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3" r:id="rId2"/>
    <p:sldId id="314" r:id="rId3"/>
    <p:sldId id="345" r:id="rId4"/>
    <p:sldId id="269" r:id="rId5"/>
    <p:sldId id="317" r:id="rId6"/>
    <p:sldId id="315" r:id="rId7"/>
    <p:sldId id="316" r:id="rId8"/>
    <p:sldId id="318" r:id="rId9"/>
    <p:sldId id="320" r:id="rId10"/>
    <p:sldId id="319" r:id="rId11"/>
    <p:sldId id="325" r:id="rId12"/>
    <p:sldId id="326" r:id="rId13"/>
    <p:sldId id="329" r:id="rId14"/>
    <p:sldId id="330" r:id="rId15"/>
    <p:sldId id="331" r:id="rId16"/>
    <p:sldId id="332" r:id="rId17"/>
    <p:sldId id="328" r:id="rId18"/>
    <p:sldId id="343" r:id="rId19"/>
    <p:sldId id="321" r:id="rId20"/>
    <p:sldId id="32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007A37"/>
    <a:srgbClr val="05FF7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896" autoAdjust="0"/>
  </p:normalViewPr>
  <p:slideViewPr>
    <p:cSldViewPr>
      <p:cViewPr>
        <p:scale>
          <a:sx n="117" d="100"/>
          <a:sy n="117" d="100"/>
        </p:scale>
        <p:origin x="-14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9;&#1063;&#1045;&#1041;&#1040;\&#1084;&#1072;&#1075;&#1080;&#1089;&#1090;&#1077;&#1088;&#1089;&#1082;&#1072;&#1103;\&#1090;&#1072;&#1073;&#1083;&#1080;&#1094;&#1099;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9;&#1063;&#1045;&#1041;&#1040;\&#1084;&#1072;&#1075;&#1080;&#1089;&#1090;&#1077;&#1088;&#1089;&#1082;&#1072;&#1103;\&#1090;&#1072;&#1073;&#1083;&#1080;&#1094;&#1099;.xlsx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Относительное</a:t>
            </a:r>
            <a:r>
              <a:rPr lang="ru-RU" sz="1800" b="1" baseline="0" dirty="0"/>
              <a:t> содержание </a:t>
            </a:r>
            <a:r>
              <a:rPr lang="ru-RU" sz="1800" b="1" baseline="0" dirty="0" err="1"/>
              <a:t>полихроматофильных</a:t>
            </a:r>
            <a:r>
              <a:rPr lang="ru-RU" sz="1800" b="1" baseline="0" dirty="0"/>
              <a:t> мегакариоцитов</a:t>
            </a:r>
            <a:endParaRPr lang="ru-RU" sz="18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2"/>
          <c:order val="0"/>
          <c:tx>
            <c:strRef>
              <c:f>мегакриоциты!$A$49</c:f>
              <c:strCache>
                <c:ptCount val="1"/>
                <c:pt idx="0">
                  <c:v>Контроль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BF-49D3-AECB-584E94ACB079}"/>
              </c:ext>
            </c:extLst>
          </c:dPt>
          <c:dLbls>
            <c:delete val="1"/>
          </c:dLbls>
          <c:cat>
            <c:numRef>
              <c:f>мегакриоциты!$B$40:$E$40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мегакриоциты!$B$49:$E$49</c:f>
              <c:numCache>
                <c:formatCode>General</c:formatCode>
                <c:ptCount val="4"/>
                <c:pt idx="0">
                  <c:v>49.11</c:v>
                </c:pt>
                <c:pt idx="1">
                  <c:v>49.01</c:v>
                </c:pt>
                <c:pt idx="2">
                  <c:v>56.13</c:v>
                </c:pt>
                <c:pt idx="3">
                  <c:v>51.05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E4-4193-A34D-4A4314D7C6A3}"/>
            </c:ext>
          </c:extLst>
        </c:ser>
        <c:ser>
          <c:idx val="13"/>
          <c:order val="1"/>
          <c:tx>
            <c:strRef>
              <c:f>мегакриоциты!$A$51</c:f>
              <c:strCache>
                <c:ptCount val="1"/>
                <c:pt idx="0">
                  <c:v>Клопидогрел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мегакриоциты!$B$40:$E$40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мегакриоциты!$B$51:$E$51</c:f>
              <c:numCache>
                <c:formatCode>General</c:formatCode>
                <c:ptCount val="4"/>
                <c:pt idx="0">
                  <c:v>49.95</c:v>
                </c:pt>
                <c:pt idx="1">
                  <c:v>52.73</c:v>
                </c:pt>
                <c:pt idx="2">
                  <c:v>46.03</c:v>
                </c:pt>
                <c:pt idx="3">
                  <c:v>52.59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E4-4193-A34D-4A4314D7C6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478336"/>
        <c:axId val="5248025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гематология!$B$1:$B$2</c15:sqref>
                        </c15:formulaRef>
                      </c:ext>
                    </c:extLst>
                    <c:strCache>
                      <c:ptCount val="1"/>
                      <c:pt idx="0">
                        <c:v>0 PLT, (*109)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гематология!$B$3:$B$6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582</c:v>
                      </c:pt>
                      <c:pt idx="1">
                        <c:v>0</c:v>
                      </c:pt>
                      <c:pt idx="2">
                        <c:v>965</c:v>
                      </c:pt>
                      <c:pt idx="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7BE4-4193-A34D-4A4314D7C6A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гематология!$C$1:$C$2</c15:sqref>
                        </c15:formulaRef>
                      </c:ext>
                    </c:extLst>
                    <c:strCache>
                      <c:ptCount val="1"/>
                      <c:pt idx="0">
                        <c:v>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гематология!$C$3:$C$6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703</c:v>
                      </c:pt>
                      <c:pt idx="1">
                        <c:v>0</c:v>
                      </c:pt>
                      <c:pt idx="2">
                        <c:v>722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BE4-4193-A34D-4A4314D7C6A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гематология!$D$1:$D$2</c15:sqref>
                        </c15:formulaRef>
                      </c:ext>
                    </c:extLst>
                    <c:strCache>
                      <c:ptCount val="1"/>
                      <c:pt idx="0">
                        <c:v>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гематология!$D$3:$D$6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784</c:v>
                      </c:pt>
                      <c:pt idx="1">
                        <c:v>0</c:v>
                      </c:pt>
                      <c:pt idx="2">
                        <c:v>693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BE4-4193-A34D-4A4314D7C6A3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гематология!$E$1:$E$2</c15:sqref>
                        </c15:formulaRef>
                      </c:ext>
                    </c:extLst>
                    <c:strCache>
                      <c:ptCount val="1"/>
                      <c:pt idx="0">
                        <c:v>7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гематология!$E$3:$E$6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825</c:v>
                      </c:pt>
                      <c:pt idx="1">
                        <c:v>0</c:v>
                      </c:pt>
                      <c:pt idx="2">
                        <c:v>1007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BE4-4193-A34D-4A4314D7C6A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гематология!$B$3:$E$3</c15:sqref>
                        </c15:formulaRef>
                      </c:ext>
                    </c:extLst>
                    <c:strCache>
                      <c:ptCount val="4"/>
                      <c:pt idx="0">
                        <c:v>582</c:v>
                      </c:pt>
                      <c:pt idx="1">
                        <c:v>703</c:v>
                      </c:pt>
                      <c:pt idx="2">
                        <c:v>784</c:v>
                      </c:pt>
                      <c:pt idx="3">
                        <c:v>825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582</c:v>
                      </c:pt>
                      <c:pt idx="1">
                        <c:v>703</c:v>
                      </c:pt>
                      <c:pt idx="2">
                        <c:v>784</c:v>
                      </c:pt>
                      <c:pt idx="3">
                        <c:v>825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BE4-4193-A34D-4A4314D7C6A3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гематология!$A$5</c15:sqref>
                        </c15:formulaRef>
                      </c:ext>
                    </c:extLst>
                    <c:strCache>
                      <c:ptCount val="1"/>
                      <c:pt idx="0">
                        <c:v>Клопидогрел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гематология!$B$5:$E$5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965</c:v>
                      </c:pt>
                      <c:pt idx="1">
                        <c:v>722</c:v>
                      </c:pt>
                      <c:pt idx="2">
                        <c:v>693</c:v>
                      </c:pt>
                      <c:pt idx="3">
                        <c:v>1007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BE4-4193-A34D-4A4314D7C6A3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гематология!$A$3</c15:sqref>
                        </c15:formulaRef>
                      </c:ext>
                    </c:extLst>
                    <c:strCache>
                      <c:ptCount val="1"/>
                      <c:pt idx="0">
                        <c:v>Контроль</c:v>
                      </c:pt>
                    </c:strCache>
                  </c:strRef>
                </c:tx>
                <c:spPr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2.4050024050024051E-2"/>
                        <c:y val="-0.2561162079510703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ru-RU"/>
                            <a:t>р&lt;0,05</a:t>
                          </a:r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7BE4-4193-A34D-4A4314D7C6A3}"/>
                      </c:ext>
                    </c:extLst>
                  </c:dLbl>
                  <c:dLbl>
                    <c:idx val="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7BE4-4193-A34D-4A4314D7C6A3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A-7BE4-4193-A34D-4A4314D7C6A3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7BE4-4193-A34D-4A4314D7C6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582</c:v>
                      </c:pt>
                      <c:pt idx="1">
                        <c:v>703</c:v>
                      </c:pt>
                      <c:pt idx="2">
                        <c:v>784</c:v>
                      </c:pt>
                      <c:pt idx="3">
                        <c:v>825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E4-4193-A34D-4A4314D7C6A3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гематология!$A$5</c15:sqref>
                        </c15:formulaRef>
                      </c:ext>
                    </c:extLst>
                    <c:strCache>
                      <c:ptCount val="1"/>
                      <c:pt idx="0">
                        <c:v>Клопидогрел</c:v>
                      </c:pt>
                    </c:strCache>
                  </c:strRef>
                </c:tx>
                <c:spPr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гематология!$B$5:$E$5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965</c:v>
                      </c:pt>
                      <c:pt idx="1">
                        <c:v>722</c:v>
                      </c:pt>
                      <c:pt idx="2">
                        <c:v>693</c:v>
                      </c:pt>
                      <c:pt idx="3">
                        <c:v>1007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BE4-4193-A34D-4A4314D7C6A3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мегакриоциты!$A$13</c15:sqref>
                        </c15:formulaRef>
                      </c:ext>
                    </c:extLst>
                    <c:strCache>
                      <c:ptCount val="1"/>
                      <c:pt idx="0">
                        <c:v>Контроль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мегакриоциты!$B$13:$E$13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11.06</c:v>
                      </c:pt>
                      <c:pt idx="1">
                        <c:v>9.4</c:v>
                      </c:pt>
                      <c:pt idx="2">
                        <c:v>5.59</c:v>
                      </c:pt>
                      <c:pt idx="3">
                        <c:v>6.64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BE4-4193-A34D-4A4314D7C6A3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мегакриоциты!$A$15</c15:sqref>
                        </c15:formulaRef>
                      </c:ext>
                    </c:extLst>
                    <c:strCache>
                      <c:ptCount val="1"/>
                      <c:pt idx="0">
                        <c:v>Клопидогрел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мегакриоциты!$B$15:$E$15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6.13</c:v>
                      </c:pt>
                      <c:pt idx="1">
                        <c:v>4.6900000000000004</c:v>
                      </c:pt>
                      <c:pt idx="2">
                        <c:v>9.11</c:v>
                      </c:pt>
                      <c:pt idx="3">
                        <c:v>6.72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BE4-4193-A34D-4A4314D7C6A3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мегакриоциты!$A$22</c15:sqref>
                        </c15:formulaRef>
                      </c:ext>
                    </c:extLst>
                    <c:strCache>
                      <c:ptCount val="1"/>
                      <c:pt idx="0">
                        <c:v>Контроль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мегакриоциты!$B$22:$E$22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91</c:v>
                      </c:pt>
                      <c:pt idx="1">
                        <c:v>66</c:v>
                      </c:pt>
                      <c:pt idx="2">
                        <c:v>78</c:v>
                      </c:pt>
                      <c:pt idx="3">
                        <c:v>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BE4-4193-A34D-4A4314D7C6A3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мегакриоциты!$A$24</c15:sqref>
                        </c15:formulaRef>
                      </c:ext>
                    </c:extLst>
                    <c:strCache>
                      <c:ptCount val="1"/>
                      <c:pt idx="0">
                        <c:v>Клопидогрел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мегакриоциты!$B$40:$E$40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мегакриоциты!$B$24:$E$24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89</c:v>
                      </c:pt>
                      <c:pt idx="1">
                        <c:v>50</c:v>
                      </c:pt>
                      <c:pt idx="2">
                        <c:v>97</c:v>
                      </c:pt>
                      <c:pt idx="3">
                        <c:v>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BE4-4193-A34D-4A4314D7C6A3}"/>
                  </c:ext>
                </c:extLst>
              </c15:ser>
            </c15:filteredBarSeries>
          </c:ext>
        </c:extLst>
      </c:barChart>
      <c:catAx>
        <c:axId val="52478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/>
                  <a:t>Срок после операции (сутки)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480256"/>
        <c:crosses val="autoZero"/>
        <c:auto val="1"/>
        <c:lblAlgn val="ctr"/>
        <c:lblOffset val="100"/>
        <c:noMultiLvlLbl val="0"/>
      </c:catAx>
      <c:valAx>
        <c:axId val="52480256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/>
                  <a:t>Полихроматофильные</a:t>
                </a:r>
                <a:r>
                  <a:rPr lang="ru-RU" sz="1400" b="1" baseline="0"/>
                  <a:t> мегакариоциты,%</a:t>
                </a:r>
                <a:endParaRPr lang="ru-RU" sz="1400" b="1"/>
              </a:p>
            </c:rich>
          </c:tx>
          <c:layout>
            <c:manualLayout>
              <c:xMode val="edge"/>
              <c:yMode val="edge"/>
              <c:x val="8.5339454479296615E-3"/>
              <c:y val="0.234784135904968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4783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Относительное</a:t>
            </a:r>
            <a:r>
              <a:rPr lang="ru-RU" sz="1800" b="1" baseline="0"/>
              <a:t> содержание инволюнтных мегакариоцитов</a:t>
            </a:r>
            <a:endParaRPr lang="ru-RU" sz="1800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6"/>
          <c:order val="0"/>
          <c:tx>
            <c:strRef>
              <c:f>мегакриоциты!$A$84</c:f>
              <c:strCache>
                <c:ptCount val="1"/>
                <c:pt idx="0">
                  <c:v>Контроль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1AA-4859-AF1C-C46BC655715D}"/>
              </c:ext>
            </c:extLst>
          </c:dPt>
          <c:dLbls>
            <c:delete val="1"/>
          </c:dLbls>
          <c:cat>
            <c:numRef>
              <c:f>мегакриоциты!$B$75:$E$75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мегакриоциты!$B$84:$E$84</c:f>
              <c:numCache>
                <c:formatCode>General</c:formatCode>
                <c:ptCount val="4"/>
                <c:pt idx="0">
                  <c:v>11.97</c:v>
                </c:pt>
                <c:pt idx="1">
                  <c:v>11.18</c:v>
                </c:pt>
                <c:pt idx="2">
                  <c:v>12.14</c:v>
                </c:pt>
                <c:pt idx="3">
                  <c:v>11.85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30-4E9F-BA6C-4EE5A430BA2B}"/>
            </c:ext>
          </c:extLst>
        </c:ser>
        <c:ser>
          <c:idx val="17"/>
          <c:order val="1"/>
          <c:tx>
            <c:strRef>
              <c:f>мегакриоциты!$A$86</c:f>
              <c:strCache>
                <c:ptCount val="1"/>
                <c:pt idx="0">
                  <c:v>Клопидогрел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мегакриоциты!$B$75:$E$75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мегакриоциты!$B$86:$E$86</c:f>
              <c:numCache>
                <c:formatCode>General</c:formatCode>
                <c:ptCount val="4"/>
                <c:pt idx="0">
                  <c:v>11.12</c:v>
                </c:pt>
                <c:pt idx="1">
                  <c:v>15.02</c:v>
                </c:pt>
                <c:pt idx="2">
                  <c:v>9.5500000000000007</c:v>
                </c:pt>
                <c:pt idx="3">
                  <c:v>14.78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30-4E9F-BA6C-4EE5A430BA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51968"/>
        <c:axId val="7087462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гематология!$B$1:$B$2</c15:sqref>
                        </c15:formulaRef>
                      </c:ext>
                    </c:extLst>
                    <c:strCache>
                      <c:ptCount val="1"/>
                      <c:pt idx="0">
                        <c:v>0 PLT, (*109)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гематология!$B$3:$B$6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582</c:v>
                      </c:pt>
                      <c:pt idx="1">
                        <c:v>0</c:v>
                      </c:pt>
                      <c:pt idx="2">
                        <c:v>965</c:v>
                      </c:pt>
                      <c:pt idx="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130-4E9F-BA6C-4EE5A430BA2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гематология!$C$1:$C$2</c15:sqref>
                        </c15:formulaRef>
                      </c:ext>
                    </c:extLst>
                    <c:strCache>
                      <c:ptCount val="1"/>
                      <c:pt idx="0">
                        <c:v>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гематология!$C$3:$C$6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703</c:v>
                      </c:pt>
                      <c:pt idx="1">
                        <c:v>0</c:v>
                      </c:pt>
                      <c:pt idx="2">
                        <c:v>722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130-4E9F-BA6C-4EE5A430BA2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гематология!$D$1:$D$2</c15:sqref>
                        </c15:formulaRef>
                      </c:ext>
                    </c:extLst>
                    <c:strCache>
                      <c:ptCount val="1"/>
                      <c:pt idx="0">
                        <c:v>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гематология!$D$3:$D$6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784</c:v>
                      </c:pt>
                      <c:pt idx="1">
                        <c:v>0</c:v>
                      </c:pt>
                      <c:pt idx="2">
                        <c:v>693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130-4E9F-BA6C-4EE5A430BA2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гематология!$E$1:$E$2</c15:sqref>
                        </c15:formulaRef>
                      </c:ext>
                    </c:extLst>
                    <c:strCache>
                      <c:ptCount val="1"/>
                      <c:pt idx="0">
                        <c:v>7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гематология!$E$3:$E$6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825</c:v>
                      </c:pt>
                      <c:pt idx="1">
                        <c:v>0</c:v>
                      </c:pt>
                      <c:pt idx="2">
                        <c:v>1007</c:v>
                      </c:pt>
                      <c:pt idx="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130-4E9F-BA6C-4EE5A430BA2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гематология!$B$3:$E$3</c15:sqref>
                        </c15:formulaRef>
                      </c:ext>
                    </c:extLst>
                    <c:strCache>
                      <c:ptCount val="4"/>
                      <c:pt idx="0">
                        <c:v>582</c:v>
                      </c:pt>
                      <c:pt idx="1">
                        <c:v>703</c:v>
                      </c:pt>
                      <c:pt idx="2">
                        <c:v>784</c:v>
                      </c:pt>
                      <c:pt idx="3">
                        <c:v>825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582</c:v>
                      </c:pt>
                      <c:pt idx="1">
                        <c:v>703</c:v>
                      </c:pt>
                      <c:pt idx="2">
                        <c:v>784</c:v>
                      </c:pt>
                      <c:pt idx="3">
                        <c:v>825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130-4E9F-BA6C-4EE5A430BA2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гематология!$A$5</c15:sqref>
                        </c15:formulaRef>
                      </c:ext>
                    </c:extLst>
                    <c:strCache>
                      <c:ptCount val="1"/>
                      <c:pt idx="0">
                        <c:v>Клопидогрел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гематология!$B$5:$E$5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965</c:v>
                      </c:pt>
                      <c:pt idx="1">
                        <c:v>722</c:v>
                      </c:pt>
                      <c:pt idx="2">
                        <c:v>693</c:v>
                      </c:pt>
                      <c:pt idx="3">
                        <c:v>1007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130-4E9F-BA6C-4EE5A430BA2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гематология!$A$3</c15:sqref>
                        </c15:formulaRef>
                      </c:ext>
                    </c:extLst>
                    <c:strCache>
                      <c:ptCount val="1"/>
                      <c:pt idx="0">
                        <c:v>Контроль</c:v>
                      </c:pt>
                    </c:strCache>
                  </c:strRef>
                </c:tx>
                <c:spPr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2.4050024050024051E-2"/>
                        <c:y val="-0.2561162079510703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ru-RU"/>
                            <a:t>р&lt;0,05</a:t>
                          </a:r>
                        </a:p>
                      </c:rich>
                    </c:tx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C130-4E9F-BA6C-4EE5A430BA2B}"/>
                      </c:ext>
                    </c:extLst>
                  </c:dLbl>
                  <c:dLbl>
                    <c:idx val="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C130-4E9F-BA6C-4EE5A430BA2B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A-C130-4E9F-BA6C-4EE5A430BA2B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C130-4E9F-BA6C-4EE5A430BA2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582</c:v>
                      </c:pt>
                      <c:pt idx="1">
                        <c:v>703</c:v>
                      </c:pt>
                      <c:pt idx="2">
                        <c:v>784</c:v>
                      </c:pt>
                      <c:pt idx="3">
                        <c:v>825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130-4E9F-BA6C-4EE5A430BA2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гематология!$A$5</c15:sqref>
                        </c15:formulaRef>
                      </c:ext>
                    </c:extLst>
                    <c:strCache>
                      <c:ptCount val="1"/>
                      <c:pt idx="0">
                        <c:v>Клопидогрел</c:v>
                      </c:pt>
                    </c:strCache>
                  </c:strRef>
                </c:tx>
                <c:spPr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гематология!$B$5:$E$5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965</c:v>
                      </c:pt>
                      <c:pt idx="1">
                        <c:v>722</c:v>
                      </c:pt>
                      <c:pt idx="2">
                        <c:v>693</c:v>
                      </c:pt>
                      <c:pt idx="3">
                        <c:v>1007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130-4E9F-BA6C-4EE5A430BA2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мегакриоциты!$A$13</c15:sqref>
                        </c15:formulaRef>
                      </c:ext>
                    </c:extLst>
                    <c:strCache>
                      <c:ptCount val="1"/>
                      <c:pt idx="0">
                        <c:v>Контроль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мегакриоциты!$B$13:$E$13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11.06</c:v>
                      </c:pt>
                      <c:pt idx="1">
                        <c:v>9.4</c:v>
                      </c:pt>
                      <c:pt idx="2">
                        <c:v>5.59</c:v>
                      </c:pt>
                      <c:pt idx="3">
                        <c:v>6.64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130-4E9F-BA6C-4EE5A430BA2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мегакриоциты!$A$15</c15:sqref>
                        </c15:formulaRef>
                      </c:ext>
                    </c:extLst>
                    <c:strCache>
                      <c:ptCount val="1"/>
                      <c:pt idx="0">
                        <c:v>Клопидогрел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мегакриоциты!$B$15:$E$15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6.13</c:v>
                      </c:pt>
                      <c:pt idx="1">
                        <c:v>4.6900000000000004</c:v>
                      </c:pt>
                      <c:pt idx="2">
                        <c:v>9.11</c:v>
                      </c:pt>
                      <c:pt idx="3">
                        <c:v>6.72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C130-4E9F-BA6C-4EE5A430BA2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мегакриоциты!$A$22</c15:sqref>
                        </c15:formulaRef>
                      </c:ext>
                    </c:extLst>
                    <c:strCache>
                      <c:ptCount val="1"/>
                      <c:pt idx="0">
                        <c:v>Контроль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мегакриоциты!$B$22:$E$22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91</c:v>
                      </c:pt>
                      <c:pt idx="1">
                        <c:v>66</c:v>
                      </c:pt>
                      <c:pt idx="2">
                        <c:v>78</c:v>
                      </c:pt>
                      <c:pt idx="3">
                        <c:v>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130-4E9F-BA6C-4EE5A430BA2B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мегакриоциты!$A$24</c15:sqref>
                        </c15:formulaRef>
                      </c:ext>
                    </c:extLst>
                    <c:strCache>
                      <c:ptCount val="1"/>
                      <c:pt idx="0">
                        <c:v>Клопидогрел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мегакриоциты!$B$24:$E$24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89</c:v>
                      </c:pt>
                      <c:pt idx="1">
                        <c:v>50</c:v>
                      </c:pt>
                      <c:pt idx="2">
                        <c:v>97</c:v>
                      </c:pt>
                      <c:pt idx="3">
                        <c:v>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C130-4E9F-BA6C-4EE5A430BA2B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мегакриоциты!$A$49</c15:sqref>
                        </c15:formulaRef>
                      </c:ext>
                    </c:extLst>
                    <c:strCache>
                      <c:ptCount val="1"/>
                      <c:pt idx="0">
                        <c:v>Контроль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мегакриоциты!$B$49:$E$49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49.11</c:v>
                      </c:pt>
                      <c:pt idx="1">
                        <c:v>49.01</c:v>
                      </c:pt>
                      <c:pt idx="2">
                        <c:v>56.13</c:v>
                      </c:pt>
                      <c:pt idx="3">
                        <c:v>51.05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130-4E9F-BA6C-4EE5A430BA2B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мегакриоциты!$A$51</c15:sqref>
                        </c15:formulaRef>
                      </c:ext>
                    </c:extLst>
                    <c:strCache>
                      <c:ptCount val="1"/>
                      <c:pt idx="0">
                        <c:v>Клопидогрел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мегакриоциты!$B$51:$E$51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49.95</c:v>
                      </c:pt>
                      <c:pt idx="1">
                        <c:v>52.73</c:v>
                      </c:pt>
                      <c:pt idx="2">
                        <c:v>46.03</c:v>
                      </c:pt>
                      <c:pt idx="3">
                        <c:v>52.59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C130-4E9F-BA6C-4EE5A430BA2B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мегакриоциты!$A$65</c15:sqref>
                        </c15:formulaRef>
                      </c:ext>
                    </c:extLst>
                    <c:strCache>
                      <c:ptCount val="1"/>
                      <c:pt idx="0">
                        <c:v>Контроль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мегакриоциты!$B$65:$E$65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8.84</c:v>
                      </c:pt>
                      <c:pt idx="1">
                        <c:v>10.19</c:v>
                      </c:pt>
                      <c:pt idx="2">
                        <c:v>10.220000000000001</c:v>
                      </c:pt>
                      <c:pt idx="3">
                        <c:v>11.52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130-4E9F-BA6C-4EE5A430BA2B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мегакриоциты!$A$67</c15:sqref>
                        </c15:formulaRef>
                      </c:ext>
                    </c:extLst>
                    <c:strCache>
                      <c:ptCount val="1"/>
                      <c:pt idx="0">
                        <c:v>Клопидогрел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мегакриоциты!$B$75:$E$75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</c:v>
                      </c:pt>
                      <c:pt idx="1">
                        <c:v>1</c:v>
                      </c:pt>
                      <c:pt idx="2">
                        <c:v>3</c:v>
                      </c:pt>
                      <c:pt idx="3">
                        <c:v>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мегакриоциты!$B$67:$E$67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9.5399999999999991</c:v>
                      </c:pt>
                      <c:pt idx="1">
                        <c:v>17</c:v>
                      </c:pt>
                      <c:pt idx="2">
                        <c:v>15.18</c:v>
                      </c:pt>
                      <c:pt idx="3">
                        <c:v>10.85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C130-4E9F-BA6C-4EE5A430BA2B}"/>
                  </c:ext>
                </c:extLst>
              </c15:ser>
            </c15:filteredBarSeries>
          </c:ext>
        </c:extLst>
      </c:barChart>
      <c:catAx>
        <c:axId val="70851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/>
                  <a:t>Срок после операции (сутки)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874624"/>
        <c:crosses val="autoZero"/>
        <c:auto val="1"/>
        <c:lblAlgn val="ctr"/>
        <c:lblOffset val="100"/>
        <c:noMultiLvlLbl val="0"/>
      </c:catAx>
      <c:valAx>
        <c:axId val="70874624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 baseline="0" dirty="0" err="1"/>
                  <a:t>Инволюнтные</a:t>
                </a:r>
                <a:r>
                  <a:rPr lang="ru-RU" sz="1400" b="1" baseline="0" dirty="0"/>
                  <a:t> мегакариоциты,%</a:t>
                </a:r>
                <a:endParaRPr lang="ru-RU" sz="1400" b="1" dirty="0"/>
              </a:p>
            </c:rich>
          </c:tx>
          <c:layout>
            <c:manualLayout>
              <c:xMode val="edge"/>
              <c:yMode val="edge"/>
              <c:x val="6.4031064559195742E-3"/>
              <c:y val="0.2656925861586963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8519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0.78569</cdr:x>
      <cdr:y>0.42339</cdr:y>
    </cdr:from>
    <cdr:to>
      <cdr:x>0.96614</cdr:x>
      <cdr:y>0.51085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A358969D-21D0-E67A-CBA5-7A6698CBDF7D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9888" t="57925" r="62031" b="38426"/>
        <a:stretch xmlns:a="http://schemas.openxmlformats.org/drawingml/2006/main"/>
      </cdr:blipFill>
      <cdr:spPr bwMode="auto">
        <a:xfrm xmlns:a="http://schemas.openxmlformats.org/drawingml/2006/main">
          <a:off x="5312176" y="1499864"/>
          <a:ext cx="1220040" cy="30985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0.75465</cdr:x>
      <cdr:y>0.42796</cdr:y>
    </cdr:from>
    <cdr:to>
      <cdr:x>0.95658</cdr:x>
      <cdr:y>0.51463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332A2F0B-3716-230A-E88A-509536B7D39E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9888" t="57925" r="62031" b="38426"/>
        <a:stretch xmlns:a="http://schemas.openxmlformats.org/drawingml/2006/main"/>
      </cdr:blipFill>
      <cdr:spPr bwMode="auto">
        <a:xfrm xmlns:a="http://schemas.openxmlformats.org/drawingml/2006/main">
          <a:off x="4479628" y="1503273"/>
          <a:ext cx="1198669" cy="30442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12BCE-3970-437B-8607-C0EDF4CE992E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1065C-232C-4441-B187-B2DEF0703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02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541F8-2B9F-4AF0-BBEC-21F74937B659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A97B5-8AE3-4FC5-91E4-44803B7FA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02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32C70-CC69-415A-B16E-754ED38AF2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41365-BF79-4887-91D0-CBFA5F5932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C503E-8EB0-4699-A637-659371A10B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63DA7F-D489-4C35-BF4C-48C852611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1A460-4905-44E6-A5BD-92F8B1F6CF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A2FC7-C0A9-4304-80AE-2486C95911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BD759-11AA-463A-B3B8-140081C962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3F7C0-D065-4447-B30F-0593FE1F52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CAAF7-12DE-4411-BE84-919B433F2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402F2-BE33-4630-8D0A-5B5400C57D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3390-EE87-40EF-B125-8FC2BA7A0D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AB9DF-48D8-4726-8631-E7C786F4EE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61EA2B-EBBE-4BFC-B620-7212BFA0FFD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CDFE39-E219-6EC8-E280-DB2F8484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48" y="980728"/>
            <a:ext cx="6745244" cy="3088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ВЛИЯНИЕ КЛОПИДОГРЕЛА НА ТРОМБОЦИТОПОЭЗ И ФУНКЦИОНАЛЬНЫЕ СВОЙСТВА ТРОМБОЦИТОВ ПРИ ЭКСРПЕРИМЕНТАЛЬНОЙ КОСТНОЙ ТРАВМЕ</a:t>
            </a:r>
            <a:endParaRPr lang="ru-RU" sz="3200" dirty="0"/>
          </a:p>
        </p:txBody>
      </p:sp>
      <p:pic>
        <p:nvPicPr>
          <p:cNvPr id="4" name="Picture 2" descr="Механическое чувство тромбоцита">
            <a:extLst>
              <a:ext uri="{FF2B5EF4-FFF2-40B4-BE49-F238E27FC236}">
                <a16:creationId xmlns:a16="http://schemas.microsoft.com/office/drawing/2014/main" xmlns="" id="{9736C3D9-D970-18C2-E11C-EA402B5CB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r="33221" b="-1"/>
          <a:stretch/>
        </p:blipFill>
        <p:spPr bwMode="auto">
          <a:xfrm>
            <a:off x="6533059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4266D3-81B1-36F6-4E25-A47E1D144AEA}"/>
              </a:ext>
            </a:extLst>
          </p:cNvPr>
          <p:cNvSpPr txBox="1"/>
          <p:nvPr/>
        </p:nvSpPr>
        <p:spPr>
          <a:xfrm>
            <a:off x="552281" y="4531968"/>
            <a:ext cx="5980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Анастасия Дмитриевна </a:t>
            </a:r>
          </a:p>
        </p:txBody>
      </p:sp>
    </p:spTree>
    <p:extLst>
      <p:ext uri="{BB962C8B-B14F-4D97-AF65-F5344CB8AC3E}">
        <p14:creationId xmlns:p14="http://schemas.microsoft.com/office/powerpoint/2010/main" val="386648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B17D1C-84EA-623B-5EA8-5CDC80176AB6}"/>
              </a:ext>
            </a:extLst>
          </p:cNvPr>
          <p:cNvSpPr txBox="1"/>
          <p:nvPr/>
        </p:nvSpPr>
        <p:spPr>
          <a:xfrm>
            <a:off x="-3460" y="4967922"/>
            <a:ext cx="55450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стадии мегакариоцитарного ростка: А –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промегакариоцит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Б – базофильный мегакариоцит, В, Г -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полихроматофильный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мегакариоцит, Д –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оксифильный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мегкариоцит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Е –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инволюнтный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мегакариоцит. Фиксация по Май-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Грюнвальду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окрашивание по Романовскому-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Гимзе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ув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х1000.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6EFF85-6F9E-18D4-78C3-CA445008D2E8}"/>
              </a:ext>
            </a:extLst>
          </p:cNvPr>
          <p:cNvSpPr txBox="1"/>
          <p:nvPr/>
        </p:nvSpPr>
        <p:spPr>
          <a:xfrm>
            <a:off x="1143000" y="272295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эксперимента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48EE5A-31FF-A116-81E7-4AB1CBEB7C57}"/>
              </a:ext>
            </a:extLst>
          </p:cNvPr>
          <p:cNvSpPr txBox="1"/>
          <p:nvPr/>
        </p:nvSpPr>
        <p:spPr>
          <a:xfrm>
            <a:off x="2743096" y="1090361"/>
            <a:ext cx="6374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Выделение, окрашивание, подсчет клеток мегакариоцитарного ростка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3DF235-75A7-F6CB-CFA1-12A17C7F90E7}"/>
              </a:ext>
            </a:extLst>
          </p:cNvPr>
          <p:cNvSpPr txBox="1"/>
          <p:nvPr/>
        </p:nvSpPr>
        <p:spPr>
          <a:xfrm>
            <a:off x="5543107" y="2116071"/>
            <a:ext cx="3524830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Выделяли ККМ из бедренной кости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Фиксировали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красителем-фиксатором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Май —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Грюнвальда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докрашивали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водным раствором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Романовского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Определяли основные стадии развития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клеток мегакариоцитарного ростка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производили их подсчет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xmlns="" id="{795C1727-D7B4-04AD-EE0C-C6B6849DE741}"/>
              </a:ext>
            </a:extLst>
          </p:cNvPr>
          <p:cNvSpPr/>
          <p:nvPr/>
        </p:nvSpPr>
        <p:spPr>
          <a:xfrm>
            <a:off x="7308304" y="4397848"/>
            <a:ext cx="45719" cy="29413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451EC9-F6FF-C91C-B7A1-6792F4DC9311}"/>
              </a:ext>
            </a:extLst>
          </p:cNvPr>
          <p:cNvSpPr txBox="1"/>
          <p:nvPr/>
        </p:nvSpPr>
        <p:spPr>
          <a:xfrm>
            <a:off x="508298" y="6488073"/>
            <a:ext cx="9144000" cy="319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755" lvl="0" algn="just">
              <a:lnSpc>
                <a:spcPct val="150000"/>
              </a:lnSpc>
              <a:buSzPts val="1200"/>
            </a:pPr>
            <a:r>
              <a:rPr lang="ru-RU" sz="1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Миелограмма</a:t>
            </a:r>
            <a:r>
              <a:rPr lang="ru-RU" sz="1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процедура исследования и интерпретация данных / Д.С. </a:t>
            </a:r>
            <a:r>
              <a:rPr lang="ru-RU" sz="1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Сачилович</a:t>
            </a:r>
            <a:r>
              <a:rPr lang="ru-RU" sz="1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Гомель: ГУ «РНПЦ </a:t>
            </a:r>
            <a:r>
              <a:rPr lang="ru-RU" sz="11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РМиЭЧ</a:t>
            </a:r>
            <a:r>
              <a:rPr lang="ru-RU" sz="11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2019. – 39 с.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A4E7A412-58D9-7C2C-15D5-D44744D9054E}"/>
              </a:ext>
            </a:extLst>
          </p:cNvPr>
          <p:cNvSpPr/>
          <p:nvPr/>
        </p:nvSpPr>
        <p:spPr>
          <a:xfrm>
            <a:off x="7308304" y="2852936"/>
            <a:ext cx="45719" cy="29413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Объект 4" descr="Изображение выглядит как текст, плесень, фарф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DD8C85F7-D969-42A2-A9C2-C52C5D05A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76" y="2132353"/>
            <a:ext cx="5435603" cy="285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21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723085"/>
            <a:ext cx="8972865" cy="3411829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</a:t>
            </a:r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тромбоцитопоэза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травме кости в условиях применения </a:t>
            </a:r>
            <a:r>
              <a:rPr lang="ru-RU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клопидогрела</a:t>
            </a:r>
            <a:endParaRPr lang="ru-RU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1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E4ABF75D-46A2-354D-6835-C53D74B3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55" y="551965"/>
            <a:ext cx="8229600" cy="811211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Мегакариоциты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FDA01E-CF51-D68F-1215-211F82D2B5D6}"/>
              </a:ext>
            </a:extLst>
          </p:cNvPr>
          <p:cNvSpPr txBox="1"/>
          <p:nvPr/>
        </p:nvSpPr>
        <p:spPr>
          <a:xfrm>
            <a:off x="517983" y="4661020"/>
            <a:ext cx="8089828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ромегакариоциты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мазках красного костного мозга при травме нижней челюсти и без при воздействии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клопидогрела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без воздействия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клопидогрела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C0769D-E533-E9EF-FDC6-211A168CD34B}"/>
              </a:ext>
            </a:extLst>
          </p:cNvPr>
          <p:cNvSpPr txBox="1"/>
          <p:nvPr/>
        </p:nvSpPr>
        <p:spPr>
          <a:xfrm>
            <a:off x="527086" y="5511432"/>
            <a:ext cx="8089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Множественный анализ (</a:t>
            </a:r>
            <a:r>
              <a:rPr lang="ru-RU" sz="20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Краскел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-Уоллис)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контроль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р=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0,0451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C98502-1C42-8986-A4F7-5C2FC3C97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38800" r="33463" b="31373"/>
          <a:stretch/>
        </p:blipFill>
        <p:spPr>
          <a:xfrm>
            <a:off x="1498109" y="1269363"/>
            <a:ext cx="6166832" cy="33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9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E968325-842A-6D0D-516E-8620196F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6426"/>
            <a:ext cx="8229600" cy="811211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Мегакариоциты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FDA01E-CF51-D68F-1215-211F82D2B5D6}"/>
              </a:ext>
            </a:extLst>
          </p:cNvPr>
          <p:cNvSpPr txBox="1"/>
          <p:nvPr/>
        </p:nvSpPr>
        <p:spPr>
          <a:xfrm>
            <a:off x="527086" y="4720574"/>
            <a:ext cx="8089828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Базофильные мегакариоциты в мазках красного костного мозга при травме нижней челюсти и без при воздействии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клопидогрела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без воздействия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клопидогрела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C0769D-E533-E9EF-FDC6-211A168CD34B}"/>
              </a:ext>
            </a:extLst>
          </p:cNvPr>
          <p:cNvSpPr txBox="1"/>
          <p:nvPr/>
        </p:nvSpPr>
        <p:spPr>
          <a:xfrm>
            <a:off x="527086" y="5472386"/>
            <a:ext cx="8089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Множественный анализ (</a:t>
            </a:r>
            <a:r>
              <a:rPr lang="ru-RU" sz="20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Краскел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-Уоллис)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опыт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р=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0,0055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6237A6-7AB4-10BF-5971-DF90830FC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21" t="34600" r="32104" b="34015"/>
          <a:stretch/>
        </p:blipFill>
        <p:spPr>
          <a:xfrm>
            <a:off x="1430214" y="1289402"/>
            <a:ext cx="6428153" cy="34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5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7A1E6E6-4DEB-79DD-40BF-5DC89A00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6426"/>
            <a:ext cx="8229600" cy="811211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Мегакариоциты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FDA01E-CF51-D68F-1215-211F82D2B5D6}"/>
              </a:ext>
            </a:extLst>
          </p:cNvPr>
          <p:cNvSpPr txBox="1"/>
          <p:nvPr/>
        </p:nvSpPr>
        <p:spPr>
          <a:xfrm>
            <a:off x="596971" y="4636347"/>
            <a:ext cx="8089828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олихроматофильные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мегакариоциты в мазках красного костного мозга при травме нижней челюсти и без при воздействии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клопидогрела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без воздействия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клопидогрела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C0769D-E533-E9EF-FDC6-211A168CD34B}"/>
              </a:ext>
            </a:extLst>
          </p:cNvPr>
          <p:cNvSpPr txBox="1"/>
          <p:nvPr/>
        </p:nvSpPr>
        <p:spPr>
          <a:xfrm>
            <a:off x="596972" y="5491074"/>
            <a:ext cx="83812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Множественный анализ (</a:t>
            </a:r>
            <a:r>
              <a:rPr lang="ru-RU" sz="20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Краскел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-Уоллис):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без статистической значимости</a:t>
            </a:r>
            <a:endParaRPr lang="ru-RU" sz="2000" dirty="0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F81F4677-56AE-48AE-BD8D-78C2292C09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948282"/>
              </p:ext>
            </p:extLst>
          </p:nvPr>
        </p:nvGraphicFramePr>
        <p:xfrm>
          <a:off x="1402363" y="1441447"/>
          <a:ext cx="6479043" cy="316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30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F62DBEC0-82DD-FD66-00B1-964B4F9F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246"/>
            <a:ext cx="8229600" cy="769392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Мегакариоциты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FDA01E-CF51-D68F-1215-211F82D2B5D6}"/>
              </a:ext>
            </a:extLst>
          </p:cNvPr>
          <p:cNvSpPr txBox="1"/>
          <p:nvPr/>
        </p:nvSpPr>
        <p:spPr>
          <a:xfrm>
            <a:off x="596972" y="4766455"/>
            <a:ext cx="8089828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ксифильные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мегакариоциты в мазках красного костного мозга при травме нижней челюсти и без при воздействии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клопидогрела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без воздействия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клопидогрела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C0769D-E533-E9EF-FDC6-211A168CD34B}"/>
              </a:ext>
            </a:extLst>
          </p:cNvPr>
          <p:cNvSpPr txBox="1"/>
          <p:nvPr/>
        </p:nvSpPr>
        <p:spPr>
          <a:xfrm>
            <a:off x="596972" y="5472386"/>
            <a:ext cx="83812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Множественный анализ (</a:t>
            </a:r>
            <a:r>
              <a:rPr lang="ru-RU" sz="20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Краскел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-Уоллис):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без статистической значимости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FB0D74-86B0-3E1A-7CE6-411DE8145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5" t="47200" r="33463" b="23401"/>
          <a:stretch/>
        </p:blipFill>
        <p:spPr>
          <a:xfrm>
            <a:off x="1508477" y="1359392"/>
            <a:ext cx="6266818" cy="33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3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39B058A-7836-E55E-AFE4-DE42419A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888"/>
            <a:ext cx="8229600" cy="793750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Мегакариоциты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FDA01E-CF51-D68F-1215-211F82D2B5D6}"/>
              </a:ext>
            </a:extLst>
          </p:cNvPr>
          <p:cNvSpPr txBox="1"/>
          <p:nvPr/>
        </p:nvSpPr>
        <p:spPr>
          <a:xfrm>
            <a:off x="572023" y="4818695"/>
            <a:ext cx="8089828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нволюнтные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мегакариоциты в мазках красного костного мозга при травме нижней челюсти и без при воздействии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клопидогрела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без воздействия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клопидогрела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C0769D-E533-E9EF-FDC6-211A168CD34B}"/>
              </a:ext>
            </a:extLst>
          </p:cNvPr>
          <p:cNvSpPr txBox="1"/>
          <p:nvPr/>
        </p:nvSpPr>
        <p:spPr>
          <a:xfrm>
            <a:off x="572023" y="5503272"/>
            <a:ext cx="8381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Множественный анализ (</a:t>
            </a:r>
            <a:r>
              <a:rPr lang="ru-RU" sz="20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Краскел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-Уоллис)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опыт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р=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0,0203</a:t>
            </a:r>
            <a:endParaRPr lang="ru-RU" sz="2000" dirty="0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240B7E80-2477-42CE-AF11-269D63ED7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550220"/>
              </p:ext>
            </p:extLst>
          </p:nvPr>
        </p:nvGraphicFramePr>
        <p:xfrm>
          <a:off x="1619000" y="1359409"/>
          <a:ext cx="5936025" cy="340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965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630" y="1723085"/>
            <a:ext cx="9016739" cy="34118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900" b="1" dirty="0"/>
              <a:t>	</a:t>
            </a:r>
            <a:r>
              <a:rPr lang="ru-RU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агрегации тромбоцитов при травмировании кости в условиях применения </a:t>
            </a:r>
            <a:r>
              <a:rPr lang="ru-RU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клопидогрела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04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7FB4395-246B-72AF-0C71-6F6155C0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54" y="156090"/>
            <a:ext cx="8604448" cy="623888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Агрегация тромбоцитов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FDA01E-CF51-D68F-1215-211F82D2B5D6}"/>
              </a:ext>
            </a:extLst>
          </p:cNvPr>
          <p:cNvSpPr txBox="1"/>
          <p:nvPr/>
        </p:nvSpPr>
        <p:spPr>
          <a:xfrm>
            <a:off x="99634" y="3939267"/>
            <a:ext cx="8964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АДФ-индуцированная агрегация тромбоцитов: А – контрольной группы, Б – опытной группы. По горизонтальной оси – время, мин; по вертикальной оси – агрегация, % и условные единицы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C0769D-E533-E9EF-FDC6-211A168CD34B}"/>
              </a:ext>
            </a:extLst>
          </p:cNvPr>
          <p:cNvSpPr txBox="1"/>
          <p:nvPr/>
        </p:nvSpPr>
        <p:spPr>
          <a:xfrm>
            <a:off x="333796" y="4545917"/>
            <a:ext cx="87303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Множественный анализ (</a:t>
            </a:r>
            <a:r>
              <a:rPr lang="ru-RU" sz="18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Краскел</a:t>
            </a:r>
            <a:r>
              <a:rPr lang="ru-RU" sz="1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-Уоллис):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без статистической значимости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/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			максимальная агрегация,%		по Борну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Временные точки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  0 суток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р=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0,0436	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р=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0,0369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(Манна-Уитни):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		  1 сутки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р=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0,0367	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р=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0,0428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			  3 суток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р=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0,0055	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р=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0,0167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  7 суток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р=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0,0097	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р=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0,0122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89D1EB-2CEE-50A2-34A2-8ED0873AA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33889" r="27951" b="36149"/>
          <a:stretch/>
        </p:blipFill>
        <p:spPr>
          <a:xfrm>
            <a:off x="1043608" y="762740"/>
            <a:ext cx="7272808" cy="31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67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756" y="716203"/>
            <a:ext cx="8964488" cy="6007097"/>
          </a:xfrm>
        </p:spPr>
        <p:txBody>
          <a:bodyPr/>
          <a:lstStyle/>
          <a:p>
            <a:pPr indent="449580" algn="just"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1) На фоне применения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антиагреганта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происходит сдвиг в сторону более зрелых форм мегакариоцитов, что является следствием компенсации 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дефектно функционирующих тромбоцитов.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Травма в начальный срок сильно уменьшает запас молодых форм и стимулирует создание более зрелых, но в то же время ускоряет процесс перехода деградирующие формы. Пул молодых форм начинает воссоздаваться к 3-м суткам после травмы, к 7-м становится приближенным к исходным показателям. Весь процесс направлен на поддержание зрелого, активно функционирующего звена.		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b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Клопидогрел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полностью ингибировал АДФ-индуцированную агрегацию тромбоцитов в опытной группе. Однако на фоне травмы нижней челюсти в 1-е сутки тромбоциты заранее были активированы, и незначительная агрегация происходила по иному пути.								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/>
            </a:r>
            <a:br>
              <a:rPr lang="ru-RU" sz="1600" dirty="0">
                <a:latin typeface="+mn-lt"/>
                <a:cs typeface="Calibri" panose="020F0502020204030204" pitchFamily="34" charset="0"/>
              </a:rPr>
            </a:b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8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71EE4B8-5DFC-0BC4-84E3-CA69829B2449}"/>
              </a:ext>
            </a:extLst>
          </p:cNvPr>
          <p:cNvSpPr/>
          <p:nvPr/>
        </p:nvSpPr>
        <p:spPr>
          <a:xfrm>
            <a:off x="6119229" y="5108568"/>
            <a:ext cx="2052647" cy="1021023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E88E4E5-893C-34A4-5D2F-3B5453A038D9}"/>
              </a:ext>
            </a:extLst>
          </p:cNvPr>
          <p:cNvSpPr txBox="1"/>
          <p:nvPr/>
        </p:nvSpPr>
        <p:spPr>
          <a:xfrm>
            <a:off x="6107547" y="5179391"/>
            <a:ext cx="2052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Ингибирование агрегации через  АДФ </a:t>
            </a:r>
          </a:p>
        </p:txBody>
      </p:sp>
      <p:pic>
        <p:nvPicPr>
          <p:cNvPr id="2054" name="Picture 6" descr="Клопидогрел 75мг 90 шт. таблетки покрытые пленочной оболочкой биоком купить  по цене от 1027 руб в Москве, заказать с доставкой, инструкция по  применению, аналоги, отзывы">
            <a:extLst>
              <a:ext uri="{FF2B5EF4-FFF2-40B4-BE49-F238E27FC236}">
                <a16:creationId xmlns:a16="http://schemas.microsoft.com/office/drawing/2014/main" xmlns="" id="{C230244D-968A-E5A6-FE65-394095EB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5350"/>
            <a:ext cx="2488313" cy="1679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39CFF52-9F48-F701-BE1E-752CD362C784}"/>
              </a:ext>
            </a:extLst>
          </p:cNvPr>
          <p:cNvSpPr txBox="1"/>
          <p:nvPr/>
        </p:nvSpPr>
        <p:spPr>
          <a:xfrm>
            <a:off x="3419872" y="2046546"/>
            <a:ext cx="2516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Рецептор </a:t>
            </a:r>
            <a:r>
              <a:rPr lang="ru-RU" sz="2000" b="1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Р2</a:t>
            </a:r>
            <a:r>
              <a:rPr lang="en-GB" sz="2000" b="1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ru-RU" sz="2000" b="1" baseline="-25000" dirty="0">
                <a:solidFill>
                  <a:srgbClr val="21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66AEADDF-EA1A-B13C-AD63-BF925C9085A0}"/>
              </a:ext>
            </a:extLst>
          </p:cNvPr>
          <p:cNvSpPr/>
          <p:nvPr/>
        </p:nvSpPr>
        <p:spPr>
          <a:xfrm>
            <a:off x="3670250" y="1860067"/>
            <a:ext cx="2016224" cy="74142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xmlns="" id="{86911121-D002-E858-7E71-BCE2F638ED71}"/>
              </a:ext>
            </a:extLst>
          </p:cNvPr>
          <p:cNvSpPr/>
          <p:nvPr/>
        </p:nvSpPr>
        <p:spPr>
          <a:xfrm rot="17408925">
            <a:off x="3079921" y="1808526"/>
            <a:ext cx="171725" cy="439342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958E169-4402-7277-89AA-6C27AB644BE2}"/>
              </a:ext>
            </a:extLst>
          </p:cNvPr>
          <p:cNvSpPr txBox="1"/>
          <p:nvPr/>
        </p:nvSpPr>
        <p:spPr>
          <a:xfrm>
            <a:off x="3165784" y="5151769"/>
            <a:ext cx="1194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897B97E5-4BD3-8A88-5391-097CF79A5427}"/>
              </a:ext>
            </a:extLst>
          </p:cNvPr>
          <p:cNvSpPr/>
          <p:nvPr/>
        </p:nvSpPr>
        <p:spPr>
          <a:xfrm>
            <a:off x="3169555" y="5134998"/>
            <a:ext cx="1194203" cy="741429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xmlns="" id="{EF982F7D-02E4-3680-5F07-807F66D0D69D}"/>
              </a:ext>
            </a:extLst>
          </p:cNvPr>
          <p:cNvSpPr/>
          <p:nvPr/>
        </p:nvSpPr>
        <p:spPr>
          <a:xfrm>
            <a:off x="7086061" y="4682887"/>
            <a:ext cx="118984" cy="291129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пятиугольник 44">
            <a:extLst>
              <a:ext uri="{FF2B5EF4-FFF2-40B4-BE49-F238E27FC236}">
                <a16:creationId xmlns:a16="http://schemas.microsoft.com/office/drawing/2014/main" xmlns="" id="{E0D5D67B-A25D-AB93-A5E2-3EB4D8C51F76}"/>
              </a:ext>
            </a:extLst>
          </p:cNvPr>
          <p:cNvSpPr/>
          <p:nvPr/>
        </p:nvSpPr>
        <p:spPr>
          <a:xfrm rot="5400000">
            <a:off x="4496837" y="2682931"/>
            <a:ext cx="363048" cy="380791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6" descr="Мегакариобласт, промегакариоцит, мегакариоцит, тромбоциты - презентация  онлайн">
            <a:extLst>
              <a:ext uri="{FF2B5EF4-FFF2-40B4-BE49-F238E27FC236}">
                <a16:creationId xmlns:a16="http://schemas.microsoft.com/office/drawing/2014/main" xmlns="" id="{8F8C23BA-70CE-BEC4-9827-A525CE3C2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72492" r="5000" b="347"/>
          <a:stretch/>
        </p:blipFill>
        <p:spPr bwMode="auto">
          <a:xfrm>
            <a:off x="893735" y="3235465"/>
            <a:ext cx="7062193" cy="11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Мегакариобласт, промегакариоцит, мегакариоцит, тромбоциты - презентация  онлайн">
            <a:extLst>
              <a:ext uri="{FF2B5EF4-FFF2-40B4-BE49-F238E27FC236}">
                <a16:creationId xmlns:a16="http://schemas.microsoft.com/office/drawing/2014/main" xmlns="" id="{82621D13-5F74-DBCF-EB5B-0EA44D350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9" r="4398" b="49951"/>
          <a:stretch/>
        </p:blipFill>
        <p:spPr bwMode="auto">
          <a:xfrm>
            <a:off x="958450" y="4319812"/>
            <a:ext cx="6932761" cy="2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Двойные фигурные скобки 31">
            <a:extLst>
              <a:ext uri="{FF2B5EF4-FFF2-40B4-BE49-F238E27FC236}">
                <a16:creationId xmlns:a16="http://schemas.microsoft.com/office/drawing/2014/main" xmlns="" id="{03235FF9-00C1-FD96-018C-8DFAB9CB9BDD}"/>
              </a:ext>
            </a:extLst>
          </p:cNvPr>
          <p:cNvSpPr/>
          <p:nvPr/>
        </p:nvSpPr>
        <p:spPr>
          <a:xfrm>
            <a:off x="1086361" y="5044816"/>
            <a:ext cx="3170806" cy="9018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ая фигурная скобка 37">
            <a:extLst>
              <a:ext uri="{FF2B5EF4-FFF2-40B4-BE49-F238E27FC236}">
                <a16:creationId xmlns:a16="http://schemas.microsoft.com/office/drawing/2014/main" xmlns="" id="{D121947D-C266-F733-4DE8-24824D5D0582}"/>
              </a:ext>
            </a:extLst>
          </p:cNvPr>
          <p:cNvSpPr/>
          <p:nvPr/>
        </p:nvSpPr>
        <p:spPr>
          <a:xfrm rot="5400000">
            <a:off x="3621713" y="2151523"/>
            <a:ext cx="299791" cy="5345197"/>
          </a:xfrm>
          <a:prstGeom prst="rightBrace">
            <a:avLst>
              <a:gd name="adj1" fmla="val 8333"/>
              <a:gd name="adj2" fmla="val 5018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41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10340" y="1916832"/>
            <a:ext cx="5904656" cy="273630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1900" b="1" dirty="0"/>
              <a:t>	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Механическое чувство тромбоцита">
            <a:extLst>
              <a:ext uri="{FF2B5EF4-FFF2-40B4-BE49-F238E27FC236}">
                <a16:creationId xmlns:a16="http://schemas.microsoft.com/office/drawing/2014/main" xmlns="" id="{9C6D2B3B-B86B-7516-87F4-CC984664F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r="33221" b="-1"/>
          <a:stretch/>
        </p:blipFill>
        <p:spPr bwMode="auto">
          <a:xfrm rot="10800000">
            <a:off x="0" y="-7089"/>
            <a:ext cx="4272908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8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3B0DCF-14F2-059D-0AA6-B917C964F4BC}"/>
              </a:ext>
            </a:extLst>
          </p:cNvPr>
          <p:cNvSpPr txBox="1"/>
          <p:nvPr/>
        </p:nvSpPr>
        <p:spPr>
          <a:xfrm>
            <a:off x="107504" y="404664"/>
            <a:ext cx="91242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 действия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клопидогрела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4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1306EE-6077-E7FE-35BA-7A08061D1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3400" r="5000" b="40200"/>
          <a:stretch/>
        </p:blipFill>
        <p:spPr>
          <a:xfrm>
            <a:off x="-7517" y="2093319"/>
            <a:ext cx="9159034" cy="26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2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3771" y="548681"/>
            <a:ext cx="8916457" cy="6048672"/>
          </a:xfrm>
        </p:spPr>
        <p:txBody>
          <a:bodyPr/>
          <a:lstStyle/>
          <a:p>
            <a:pPr lvl="0" algn="just"/>
            <a:r>
              <a:rPr lang="ru-RU" sz="1900" b="1" dirty="0"/>
              <a:t>	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Цель: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изучить влияние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антиагреганта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клопидогрела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тромбоцитопоэз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и функциональные свойства тромбоцитов при травме кости							 </a:t>
            </a:r>
            <a:b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Задача:	</a:t>
            </a:r>
            <a:r>
              <a:rPr lang="ru-RU" sz="2800" i="1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зучить особенности </a:t>
            </a:r>
            <a:r>
              <a:rPr lang="ru-RU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тромбоцитопоэза</a:t>
            </a:r>
            <a:r>
              <a:rPr lang="ru-R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функциональные изменения тромбоцитов после моделирования травмы нижней челюсти в условиях ингибирования функции тромбоцитов </a:t>
            </a:r>
            <a:r>
              <a:rPr lang="ru-RU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антиагрегантным</a:t>
            </a:r>
            <a:r>
              <a:rPr lang="ru-R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препаратом </a:t>
            </a:r>
            <a:r>
              <a:rPr lang="ru-RU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клопидогрелем</a:t>
            </a:r>
            <a:r>
              <a:rPr lang="ru-R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 также при сохранении нормальной функции тромбоцитов						</a:t>
            </a:r>
            <a:br>
              <a:rPr lang="ru-R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0161" y="337973"/>
            <a:ext cx="8892480" cy="72008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Экспериментальные животные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C84C96-01A4-BDBD-0950-7B087C750CE0}"/>
              </a:ext>
            </a:extLst>
          </p:cNvPr>
          <p:cNvSpPr txBox="1"/>
          <p:nvPr/>
        </p:nvSpPr>
        <p:spPr>
          <a:xfrm>
            <a:off x="130161" y="2780928"/>
            <a:ext cx="31683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Животные: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нелинейные белые крысы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Возраст: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6 месяцев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Общее количество: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40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одной группе: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pic>
        <p:nvPicPr>
          <p:cNvPr id="1026" name="Picture 2" descr="Крыса декоративная альбинос: 1 000 тг. - Грызуны Усть-Каменогорск на Olx">
            <a:extLst>
              <a:ext uri="{FF2B5EF4-FFF2-40B4-BE49-F238E27FC236}">
                <a16:creationId xmlns:a16="http://schemas.microsoft.com/office/drawing/2014/main" xmlns="" id="{565FAB13-93C8-8DAC-59CC-49C611D4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21" y="1798810"/>
            <a:ext cx="5544616" cy="415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91FB74-C06E-32D1-1385-139E2DBE56D4}"/>
              </a:ext>
            </a:extLst>
          </p:cNvPr>
          <p:cNvSpPr txBox="1"/>
          <p:nvPr/>
        </p:nvSpPr>
        <p:spPr>
          <a:xfrm>
            <a:off x="4363758" y="5900991"/>
            <a:ext cx="3706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Нелинейная белая крыса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1172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3306" y="427816"/>
            <a:ext cx="6613651" cy="490481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эксперимента</a:t>
            </a:r>
            <a:endParaRPr lang="ru-RU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B154EBA-A719-C6AB-35BD-7D7B4648E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5" t="20753" r="2927" b="10602"/>
          <a:stretch/>
        </p:blipFill>
        <p:spPr bwMode="auto">
          <a:xfrm>
            <a:off x="827584" y="1971852"/>
            <a:ext cx="7632848" cy="3766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CFE4E6FE-9CC7-CFCC-AC20-08AB222C8E15}"/>
              </a:ext>
            </a:extLst>
          </p:cNvPr>
          <p:cNvCxnSpPr>
            <a:cxnSpLocks/>
          </p:cNvCxnSpPr>
          <p:nvPr/>
        </p:nvCxnSpPr>
        <p:spPr>
          <a:xfrm>
            <a:off x="4508183" y="4509120"/>
            <a:ext cx="0" cy="2880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01FCA502-4121-439B-850B-0F884354A061}"/>
              </a:ext>
            </a:extLst>
          </p:cNvPr>
          <p:cNvCxnSpPr>
            <a:cxnSpLocks/>
          </p:cNvCxnSpPr>
          <p:nvPr/>
        </p:nvCxnSpPr>
        <p:spPr>
          <a:xfrm>
            <a:off x="4491480" y="2924944"/>
            <a:ext cx="0" cy="2880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209D9DA1-F711-3FE3-5F14-FB2740CFA083}"/>
              </a:ext>
            </a:extLst>
          </p:cNvPr>
          <p:cNvCxnSpPr>
            <a:cxnSpLocks/>
          </p:cNvCxnSpPr>
          <p:nvPr/>
        </p:nvCxnSpPr>
        <p:spPr>
          <a:xfrm flipV="1">
            <a:off x="4491480" y="2492896"/>
            <a:ext cx="0" cy="2880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xmlns="" id="{8106F197-10DB-749C-E98C-0F9CE7D20B74}"/>
              </a:ext>
            </a:extLst>
          </p:cNvPr>
          <p:cNvCxnSpPr>
            <a:cxnSpLocks/>
          </p:cNvCxnSpPr>
          <p:nvPr/>
        </p:nvCxnSpPr>
        <p:spPr>
          <a:xfrm flipV="1">
            <a:off x="4508183" y="4077072"/>
            <a:ext cx="0" cy="2880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0892A29-8D76-25E9-C41B-531F9EEE559E}"/>
              </a:ext>
            </a:extLst>
          </p:cNvPr>
          <p:cNvSpPr txBox="1"/>
          <p:nvPr/>
        </p:nvSpPr>
        <p:spPr>
          <a:xfrm>
            <a:off x="3680089" y="1783754"/>
            <a:ext cx="165618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0000"/>
                </a:solidFill>
                <a:latin typeface="+mj-lt"/>
              </a:rPr>
              <a:t>0 суток</a:t>
            </a:r>
            <a:endParaRPr lang="en-GB" sz="13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ru-RU" sz="1300" b="1" dirty="0">
                <a:solidFill>
                  <a:srgbClr val="000000"/>
                </a:solidFill>
                <a:latin typeface="+mj-lt"/>
              </a:rPr>
              <a:t>(интактные)</a:t>
            </a:r>
          </a:p>
          <a:p>
            <a:pPr algn="ctr"/>
            <a:r>
              <a:rPr lang="en-GB" sz="1300" b="1" dirty="0">
                <a:solidFill>
                  <a:srgbClr val="000000"/>
                </a:solidFill>
                <a:latin typeface="+mj-lt"/>
              </a:rPr>
              <a:t>(N=5)</a:t>
            </a:r>
            <a:endParaRPr lang="ru-RU" sz="13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CD997E4-742C-B62E-D903-30E5B7B4D291}"/>
              </a:ext>
            </a:extLst>
          </p:cNvPr>
          <p:cNvSpPr txBox="1"/>
          <p:nvPr/>
        </p:nvSpPr>
        <p:spPr>
          <a:xfrm>
            <a:off x="3882369" y="3567984"/>
            <a:ext cx="125162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0000"/>
                </a:solidFill>
                <a:latin typeface="+mj-lt"/>
              </a:rPr>
              <a:t>0 суток</a:t>
            </a:r>
          </a:p>
          <a:p>
            <a:pPr algn="ctr"/>
            <a:r>
              <a:rPr lang="en-GB" sz="1300" b="1" dirty="0">
                <a:solidFill>
                  <a:srgbClr val="000000"/>
                </a:solidFill>
                <a:latin typeface="+mj-lt"/>
              </a:rPr>
              <a:t>(N=5)</a:t>
            </a:r>
            <a:endParaRPr lang="ru-RU" sz="13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147FE99-CB55-ACA5-1C52-B08BA1441C37}"/>
              </a:ext>
            </a:extLst>
          </p:cNvPr>
          <p:cNvSpPr txBox="1"/>
          <p:nvPr/>
        </p:nvSpPr>
        <p:spPr>
          <a:xfrm>
            <a:off x="1220383" y="2596158"/>
            <a:ext cx="19979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+mj-lt"/>
              </a:rPr>
              <a:t>- контроль</a:t>
            </a:r>
            <a:endParaRPr lang="ru-RU" sz="2800" dirty="0"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9139B41-099C-B19D-257C-4B9ADE72E763}"/>
              </a:ext>
            </a:extLst>
          </p:cNvPr>
          <p:cNvSpPr txBox="1"/>
          <p:nvPr/>
        </p:nvSpPr>
        <p:spPr>
          <a:xfrm>
            <a:off x="1233306" y="4103494"/>
            <a:ext cx="1434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- опыт</a:t>
            </a:r>
          </a:p>
        </p:txBody>
      </p:sp>
    </p:spTree>
    <p:extLst>
      <p:ext uri="{BB962C8B-B14F-4D97-AF65-F5344CB8AC3E}">
        <p14:creationId xmlns:p14="http://schemas.microsoft.com/office/powerpoint/2010/main" val="300765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 descr="СПОСОБЫ ФИКСАЦИИ И ТЕХНИКА ЗАРАЖЕНИЯ ЛАБОРАТОРНЫХ ЖИВОТНЫХ - Вирусология и  биотехнология">
            <a:extLst>
              <a:ext uri="{FF2B5EF4-FFF2-40B4-BE49-F238E27FC236}">
                <a16:creationId xmlns:a16="http://schemas.microsoft.com/office/drawing/2014/main" xmlns="" id="{BBA00018-3896-8CA6-8F3D-FF668DB71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00" y="1649286"/>
            <a:ext cx="4220615" cy="39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B17D1C-84EA-623B-5EA8-5CDC80176AB6}"/>
              </a:ext>
            </a:extLst>
          </p:cNvPr>
          <p:cNvSpPr txBox="1"/>
          <p:nvPr/>
        </p:nvSpPr>
        <p:spPr>
          <a:xfrm>
            <a:off x="323528" y="5660450"/>
            <a:ext cx="5181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Внутрибрюшинное введение препаратов мелким грызунам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6EFF85-6F9E-18D4-78C3-CA445008D2E8}"/>
              </a:ext>
            </a:extLst>
          </p:cNvPr>
          <p:cNvSpPr txBox="1"/>
          <p:nvPr/>
        </p:nvSpPr>
        <p:spPr>
          <a:xfrm>
            <a:off x="1237319" y="412761"/>
            <a:ext cx="69573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эксперимента</a:t>
            </a:r>
            <a:endParaRPr lang="ru-RU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48EE5A-31FF-A116-81E7-4AB1CBEB7C57}"/>
              </a:ext>
            </a:extLst>
          </p:cNvPr>
          <p:cNvSpPr txBox="1"/>
          <p:nvPr/>
        </p:nvSpPr>
        <p:spPr>
          <a:xfrm>
            <a:off x="4499992" y="1973405"/>
            <a:ext cx="4464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Внутрибрюшинные инъекции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3DF235-75A7-F6CB-CFA1-12A17C7F90E7}"/>
              </a:ext>
            </a:extLst>
          </p:cNvPr>
          <p:cNvSpPr txBox="1"/>
          <p:nvPr/>
        </p:nvSpPr>
        <p:spPr>
          <a:xfrm>
            <a:off x="5086391" y="2924944"/>
            <a:ext cx="3734538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таблетку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клопидогрела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(75 мг)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растворяли в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мл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0,9%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концентрация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мг/мл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Дозировка: 30 мг/кг веса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животного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 живо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тных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300 +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- 30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8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B17D1C-84EA-623B-5EA8-5CDC80176AB6}"/>
              </a:ext>
            </a:extLst>
          </p:cNvPr>
          <p:cNvSpPr txBox="1"/>
          <p:nvPr/>
        </p:nvSpPr>
        <p:spPr>
          <a:xfrm>
            <a:off x="305500" y="540523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Дефект кости нижней челюсти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6EFF85-6F9E-18D4-78C3-CA445008D2E8}"/>
              </a:ext>
            </a:extLst>
          </p:cNvPr>
          <p:cNvSpPr txBox="1"/>
          <p:nvPr/>
        </p:nvSpPr>
        <p:spPr>
          <a:xfrm>
            <a:off x="1058740" y="315847"/>
            <a:ext cx="71908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эксперимента</a:t>
            </a:r>
            <a:endParaRPr lang="ru-RU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48EE5A-31FF-A116-81E7-4AB1CBEB7C57}"/>
              </a:ext>
            </a:extLst>
          </p:cNvPr>
          <p:cNvSpPr txBox="1"/>
          <p:nvPr/>
        </p:nvSpPr>
        <p:spPr>
          <a:xfrm>
            <a:off x="4233547" y="1469076"/>
            <a:ext cx="5382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Моделирование костной травмы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3DF235-75A7-F6CB-CFA1-12A17C7F90E7}"/>
              </a:ext>
            </a:extLst>
          </p:cNvPr>
          <p:cNvSpPr txBox="1"/>
          <p:nvPr/>
        </p:nvSpPr>
        <p:spPr>
          <a:xfrm>
            <a:off x="4363280" y="2292494"/>
            <a:ext cx="478072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производили разрез кожи длиной около 0,5 см в области угла нижней челюсти </a:t>
            </a:r>
          </a:p>
          <a:p>
            <a:pPr indent="450215" algn="ctr"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делали разрез жевательной мышцы и обнажали поверхность кости </a:t>
            </a:r>
          </a:p>
          <a:p>
            <a:pPr indent="450215" algn="ctr"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верлом диаметром 2 мм делали сквозное круглое отверстие </a:t>
            </a:r>
          </a:p>
          <a:p>
            <a:pPr indent="450215" algn="ctr"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прикрывали и ушивали костный дефект жевательной мышцей ушивали кожную рану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8C0D188-7728-4731-AE63-983F05534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413" t="28752" r="52607" b="25048"/>
          <a:stretch/>
        </p:blipFill>
        <p:spPr bwMode="auto">
          <a:xfrm>
            <a:off x="179512" y="2194630"/>
            <a:ext cx="4474670" cy="3231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9AF9D65A-453E-A6CD-5935-69AC2D38C31A}"/>
              </a:ext>
            </a:extLst>
          </p:cNvPr>
          <p:cNvSpPr/>
          <p:nvPr/>
        </p:nvSpPr>
        <p:spPr>
          <a:xfrm>
            <a:off x="6804248" y="3015999"/>
            <a:ext cx="45719" cy="29413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C7C91FF3-338E-D3A8-39EE-E7FEE8735C2B}"/>
              </a:ext>
            </a:extLst>
          </p:cNvPr>
          <p:cNvSpPr/>
          <p:nvPr/>
        </p:nvSpPr>
        <p:spPr>
          <a:xfrm>
            <a:off x="6810475" y="5139408"/>
            <a:ext cx="45719" cy="29413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xmlns="" id="{795C1727-D7B4-04AD-EE0C-C6B6849DE741}"/>
              </a:ext>
            </a:extLst>
          </p:cNvPr>
          <p:cNvSpPr/>
          <p:nvPr/>
        </p:nvSpPr>
        <p:spPr>
          <a:xfrm>
            <a:off x="6810131" y="4077703"/>
            <a:ext cx="45719" cy="29413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45F346A-E4CA-A695-C5D9-D3178ACCA809}"/>
              </a:ext>
            </a:extLst>
          </p:cNvPr>
          <p:cNvSpPr txBox="1"/>
          <p:nvPr/>
        </p:nvSpPr>
        <p:spPr>
          <a:xfrm>
            <a:off x="0" y="6427113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755" lvl="0" algn="just">
              <a:buSzPts val="1200"/>
            </a:pPr>
            <a:r>
              <a:rPr lang="ru-RU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Майбородин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И. В., </a:t>
            </a:r>
            <a:r>
              <a:rPr lang="ru-RU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Шеплев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Б. В., Дровосеков М. Н., Колесников И. С., </a:t>
            </a:r>
            <a:r>
              <a:rPr lang="ru-RU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Тодер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 С., </a:t>
            </a:r>
            <a:r>
              <a:rPr lang="ru-RU" sz="1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Шевела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 А. Фибриновые технологии в ускорении регенерации поврежденной кости в эксперименте // Бюллетень сибирской медицины. – 2012. – Т. 11, №4. – С. 49–56.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6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A460-4905-44E6-A5BD-92F8B1F6CF8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B17D1C-84EA-623B-5EA8-5CDC80176AB6}"/>
              </a:ext>
            </a:extLst>
          </p:cNvPr>
          <p:cNvSpPr txBox="1"/>
          <p:nvPr/>
        </p:nvSpPr>
        <p:spPr>
          <a:xfrm>
            <a:off x="0" y="558502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 к сердцу через открытую грудную клетку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56EFF85-6F9E-18D4-78C3-CA445008D2E8}"/>
              </a:ext>
            </a:extLst>
          </p:cNvPr>
          <p:cNvSpPr txBox="1"/>
          <p:nvPr/>
        </p:nvSpPr>
        <p:spPr>
          <a:xfrm>
            <a:off x="1187624" y="327437"/>
            <a:ext cx="7100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эксперимента</a:t>
            </a:r>
            <a:endParaRPr lang="ru-RU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48EE5A-31FF-A116-81E7-4AB1CBEB7C57}"/>
              </a:ext>
            </a:extLst>
          </p:cNvPr>
          <p:cNvSpPr txBox="1"/>
          <p:nvPr/>
        </p:nvSpPr>
        <p:spPr>
          <a:xfrm>
            <a:off x="3572302" y="1481486"/>
            <a:ext cx="5723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Взятие крови и последующий анализ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3DF235-75A7-F6CB-CFA1-12A17C7F90E7}"/>
              </a:ext>
            </a:extLst>
          </p:cNvPr>
          <p:cNvSpPr txBox="1"/>
          <p:nvPr/>
        </p:nvSpPr>
        <p:spPr>
          <a:xfrm>
            <a:off x="4453549" y="2036410"/>
            <a:ext cx="419930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осуществляли доступ к сердцу</a:t>
            </a:r>
          </a:p>
          <a:p>
            <a:pPr indent="449580" algn="ctr"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производили забор крови пункцией сердца (правый желудочек)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определяли АДФ – индуцированную 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агрегацию тромбоцитов </a:t>
            </a:r>
          </a:p>
          <a:p>
            <a:pPr indent="449580" algn="ctr"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завершали эвтаназией 0,5% раствором новокаина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9AF9D65A-453E-A6CD-5935-69AC2D38C31A}"/>
              </a:ext>
            </a:extLst>
          </p:cNvPr>
          <p:cNvSpPr/>
          <p:nvPr/>
        </p:nvSpPr>
        <p:spPr>
          <a:xfrm>
            <a:off x="6627075" y="2458237"/>
            <a:ext cx="45719" cy="29413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C7C91FF3-338E-D3A8-39EE-E7FEE8735C2B}"/>
              </a:ext>
            </a:extLst>
          </p:cNvPr>
          <p:cNvSpPr/>
          <p:nvPr/>
        </p:nvSpPr>
        <p:spPr>
          <a:xfrm>
            <a:off x="6672793" y="4814838"/>
            <a:ext cx="45719" cy="29413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xmlns="" id="{795C1727-D7B4-04AD-EE0C-C6B6849DE741}"/>
              </a:ext>
            </a:extLst>
          </p:cNvPr>
          <p:cNvSpPr/>
          <p:nvPr/>
        </p:nvSpPr>
        <p:spPr>
          <a:xfrm>
            <a:off x="6649934" y="3506705"/>
            <a:ext cx="45719" cy="29413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Изображение выглядит как закры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74723E7F-BAF4-C5B6-1ED6-632F4F3849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6022" b="15926"/>
          <a:stretch/>
        </p:blipFill>
        <p:spPr bwMode="auto">
          <a:xfrm>
            <a:off x="327283" y="2110304"/>
            <a:ext cx="4036475" cy="3480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трелка: вниз 18">
            <a:extLst>
              <a:ext uri="{FF2B5EF4-FFF2-40B4-BE49-F238E27FC236}">
                <a16:creationId xmlns:a16="http://schemas.microsoft.com/office/drawing/2014/main" xmlns="" id="{AE25DAED-CD65-6946-774E-0E605FFAD579}"/>
              </a:ext>
            </a:extLst>
          </p:cNvPr>
          <p:cNvSpPr>
            <a:spLocks noChangeArrowheads="1"/>
          </p:cNvSpPr>
          <p:nvPr/>
        </p:nvSpPr>
        <p:spPr bwMode="auto">
          <a:xfrm rot="3384318">
            <a:off x="2970681" y="2520650"/>
            <a:ext cx="73025" cy="1347788"/>
          </a:xfrm>
          <a:prstGeom prst="downArrow">
            <a:avLst>
              <a:gd name="adj1" fmla="val 50000"/>
              <a:gd name="adj2" fmla="val 49901"/>
            </a:avLst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1065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604</Words>
  <Application>Microsoft Office PowerPoint</Application>
  <PresentationFormat>Экран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ВЛИЯНИЕ КЛОПИДОГРЕЛА НА ТРОМБОЦИТОПОЭЗ И ФУНКЦИОНАЛЬНЫЕ СВОЙСТВА ТРОМБОЦИТОВ ПРИ ЭКСРПЕРИМЕНТАЛЬНОЙ КОСТНОЙ ТРАВМЕ</vt:lpstr>
      <vt:lpstr>Презентация PowerPoint</vt:lpstr>
      <vt:lpstr>Презентация PowerPoint</vt:lpstr>
      <vt:lpstr> Цель: изучить влияние антиагреганта клопидогрела на тромбоцитопоэз и функциональные свойства тромбоцитов при травме кости           Задача: изучить особенности тромбоцитопоэза и функциональные изменения тромбоцитов после моделирования травмы нижней челюсти в условиях ингибирования функции тромбоцитов антиагрегантным препаратом клопидогрелем, а также при сохранении нормальной функции тромбоцитов               </vt:lpstr>
      <vt:lpstr>Экспериментальные животные</vt:lpstr>
      <vt:lpstr>Схема эксперимента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 Оценка тромбоцитопоэза при травме кости в условиях применения клопидогрела</vt:lpstr>
      <vt:lpstr>Мегакариоциты</vt:lpstr>
      <vt:lpstr>Мегакариоциты</vt:lpstr>
      <vt:lpstr>Мегакариоциты</vt:lpstr>
      <vt:lpstr>Мегакариоциты</vt:lpstr>
      <vt:lpstr>Мегакариоциты</vt:lpstr>
      <vt:lpstr> Особенности агрегации тромбоцитов при травмировании кости в условиях применения клопидогрела </vt:lpstr>
      <vt:lpstr>Агрегация тромбоцитов</vt:lpstr>
      <vt:lpstr>Выводы:   1) На фоне применения антиагреганта происходит сдвиг в сторону более зрелых форм мегакариоцитов, что является следствием компенсации дефектно функционирующих тромбоцитов. Травма в начальный срок сильно уменьшает запас молодых форм и стимулирует создание более зрелых, но в то же время ускоряет процесс перехода деградирующие формы. Пул молодых форм начинает воссоздаваться к 3-м суткам после травмы, к 7-м становится приближенным к исходным показателям. Весь процесс направлен на поддержание зрелого, активно функционирующего звена.            3) Клопидогрел полностью ингибировал АДФ-индуцированную агрегацию тромбоцитов в опытной группе. Однако на фоне травмы нижней челюсти в 1-е сутки тромбоциты заранее были активированы, и незначительная агрегация происходила по иному пути.           </vt:lpstr>
      <vt:lpstr>  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интерференции памяти старших дошкольников</dc:title>
  <dc:creator>User</dc:creator>
  <cp:lastModifiedBy>user</cp:lastModifiedBy>
  <cp:revision>238</cp:revision>
  <dcterms:created xsi:type="dcterms:W3CDTF">2018-05-17T10:37:50Z</dcterms:created>
  <dcterms:modified xsi:type="dcterms:W3CDTF">2023-01-20T11:35:32Z</dcterms:modified>
</cp:coreProperties>
</file>