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66" r:id="rId3"/>
    <p:sldId id="261" r:id="rId4"/>
    <p:sldId id="282" r:id="rId5"/>
    <p:sldId id="259" r:id="rId6"/>
    <p:sldId id="283" r:id="rId7"/>
    <p:sldId id="284" r:id="rId8"/>
    <p:sldId id="285" r:id="rId9"/>
    <p:sldId id="286" r:id="rId10"/>
    <p:sldId id="287" r:id="rId11"/>
    <p:sldId id="288" r:id="rId12"/>
    <p:sldId id="281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4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BF56-7C18-49EB-97CE-0F9C9316C1B8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8F9A-20F1-4C92-B763-1D03C7AF3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7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8F9A-20F1-4C92-B763-1D03C7AF39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1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78F9A-20F1-4C92-B763-1D03C7AF39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2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AC61A-A159-4581-93F3-9416B6326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FEF611-3B04-4867-A0FC-0E8A8AB6C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46D3C-3F46-4225-ABC4-F3637B54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942CF6-EE8F-48C3-A0E2-D8D398AC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617118-1D51-4DD9-8E92-0CDDAF53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2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424DE-81CC-4870-AB39-56E47542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CC169D-C838-4FC5-B1D0-5AE1C4A8C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28ECE4-8602-48F6-956F-FA8FB35C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D44A15-48FF-4A01-8452-88E3585C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68BE56-4CFC-411B-8A0C-74A34FB3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2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7274DDC-2A54-4A5C-AE17-FE10F9562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B566E9-3187-4983-B4D7-501A51A59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7B3EC4-2A5F-48C7-8930-D1AE5346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E4FEC4-878D-42DD-8142-DFDC171C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FA5BF0-2004-4772-97F2-942CABF7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0C3AC5-E9CD-4577-9C1E-60FAC5C0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484F74-A94E-48FB-B54E-05FA1C4E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EFE8FF-CB22-44F3-97F4-DFE81CBC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BA1800-C061-4850-8316-9245A499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5533A1-402A-4429-B143-8F143432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0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8BAB5-1E5B-4493-902E-B9432D82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042AF3-E09E-4006-9269-A775D8349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C05EEE-3475-476C-A4F2-59E9DF6B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AA18EF-6CC4-4AEE-BB79-E50ED1CB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E3A55-9E22-402E-A3EF-99D89CCC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E46A0-C2B6-49EF-B7A7-066C81D6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A48F7B-E2D5-40A9-922A-2E597223F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C3251-4D70-4BA5-8DB3-A83FA32CA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2ED062-5D85-444C-8A9C-2A1B4C52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3CFD89-DFBE-4BBF-BEDF-0C266A2C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D28D2D-DC3B-4F27-A616-D8CD5ED4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8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1EDC5-7F98-42B4-A4AF-5CBB5011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F11F38-8379-4595-94C0-F7BBE8F59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842B18-DB1B-4923-89E8-E5397EA13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E688AC-8461-4E8A-B627-AEB5A2374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C51311F-964A-44D1-80E0-6AA5C9082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2529DF4-8F09-493D-A351-1CE1C63D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9CE1B8-487A-4334-B37A-4C716347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1A16BE-2EF8-4836-A80D-4F1306FB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3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69439-AEBE-4D41-AC44-231CEA84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D1DF8B-8D6F-4FCE-87CB-D27FD3F1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796620-2455-4883-B25F-36F60A3E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92ADC7-0D7A-40CB-AFDC-749F7F25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3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4592DD-26F0-4ADC-8543-C2C5A4100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4BCDC4-B6BD-46D3-96F8-AA52B16D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40BB1E-05FC-4C6B-BC89-FD05E65E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1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46AC0-2043-44BA-9453-1E9AD1E4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D738DC-D76E-4D00-9571-181C6194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70EBB7-FB69-49D0-92B4-D655524F5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4B370-6EEE-40E9-8307-1667233E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0FC439-4E50-4AC8-8118-4A991C6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4FF3D5-EFAA-4BBC-84FE-372D7892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F66A8-92A7-4F8B-86BF-891470AD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EBFD5F-9861-4422-8460-25418D5EE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149EB4-B63B-4B6A-95A7-51675797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36CB6E-382F-40CE-A334-BB976347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E9CAD2-6E28-4769-A6AD-3DD24BC0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CCB49C-C8C6-4B6F-ABAE-A30639BE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9268A-8955-4615-BAA1-5CB4E0A8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6E8848-64C3-4C80-AF03-AC0336F5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F67686-C96C-4574-AC72-A3AD1A4D6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CCE0-2FDE-4971-9610-BCFFBFFA07C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9561DD-F931-4156-80BF-D62DC5D6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BE513B-6FB9-46C7-B336-1BBBD461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7E66-9AC3-473B-966D-8740296A3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6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n.lecun.com/exdb/mnist/index.html" TargetMode="External"/><Relationship Id="rId5" Type="http://schemas.openxmlformats.org/officeDocument/2006/relationships/hyperlink" Target="https://cs.nyu.edu/~roweis/papers/ncanips.pdf" TargetMode="External"/><Relationship Id="rId4" Type="http://schemas.openxmlformats.org/officeDocument/2006/relationships/hyperlink" Target="https://github.com/tesseract-ocr/tesserac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4EC4F81-5C14-422C-BFED-99E7784F5958}"/>
              </a:ext>
            </a:extLst>
          </p:cNvPr>
          <p:cNvSpPr/>
          <p:nvPr/>
        </p:nvSpPr>
        <p:spPr>
          <a:xfrm>
            <a:off x="1" y="0"/>
            <a:ext cx="12192000" cy="1482571"/>
          </a:xfrm>
          <a:prstGeom prst="rect">
            <a:avLst/>
          </a:prstGeom>
          <a:solidFill>
            <a:srgbClr val="1E5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FDBEDD-E5EF-4AB7-B097-AC4FAC99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61" y="31071"/>
            <a:ext cx="10088383" cy="1267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DB0A9-9082-456C-9D87-13687DF88060}"/>
              </a:ext>
            </a:extLst>
          </p:cNvPr>
          <p:cNvSpPr txBox="1"/>
          <p:nvPr/>
        </p:nvSpPr>
        <p:spPr>
          <a:xfrm>
            <a:off x="619760" y="3107757"/>
            <a:ext cx="10952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effectLst/>
                <a:ea typeface="Calibri" panose="020F0502020204030204" pitchFamily="34" charset="0"/>
              </a:rPr>
              <a:t>Тема Кандидаткой работы: Патогенетические особенности отсроченных </a:t>
            </a:r>
            <a:r>
              <a:rPr lang="ru-RU" b="1" cap="all" dirty="0" err="1">
                <a:effectLst/>
                <a:ea typeface="Calibri" panose="020F0502020204030204" pitchFamily="34" charset="0"/>
              </a:rPr>
              <a:t>дистрессорных</a:t>
            </a:r>
            <a:r>
              <a:rPr lang="ru-RU" b="1" cap="all" dirty="0">
                <a:effectLst/>
                <a:ea typeface="Calibri" panose="020F0502020204030204" pitchFamily="34" charset="0"/>
              </a:rPr>
              <a:t> состояний у пациентов с </a:t>
            </a:r>
            <a:r>
              <a:rPr lang="ru-RU" b="1" cap="all" dirty="0" err="1">
                <a:effectLst/>
                <a:ea typeface="Calibri" panose="020F0502020204030204" pitchFamily="34" charset="0"/>
              </a:rPr>
              <a:t>постковидным</a:t>
            </a:r>
            <a:r>
              <a:rPr lang="ru-RU" b="1" cap="all" dirty="0">
                <a:effectLst/>
                <a:ea typeface="Calibri" panose="020F0502020204030204" pitchFamily="34" charset="0"/>
              </a:rPr>
              <a:t> дисбалансом иммунной системы</a:t>
            </a:r>
          </a:p>
          <a:p>
            <a:pPr algn="ctr"/>
            <a:endParaRPr lang="ru-RU" b="1" cap="al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3EFC2F-64D6-4D53-A11C-AF83DE34BE87}"/>
              </a:ext>
            </a:extLst>
          </p:cNvPr>
          <p:cNvSpPr txBox="1"/>
          <p:nvPr/>
        </p:nvSpPr>
        <p:spPr>
          <a:xfrm>
            <a:off x="794538" y="4320780"/>
            <a:ext cx="10952480" cy="19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Научные руководители:</a:t>
            </a:r>
            <a:endParaRPr lang="ru-RU" sz="1600" dirty="0"/>
          </a:p>
          <a:p>
            <a:pPr algn="ctr"/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Сарапульцев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А.П.,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д.б.н.,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в.н.с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лаборатории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иммунопатофизиологии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ИИФ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РАН, директор научно-образовательного Российско-китайского центра системной патологии ФГАОУ ВО «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(НИУ)»</a:t>
            </a:r>
          </a:p>
          <a:p>
            <a:pPr algn="ctr"/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Комелькова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М.В.,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Комелькова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М.В., д.б.н.,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с.н.с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лаборатории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иммунофизиологии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иммунофармакологии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ИИФ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РАН, зам. директора по общим вопросам научно-образовательного Российско-китайского центра системной патологии ФГАОУ ВО «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(НИУ)»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6D675B-BA70-43F8-938D-1710D9229B4A}"/>
              </a:ext>
            </a:extLst>
          </p:cNvPr>
          <p:cNvSpPr txBox="1"/>
          <p:nvPr/>
        </p:nvSpPr>
        <p:spPr>
          <a:xfrm>
            <a:off x="2677259" y="1671409"/>
            <a:ext cx="669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Аспирант:  </a:t>
            </a:r>
          </a:p>
          <a:p>
            <a:pPr algn="ctr"/>
            <a:r>
              <a:rPr lang="ru-RU" sz="2400" b="1" dirty="0"/>
              <a:t>Ибрагимов Роман Владимирович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D2D80E-63A3-4C66-8EBD-7F2E60EFDEF7}"/>
              </a:ext>
            </a:extLst>
          </p:cNvPr>
          <p:cNvSpPr txBox="1"/>
          <p:nvPr/>
        </p:nvSpPr>
        <p:spPr>
          <a:xfrm>
            <a:off x="5439052" y="6457597"/>
            <a:ext cx="166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u="none" strike="noStrike" baseline="0" dirty="0"/>
              <a:t>2022-2026 г</a:t>
            </a:r>
            <a:r>
              <a:rPr lang="ru-RU" i="1" u="none" strike="noStrike" baseline="0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2184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247739" y="977483"/>
            <a:ext cx="10582276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Затем удаляются лишние области выделения от ручки и происходит объединение с областями вопросов: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A04B12D-6258-44E6-A6E3-41BD5C71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12192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6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247739" y="977483"/>
            <a:ext cx="1058227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Необведённые вопросы удаляются, изображение приводится к черно-белым тонам: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99A4788-0EB3-4D73-933B-E8715C70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12192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49525D-FF01-4B53-B7FC-90043255FF83}"/>
              </a:ext>
            </a:extLst>
          </p:cNvPr>
          <p:cNvSpPr txBox="1"/>
          <p:nvPr/>
        </p:nvSpPr>
        <p:spPr>
          <a:xfrm>
            <a:off x="247738" y="5745453"/>
            <a:ext cx="11852525" cy="116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Далее происходит оптическое распознавание текста с помощью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TesseractOCR</a:t>
            </a:r>
            <a:r>
              <a:rPr lang="en-US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en-US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Числа распознаются с помощью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KNN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обученном на </a:t>
            </a:r>
            <a:r>
              <a:rPr 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датасете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MNIST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3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Данные выгружаются в виде листа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Excel.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6A8036-4315-41EA-9413-3BB7D2416CF9}"/>
              </a:ext>
            </a:extLst>
          </p:cNvPr>
          <p:cNvSpPr txBox="1"/>
          <p:nvPr/>
        </p:nvSpPr>
        <p:spPr>
          <a:xfrm>
            <a:off x="4221480" y="336810"/>
            <a:ext cx="397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/>
              <a:t>Публикации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9AC38E-4A91-4D1A-BC09-0098AACE6B03}"/>
              </a:ext>
            </a:extLst>
          </p:cNvPr>
          <p:cNvSpPr txBox="1"/>
          <p:nvPr/>
        </p:nvSpPr>
        <p:spPr>
          <a:xfrm>
            <a:off x="847725" y="1742986"/>
            <a:ext cx="103441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Zolotareva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A. et al. Somatic and psychological distress among Russian university students during the COVID-19 pandemic //The International Journal of Psychiatry in Medicine. – 2022. – С. 00912174221123444.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Q3, 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IF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1.1)</a:t>
            </a:r>
            <a:endParaRPr lang="ru-RU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Zurochka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A. et al. Seroprevalence of SARS-CoV-2 antibodies in symptomatic individuals is higher than in persons who are at increased risk exposure: The results of the single-center, prospective, cross-sectional study //Vaccines. – 2021. – Т. 9. – №. 6. – С. 627. 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Q2,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IF-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4.1)</a:t>
            </a:r>
            <a:endParaRPr lang="ru-RU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Ullmann E. et al. Offensive behavior, striatal glutamate metabolites, and limbic–hypothalamic–pituitary–adrenal responses to stress in chronic anxiety //International journal of molecular sciences. – 2020. –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Т. 21. – №. 20. – С. 7440.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Q1,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IF-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6.0)</a:t>
            </a:r>
            <a:endParaRPr lang="ru-RU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Sarapultseva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M. et al. Prevalence of dental fear and anxiety among Russian children of different ages: the cross-sectional study //European journal of dentistry. – 2020. – Т. 14. – №. 04. – С. 621-625.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(Q1,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IF-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3.1)</a:t>
            </a:r>
            <a:endParaRPr lang="ru-RU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3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572DAF-5996-4493-8E2E-31BDECB64879}"/>
              </a:ext>
            </a:extLst>
          </p:cNvPr>
          <p:cNvSpPr txBox="1"/>
          <p:nvPr/>
        </p:nvSpPr>
        <p:spPr>
          <a:xfrm>
            <a:off x="2857500" y="2967335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8149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8D2E1A-49E0-4971-8F93-B6ECBA7C385A}"/>
              </a:ext>
            </a:extLst>
          </p:cNvPr>
          <p:cNvSpPr txBox="1"/>
          <p:nvPr/>
        </p:nvSpPr>
        <p:spPr>
          <a:xfrm>
            <a:off x="605161" y="462507"/>
            <a:ext cx="105910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 себе: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Выпускник ФГАОУ ВО «</a:t>
            </a:r>
            <a:r>
              <a:rPr lang="ru-RU" sz="2400" dirty="0" err="1"/>
              <a:t>УрФУ</a:t>
            </a:r>
            <a:r>
              <a:rPr lang="ru-RU" sz="2400" dirty="0"/>
              <a:t> имени первого Президента России Б.Н. Ельцина» по специальности  30.05.02 «Медицинская биофизика»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ВКР на тему «Модулирующее влияние стрессов ранних периодов на развитие патологии»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мои научные интересы входит медицина, биология и информационные технологии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Навыки: языки программирования </a:t>
            </a:r>
            <a:r>
              <a:rPr lang="en-US" sz="2400" dirty="0"/>
              <a:t>(R, Python)</a:t>
            </a:r>
            <a:r>
              <a:rPr lang="ru-RU" sz="2400" dirty="0"/>
              <a:t>, статистическая обработка, машинное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85631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4F43142-76AF-49A9-82AD-16EE1F7F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864072"/>
            <a:ext cx="2943225" cy="15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6A0431E2-4AF1-48F2-99E8-D748D912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85" y="3539394"/>
            <a:ext cx="2033587" cy="15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CF48668-2ABD-4E16-BB99-723B501C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85" y="1924906"/>
            <a:ext cx="166116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BF1B77-32EA-4369-A003-C7CF29AF9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328" y="1278719"/>
            <a:ext cx="1374457" cy="18030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ECAEE-9214-49F9-ABD5-25C054F4EF50}"/>
              </a:ext>
            </a:extLst>
          </p:cNvPr>
          <p:cNvSpPr txBox="1"/>
          <p:nvPr/>
        </p:nvSpPr>
        <p:spPr>
          <a:xfrm>
            <a:off x="506015" y="1528568"/>
            <a:ext cx="7056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Н</a:t>
            </a:r>
            <a:r>
              <a:rPr lang="ru-RU" sz="2400" dirty="0">
                <a:effectLst/>
                <a:ea typeface="Calibri" panose="020F0502020204030204" pitchFamily="34" charset="0"/>
              </a:rPr>
              <a:t>а фоне эпидемий и инфекций люди склонны к развитию негативных эмоций.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A3D53A-B20C-49B0-A9F8-5C845E7B1635}"/>
              </a:ext>
            </a:extLst>
          </p:cNvPr>
          <p:cNvSpPr txBox="1"/>
          <p:nvPr/>
        </p:nvSpPr>
        <p:spPr>
          <a:xfrm>
            <a:off x="467673" y="2757318"/>
            <a:ext cx="6387465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Длительные переживание и тревожность могут снижать иммунную функцию и нарушать баланс нормальных физиологических механизмов у человека, приводя к снижению качества жизни и физическому истощению.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3A3743-0B21-4A57-B273-5F1CA94D83AA}"/>
              </a:ext>
            </a:extLst>
          </p:cNvPr>
          <p:cNvSpPr txBox="1"/>
          <p:nvPr/>
        </p:nvSpPr>
        <p:spPr>
          <a:xfrm>
            <a:off x="4034076" y="389041"/>
            <a:ext cx="412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126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6A8036-4315-41EA-9413-3BB7D2416CF9}"/>
              </a:ext>
            </a:extLst>
          </p:cNvPr>
          <p:cNvSpPr txBox="1"/>
          <p:nvPr/>
        </p:nvSpPr>
        <p:spPr>
          <a:xfrm>
            <a:off x="3075940" y="225554"/>
            <a:ext cx="604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/>
              <a:t>Научная новизна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4698EB-719C-4418-B47A-BCC083435529}"/>
              </a:ext>
            </a:extLst>
          </p:cNvPr>
          <p:cNvSpPr txBox="1"/>
          <p:nvPr/>
        </p:nvSpPr>
        <p:spPr>
          <a:xfrm>
            <a:off x="400050" y="1677085"/>
            <a:ext cx="11568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</a:rPr>
              <a:t>Состояния после COVID-19 остаются плохо изученными, без разработанных схем профилактики или лечения. 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2E2A72-627F-41EC-91FF-264F0F150B46}"/>
              </a:ext>
            </a:extLst>
          </p:cNvPr>
          <p:cNvSpPr txBox="1"/>
          <p:nvPr/>
        </p:nvSpPr>
        <p:spPr>
          <a:xfrm>
            <a:off x="400049" y="2820461"/>
            <a:ext cx="11568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Calibri" panose="020F0502020204030204" pitchFamily="34" charset="0"/>
              </a:rPr>
              <a:t>В</a:t>
            </a:r>
            <a:r>
              <a:rPr lang="ru-RU" sz="2400" dirty="0">
                <a:effectLst/>
                <a:ea typeface="Calibri" panose="020F0502020204030204" pitchFamily="34" charset="0"/>
              </a:rPr>
              <a:t>ыявлено, что  тревога или депрессия тесно связаны со сниженной вероятностью полного выздоровления и худшим течением заболевания. 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322502-A399-4BC6-8E18-FD0688B44A1D}"/>
              </a:ext>
            </a:extLst>
          </p:cNvPr>
          <p:cNvSpPr txBox="1"/>
          <p:nvPr/>
        </p:nvSpPr>
        <p:spPr>
          <a:xfrm>
            <a:off x="400049" y="4219274"/>
            <a:ext cx="11568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ea typeface="Calibri" panose="020F0502020204030204" pitchFamily="34" charset="0"/>
              </a:rPr>
              <a:t>В </a:t>
            </a:r>
            <a:r>
              <a:rPr lang="ru-RU" sz="2400" dirty="0">
                <a:ea typeface="Calibri" panose="020F0502020204030204" pitchFamily="34" charset="0"/>
              </a:rPr>
              <a:t>настоящее время</a:t>
            </a:r>
            <a:r>
              <a:rPr lang="ru-RU" sz="2400" dirty="0">
                <a:effectLst/>
                <a:ea typeface="Calibri" panose="020F0502020204030204" pitchFamily="34" charset="0"/>
              </a:rPr>
              <a:t> практически нет исследований, посвященных изучению взаимосвязи клеточного иммунного ответа и выраженности нейропсихических осложнений.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655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367774" y="1129227"/>
            <a:ext cx="10582276" cy="457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Одной из начальных целей работы является оценка анкет психологического здоровья пациентов, переболевших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COVID-19.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Анкеты представляют из сканы опросников, охватывающие различные параметры психологического здоровья.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Чтобы провести будущие вычисления, необходимо извлечь информацию с этих сканов и, желательно, представить в табличном виде. Это является с одной стороны легкой, с другой трудоемкой задачей, т.к. необходимо обработать больше сотни анкет.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Для автоматизации этой задачи были применены методы компьютерного зрения. В качестве языка программирования был выбран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Python 3.9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Далее будет продемонстрирована работа алгоритма на кусочке анкеты</a:t>
            </a:r>
          </a:p>
        </p:txBody>
      </p:sp>
    </p:spTree>
    <p:extLst>
      <p:ext uri="{BB962C8B-B14F-4D97-AF65-F5344CB8AC3E}">
        <p14:creationId xmlns:p14="http://schemas.microsoft.com/office/powerpoint/2010/main" val="404480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367774" y="1129227"/>
            <a:ext cx="1058227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 анкета выглядит таким образом: 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4B544E3E-F0F2-4A2B-9DA2-68330CBB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570"/>
            <a:ext cx="12192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0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247739" y="1052316"/>
            <a:ext cx="10582276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Далее происходит размытие изображения и приведение к черно-белому состоянию, для выделения контуров: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77061FE-0D35-4410-AF45-B6CD006E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12192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4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247739" y="1052316"/>
            <a:ext cx="1058227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С помощью размытия определяются контуры строчек с текстом: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E0D4A0E-F1F0-44BB-A91B-04F8F3CE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12192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01B774-71FD-4A7D-A816-CBF3D5AD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9" y="106679"/>
            <a:ext cx="1847761" cy="945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6113C-4B76-4B36-902B-0096E1F37CB6}"/>
              </a:ext>
            </a:extLst>
          </p:cNvPr>
          <p:cNvSpPr txBox="1"/>
          <p:nvPr/>
        </p:nvSpPr>
        <p:spPr>
          <a:xfrm>
            <a:off x="247739" y="1052316"/>
            <a:ext cx="1058227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Далее по цвету определяются возможные обведенные ответы: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CFA07F1-55B6-4723-9B4A-7B010174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121920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0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634</Words>
  <Application>Microsoft Office PowerPoint</Application>
  <PresentationFormat>Произвольный</PresentationFormat>
  <Paragraphs>49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 Роман Владимирович</dc:creator>
  <cp:lastModifiedBy>user</cp:lastModifiedBy>
  <cp:revision>114</cp:revision>
  <dcterms:created xsi:type="dcterms:W3CDTF">2022-09-18T09:27:54Z</dcterms:created>
  <dcterms:modified xsi:type="dcterms:W3CDTF">2023-01-20T09:41:09Z</dcterms:modified>
</cp:coreProperties>
</file>