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9" r:id="rId5"/>
    <p:sldId id="259" r:id="rId6"/>
    <p:sldId id="270" r:id="rId7"/>
    <p:sldId id="260" r:id="rId8"/>
    <p:sldId id="277" r:id="rId9"/>
    <p:sldId id="271" r:id="rId10"/>
    <p:sldId id="272" r:id="rId11"/>
    <p:sldId id="274" r:id="rId12"/>
    <p:sldId id="283" r:id="rId13"/>
    <p:sldId id="273" r:id="rId14"/>
    <p:sldId id="275" r:id="rId15"/>
    <p:sldId id="276" r:id="rId16"/>
    <p:sldId id="261" r:id="rId17"/>
    <p:sldId id="278" r:id="rId18"/>
    <p:sldId id="262" r:id="rId19"/>
    <p:sldId id="279" r:id="rId20"/>
    <p:sldId id="280" r:id="rId21"/>
    <p:sldId id="264" r:id="rId22"/>
    <p:sldId id="281" r:id="rId23"/>
    <p:sldId id="265" r:id="rId24"/>
    <p:sldId id="282" r:id="rId25"/>
    <p:sldId id="266" r:id="rId26"/>
    <p:sldId id="26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49B3FA0-7AD2-4930-A90C-FB95A0FCD0F0}" type="datetimeFigureOut">
              <a:rPr lang="ru-RU" smtClean="0"/>
              <a:t>21.01.2023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7FE400-0D50-4D12-B4EC-491F7118D940}" type="slidenum">
              <a:rPr lang="ru-RU" smtClean="0"/>
              <a:t>‹#›</a:t>
            </a:fld>
            <a:endParaRPr lang="ru-RU"/>
          </a:p>
        </p:txBody>
      </p:sp>
    </p:spTree>
    <p:extLst>
      <p:ext uri="{BB962C8B-B14F-4D97-AF65-F5344CB8AC3E}">
        <p14:creationId xmlns:p14="http://schemas.microsoft.com/office/powerpoint/2010/main" val="1979325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49B3FA0-7AD2-4930-A90C-FB95A0FCD0F0}" type="datetimeFigureOut">
              <a:rPr lang="ru-RU" smtClean="0"/>
              <a:t>21.01.2023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7FE400-0D50-4D12-B4EC-491F7118D940}" type="slidenum">
              <a:rPr lang="ru-RU" smtClean="0"/>
              <a:t>‹#›</a:t>
            </a:fld>
            <a:endParaRPr lang="ru-RU"/>
          </a:p>
        </p:txBody>
      </p:sp>
    </p:spTree>
    <p:extLst>
      <p:ext uri="{BB962C8B-B14F-4D97-AF65-F5344CB8AC3E}">
        <p14:creationId xmlns:p14="http://schemas.microsoft.com/office/powerpoint/2010/main" val="51490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49B3FA0-7AD2-4930-A90C-FB95A0FCD0F0}" type="datetimeFigureOut">
              <a:rPr lang="ru-RU" smtClean="0"/>
              <a:t>21.01.2023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7FE400-0D50-4D12-B4EC-491F7118D940}"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46880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49B3FA0-7AD2-4930-A90C-FB95A0FCD0F0}" type="datetimeFigureOut">
              <a:rPr lang="ru-RU" smtClean="0"/>
              <a:t>21.01.2023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7FE400-0D50-4D12-B4EC-491F7118D940}" type="slidenum">
              <a:rPr lang="ru-RU" smtClean="0"/>
              <a:t>‹#›</a:t>
            </a:fld>
            <a:endParaRPr lang="ru-RU"/>
          </a:p>
        </p:txBody>
      </p:sp>
    </p:spTree>
    <p:extLst>
      <p:ext uri="{BB962C8B-B14F-4D97-AF65-F5344CB8AC3E}">
        <p14:creationId xmlns:p14="http://schemas.microsoft.com/office/powerpoint/2010/main" val="83675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49B3FA0-7AD2-4930-A90C-FB95A0FCD0F0}" type="datetimeFigureOut">
              <a:rPr lang="ru-RU" smtClean="0"/>
              <a:t>21.01.2023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7FE400-0D50-4D12-B4EC-491F7118D940}"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64103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49B3FA0-7AD2-4930-A90C-FB95A0FCD0F0}" type="datetimeFigureOut">
              <a:rPr lang="ru-RU" smtClean="0"/>
              <a:t>21.01.2023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7FE400-0D50-4D12-B4EC-491F7118D940}" type="slidenum">
              <a:rPr lang="ru-RU" smtClean="0"/>
              <a:t>‹#›</a:t>
            </a:fld>
            <a:endParaRPr lang="ru-RU"/>
          </a:p>
        </p:txBody>
      </p:sp>
    </p:spTree>
    <p:extLst>
      <p:ext uri="{BB962C8B-B14F-4D97-AF65-F5344CB8AC3E}">
        <p14:creationId xmlns:p14="http://schemas.microsoft.com/office/powerpoint/2010/main" val="4142688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49B3FA0-7AD2-4930-A90C-FB95A0FCD0F0}" type="datetimeFigureOut">
              <a:rPr lang="ru-RU" smtClean="0"/>
              <a:t>21.01.2023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7FE400-0D50-4D12-B4EC-491F7118D940}" type="slidenum">
              <a:rPr lang="ru-RU" smtClean="0"/>
              <a:t>‹#›</a:t>
            </a:fld>
            <a:endParaRPr lang="ru-RU"/>
          </a:p>
        </p:txBody>
      </p:sp>
    </p:spTree>
    <p:extLst>
      <p:ext uri="{BB962C8B-B14F-4D97-AF65-F5344CB8AC3E}">
        <p14:creationId xmlns:p14="http://schemas.microsoft.com/office/powerpoint/2010/main" val="2128322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49B3FA0-7AD2-4930-A90C-FB95A0FCD0F0}" type="datetimeFigureOut">
              <a:rPr lang="ru-RU" smtClean="0"/>
              <a:t>21.01.2023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7FE400-0D50-4D12-B4EC-491F7118D940}" type="slidenum">
              <a:rPr lang="ru-RU" smtClean="0"/>
              <a:t>‹#›</a:t>
            </a:fld>
            <a:endParaRPr lang="ru-RU"/>
          </a:p>
        </p:txBody>
      </p:sp>
    </p:spTree>
    <p:extLst>
      <p:ext uri="{BB962C8B-B14F-4D97-AF65-F5344CB8AC3E}">
        <p14:creationId xmlns:p14="http://schemas.microsoft.com/office/powerpoint/2010/main" val="307240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49B3FA0-7AD2-4930-A90C-FB95A0FCD0F0}" type="datetimeFigureOut">
              <a:rPr lang="ru-RU" smtClean="0"/>
              <a:t>21.01.2023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7FE400-0D50-4D12-B4EC-491F7118D940}" type="slidenum">
              <a:rPr lang="ru-RU" smtClean="0"/>
              <a:t>‹#›</a:t>
            </a:fld>
            <a:endParaRPr lang="ru-RU"/>
          </a:p>
        </p:txBody>
      </p:sp>
    </p:spTree>
    <p:extLst>
      <p:ext uri="{BB962C8B-B14F-4D97-AF65-F5344CB8AC3E}">
        <p14:creationId xmlns:p14="http://schemas.microsoft.com/office/powerpoint/2010/main" val="927752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49B3FA0-7AD2-4930-A90C-FB95A0FCD0F0}" type="datetimeFigureOut">
              <a:rPr lang="ru-RU" smtClean="0"/>
              <a:t>21.01.2023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D7FE400-0D50-4D12-B4EC-491F7118D940}" type="slidenum">
              <a:rPr lang="ru-RU" smtClean="0"/>
              <a:t>‹#›</a:t>
            </a:fld>
            <a:endParaRPr lang="ru-RU"/>
          </a:p>
        </p:txBody>
      </p:sp>
    </p:spTree>
    <p:extLst>
      <p:ext uri="{BB962C8B-B14F-4D97-AF65-F5344CB8AC3E}">
        <p14:creationId xmlns:p14="http://schemas.microsoft.com/office/powerpoint/2010/main" val="342254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49B3FA0-7AD2-4930-A90C-FB95A0FCD0F0}" type="datetimeFigureOut">
              <a:rPr lang="ru-RU" smtClean="0"/>
              <a:t>21.01.2023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D7FE400-0D50-4D12-B4EC-491F7118D940}" type="slidenum">
              <a:rPr lang="ru-RU" smtClean="0"/>
              <a:t>‹#›</a:t>
            </a:fld>
            <a:endParaRPr lang="ru-RU"/>
          </a:p>
        </p:txBody>
      </p:sp>
    </p:spTree>
    <p:extLst>
      <p:ext uri="{BB962C8B-B14F-4D97-AF65-F5344CB8AC3E}">
        <p14:creationId xmlns:p14="http://schemas.microsoft.com/office/powerpoint/2010/main" val="964838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49B3FA0-7AD2-4930-A90C-FB95A0FCD0F0}" type="datetimeFigureOut">
              <a:rPr lang="ru-RU" smtClean="0"/>
              <a:t>21.01.2023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D7FE400-0D50-4D12-B4EC-491F7118D940}" type="slidenum">
              <a:rPr lang="ru-RU" smtClean="0"/>
              <a:t>‹#›</a:t>
            </a:fld>
            <a:endParaRPr lang="ru-RU"/>
          </a:p>
        </p:txBody>
      </p:sp>
    </p:spTree>
    <p:extLst>
      <p:ext uri="{BB962C8B-B14F-4D97-AF65-F5344CB8AC3E}">
        <p14:creationId xmlns:p14="http://schemas.microsoft.com/office/powerpoint/2010/main" val="1529361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49B3FA0-7AD2-4930-A90C-FB95A0FCD0F0}" type="datetimeFigureOut">
              <a:rPr lang="ru-RU" smtClean="0"/>
              <a:t>21.01.2023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D7FE400-0D50-4D12-B4EC-491F7118D940}" type="slidenum">
              <a:rPr lang="ru-RU" smtClean="0"/>
              <a:t>‹#›</a:t>
            </a:fld>
            <a:endParaRPr lang="ru-RU"/>
          </a:p>
        </p:txBody>
      </p:sp>
    </p:spTree>
    <p:extLst>
      <p:ext uri="{BB962C8B-B14F-4D97-AF65-F5344CB8AC3E}">
        <p14:creationId xmlns:p14="http://schemas.microsoft.com/office/powerpoint/2010/main" val="2213270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B3FA0-7AD2-4930-A90C-FB95A0FCD0F0}" type="datetimeFigureOut">
              <a:rPr lang="ru-RU" smtClean="0"/>
              <a:t>21.01.2023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D7FE400-0D50-4D12-B4EC-491F7118D940}" type="slidenum">
              <a:rPr lang="ru-RU" smtClean="0"/>
              <a:t>‹#›</a:t>
            </a:fld>
            <a:endParaRPr lang="ru-RU"/>
          </a:p>
        </p:txBody>
      </p:sp>
    </p:spTree>
    <p:extLst>
      <p:ext uri="{BB962C8B-B14F-4D97-AF65-F5344CB8AC3E}">
        <p14:creationId xmlns:p14="http://schemas.microsoft.com/office/powerpoint/2010/main" val="54461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49B3FA0-7AD2-4930-A90C-FB95A0FCD0F0}" type="datetimeFigureOut">
              <a:rPr lang="ru-RU" smtClean="0"/>
              <a:t>21.01.2023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D7FE400-0D50-4D12-B4EC-491F7118D940}" type="slidenum">
              <a:rPr lang="ru-RU" smtClean="0"/>
              <a:t>‹#›</a:t>
            </a:fld>
            <a:endParaRPr lang="ru-RU"/>
          </a:p>
        </p:txBody>
      </p:sp>
    </p:spTree>
    <p:extLst>
      <p:ext uri="{BB962C8B-B14F-4D97-AF65-F5344CB8AC3E}">
        <p14:creationId xmlns:p14="http://schemas.microsoft.com/office/powerpoint/2010/main" val="2522925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49B3FA0-7AD2-4930-A90C-FB95A0FCD0F0}" type="datetimeFigureOut">
              <a:rPr lang="ru-RU" smtClean="0"/>
              <a:t>21.01.2023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D7FE400-0D50-4D12-B4EC-491F7118D940}" type="slidenum">
              <a:rPr lang="ru-RU" smtClean="0"/>
              <a:t>‹#›</a:t>
            </a:fld>
            <a:endParaRPr lang="ru-RU"/>
          </a:p>
        </p:txBody>
      </p:sp>
    </p:spTree>
    <p:extLst>
      <p:ext uri="{BB962C8B-B14F-4D97-AF65-F5344CB8AC3E}">
        <p14:creationId xmlns:p14="http://schemas.microsoft.com/office/powerpoint/2010/main" val="1244662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9B3FA0-7AD2-4930-A90C-FB95A0FCD0F0}" type="datetimeFigureOut">
              <a:rPr lang="ru-RU" smtClean="0"/>
              <a:t>21.01.2023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D7FE400-0D50-4D12-B4EC-491F7118D940}" type="slidenum">
              <a:rPr lang="ru-RU" smtClean="0"/>
              <a:t>‹#›</a:t>
            </a:fld>
            <a:endParaRPr lang="ru-RU"/>
          </a:p>
        </p:txBody>
      </p:sp>
    </p:spTree>
    <p:extLst>
      <p:ext uri="{BB962C8B-B14F-4D97-AF65-F5344CB8AC3E}">
        <p14:creationId xmlns:p14="http://schemas.microsoft.com/office/powerpoint/2010/main" val="3622012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link.springer.com/article/10.1007/s11011-019-00465-6#ref-CR35" TargetMode="External"/><Relationship Id="rId2" Type="http://schemas.openxmlformats.org/officeDocument/2006/relationships/hyperlink" Target="https://link.springer.com/article/10.1007/s11011-019-00465-6#ref-CR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Synonymous_substitution" TargetMode="External"/><Relationship Id="rId3" Type="http://schemas.openxmlformats.org/officeDocument/2006/relationships/hyperlink" Target="https://en.wikipedia.org/wiki/Epidermolysis_bullosa" TargetMode="External"/><Relationship Id="rId7" Type="http://schemas.openxmlformats.org/officeDocument/2006/relationships/hyperlink" Target="https://en.wikipedia.org/wiki/Cancer" TargetMode="External"/><Relationship Id="rId2" Type="http://schemas.openxmlformats.org/officeDocument/2006/relationships/hyperlink" Target="https://en.wikipedia.org/wiki/Missense_mutation#cite_note-2" TargetMode="External"/><Relationship Id="rId1" Type="http://schemas.openxmlformats.org/officeDocument/2006/relationships/slideLayout" Target="../slideLayouts/slideLayout2.xml"/><Relationship Id="rId6" Type="http://schemas.openxmlformats.org/officeDocument/2006/relationships/hyperlink" Target="https://en.wikipedia.org/wiki/Amyotrophic_lateral_sclerosis" TargetMode="External"/><Relationship Id="rId5" Type="http://schemas.openxmlformats.org/officeDocument/2006/relationships/hyperlink" Target="https://en.wikipedia.org/wiki/Superoxide_dismutase" TargetMode="External"/><Relationship Id="rId4" Type="http://schemas.openxmlformats.org/officeDocument/2006/relationships/hyperlink" Target="https://en.wikipedia.org/wiki/Sickle-cell_diseas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oi.org/10.1002/humu.2164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link.springer.com/article/10.1007/s11011-019-00465-6#ref-CR90" TargetMode="External"/><Relationship Id="rId3" Type="http://schemas.openxmlformats.org/officeDocument/2006/relationships/hyperlink" Target="https://link.springer.com/article/10.1007/s11011-019-00465-6#ref-CR23" TargetMode="External"/><Relationship Id="rId7" Type="http://schemas.openxmlformats.org/officeDocument/2006/relationships/hyperlink" Target="https://link.springer.com/article/10.1007/s11011-019-00465-6#ref-CR84" TargetMode="External"/><Relationship Id="rId2" Type="http://schemas.openxmlformats.org/officeDocument/2006/relationships/hyperlink" Target="https://link.springer.com/article/10.1007/s11011-019-00465-6#ref-CR30" TargetMode="External"/><Relationship Id="rId1" Type="http://schemas.openxmlformats.org/officeDocument/2006/relationships/slideLayout" Target="../slideLayouts/slideLayout2.xml"/><Relationship Id="rId6" Type="http://schemas.openxmlformats.org/officeDocument/2006/relationships/hyperlink" Target="https://link.springer.com/article/10.1007/s11011-019-00465-6#ref-CR83" TargetMode="External"/><Relationship Id="rId5" Type="http://schemas.openxmlformats.org/officeDocument/2006/relationships/hyperlink" Target="https://link.springer.com/article/10.1007/s11011-019-00465-6#ref-CR24" TargetMode="External"/><Relationship Id="rId10" Type="http://schemas.openxmlformats.org/officeDocument/2006/relationships/hyperlink" Target="https://link.springer.com/article/10.1007/s11011-019-00465-6#ref-CR100" TargetMode="External"/><Relationship Id="rId4" Type="http://schemas.openxmlformats.org/officeDocument/2006/relationships/hyperlink" Target="https://link.springer.com/article/10.1007/s11011-019-00465-6#ref-CR93" TargetMode="External"/><Relationship Id="rId9" Type="http://schemas.openxmlformats.org/officeDocument/2006/relationships/hyperlink" Target="https://link.springer.com/article/10.1007/s11011-019-00465-6#ref-CR60"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link.springer.com/article/10.1007/s11011-019-00465-6#ref-CR10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link.springer.com/article/10.1007/s11011-019-00465-6#ref-CR5" TargetMode="External"/><Relationship Id="rId3" Type="http://schemas.openxmlformats.org/officeDocument/2006/relationships/hyperlink" Target="https://link.springer.com/article/10.1007/s11011-019-00465-6#ref-CR2" TargetMode="External"/><Relationship Id="rId7" Type="http://schemas.openxmlformats.org/officeDocument/2006/relationships/hyperlink" Target="https://link.springer.com/article/10.1007/s11011-019-00465-6#ref-CR4" TargetMode="External"/><Relationship Id="rId12" Type="http://schemas.openxmlformats.org/officeDocument/2006/relationships/hyperlink" Target="https://link.springer.com/article/10.1007/s11011-019-00465-6#ref-CR21" TargetMode="External"/><Relationship Id="rId2" Type="http://schemas.openxmlformats.org/officeDocument/2006/relationships/hyperlink" Target="https://link.springer.com/article/10.1007/s11011-019-00465-6#ref-CR72" TargetMode="External"/><Relationship Id="rId1" Type="http://schemas.openxmlformats.org/officeDocument/2006/relationships/slideLayout" Target="../slideLayouts/slideLayout2.xml"/><Relationship Id="rId6" Type="http://schemas.openxmlformats.org/officeDocument/2006/relationships/hyperlink" Target="https://link.springer.com/article/10.1007/s11011-019-00465-6#ref-CR15" TargetMode="External"/><Relationship Id="rId11" Type="http://schemas.openxmlformats.org/officeDocument/2006/relationships/hyperlink" Target="https://link.springer.com/article/10.1007/s11011-019-00465-6#ref-CR101" TargetMode="External"/><Relationship Id="rId5" Type="http://schemas.openxmlformats.org/officeDocument/2006/relationships/hyperlink" Target="https://link.springer.com/article/10.1007/s11011-019-00465-6#ref-CR20" TargetMode="External"/><Relationship Id="rId10" Type="http://schemas.openxmlformats.org/officeDocument/2006/relationships/hyperlink" Target="https://link.springer.com/article/10.1007/s11011-019-00465-6#ref-CR52" TargetMode="External"/><Relationship Id="rId4" Type="http://schemas.openxmlformats.org/officeDocument/2006/relationships/hyperlink" Target="https://link.springer.com/article/10.1007/s11011-019-00465-6#ref-CR1" TargetMode="External"/><Relationship Id="rId9" Type="http://schemas.openxmlformats.org/officeDocument/2006/relationships/hyperlink" Target="https://link.springer.com/article/10.1007/s11011-019-00465-6#ref-CR5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7067" y="483326"/>
            <a:ext cx="8041882" cy="3331028"/>
          </a:xfrm>
        </p:spPr>
        <p:txBody>
          <a:bodyPr>
            <a:normAutofit fontScale="90000"/>
          </a:bodyPr>
          <a:lstStyle/>
          <a:p>
            <a:pPr algn="ctr"/>
            <a:r>
              <a:rPr lang="en-US" b="1" dirty="0" smtClean="0"/>
              <a:t>Novel Missense Mutation analysis for Genetics disorders </a:t>
            </a:r>
            <a:r>
              <a:rPr lang="en-US" b="1" dirty="0"/>
              <a:t/>
            </a:r>
            <a:br>
              <a:rPr lang="en-US" b="1" dirty="0"/>
            </a:br>
            <a:endParaRPr lang="ru-RU" dirty="0"/>
          </a:p>
        </p:txBody>
      </p:sp>
      <p:sp>
        <p:nvSpPr>
          <p:cNvPr id="3" name="Подзаголовок 2"/>
          <p:cNvSpPr>
            <a:spLocks noGrp="1"/>
          </p:cNvSpPr>
          <p:nvPr>
            <p:ph type="subTitle" idx="1"/>
          </p:nvPr>
        </p:nvSpPr>
        <p:spPr/>
        <p:txBody>
          <a:bodyPr>
            <a:normAutofit lnSpcReduction="10000"/>
          </a:bodyPr>
          <a:lstStyle/>
          <a:p>
            <a:pPr algn="l"/>
            <a:r>
              <a:rPr lang="en-US" dirty="0" smtClean="0"/>
              <a:t>Khyber </a:t>
            </a:r>
            <a:r>
              <a:rPr lang="en-US" dirty="0" err="1" smtClean="0"/>
              <a:t>Shinwari</a:t>
            </a:r>
            <a:r>
              <a:rPr lang="en-US" dirty="0" smtClean="0"/>
              <a:t> </a:t>
            </a:r>
            <a:endParaRPr lang="en-US" dirty="0"/>
          </a:p>
          <a:p>
            <a:pPr algn="l"/>
            <a:r>
              <a:rPr lang="en-US" dirty="0" smtClean="0"/>
              <a:t>Ural Federal University</a:t>
            </a:r>
          </a:p>
          <a:p>
            <a:pPr algn="l"/>
            <a:r>
              <a:rPr lang="en-US" dirty="0" smtClean="0"/>
              <a:t>Department Immunochemistry</a:t>
            </a:r>
            <a:endParaRPr lang="ru-RU" dirty="0"/>
          </a:p>
        </p:txBody>
      </p:sp>
    </p:spTree>
    <p:extLst>
      <p:ext uri="{BB962C8B-B14F-4D97-AF65-F5344CB8AC3E}">
        <p14:creationId xmlns:p14="http://schemas.microsoft.com/office/powerpoint/2010/main" val="2694720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Protein 3D modeling and Missense mutations</a:t>
            </a:r>
            <a:endParaRPr lang="en-US" dirty="0"/>
          </a:p>
        </p:txBody>
      </p:sp>
      <p:sp>
        <p:nvSpPr>
          <p:cNvPr id="3" name="Объект 2"/>
          <p:cNvSpPr>
            <a:spLocks noGrp="1"/>
          </p:cNvSpPr>
          <p:nvPr>
            <p:ph idx="1"/>
          </p:nvPr>
        </p:nvSpPr>
        <p:spPr/>
        <p:txBody>
          <a:bodyPr>
            <a:normAutofit lnSpcReduction="10000"/>
          </a:bodyPr>
          <a:lstStyle/>
          <a:p>
            <a:endParaRPr lang="en-US" dirty="0" smtClean="0"/>
          </a:p>
          <a:p>
            <a:r>
              <a:rPr lang="en-US" dirty="0" smtClean="0"/>
              <a:t>We search for gene wild </a:t>
            </a:r>
            <a:r>
              <a:rPr lang="en-US" dirty="0"/>
              <a:t>protein structure </a:t>
            </a:r>
            <a:r>
              <a:rPr lang="en-US" dirty="0" smtClean="0"/>
              <a:t>while  abundance of </a:t>
            </a:r>
            <a:r>
              <a:rPr lang="en-US" dirty="0"/>
              <a:t>structures that are currently available in the Protein Data Bank (</a:t>
            </a:r>
            <a:r>
              <a:rPr lang="en-US" dirty="0" smtClean="0"/>
              <a:t>PDB)  and </a:t>
            </a:r>
            <a:r>
              <a:rPr lang="en-US" dirty="0"/>
              <a:t>Alpha fold </a:t>
            </a:r>
          </a:p>
          <a:p>
            <a:r>
              <a:rPr lang="en-US" dirty="0" smtClean="0"/>
              <a:t>Then predicated the mutant protein structure through different bioinformatics tools, Phyr2, </a:t>
            </a:r>
          </a:p>
          <a:p>
            <a:r>
              <a:rPr lang="en-US" dirty="0" smtClean="0"/>
              <a:t>Knowledge </a:t>
            </a:r>
            <a:r>
              <a:rPr lang="en-US" dirty="0"/>
              <a:t>of protein structure can be used to predict the phenotypic consequence of a missense variant. Since structural coverage of the human proteome can be roughly tripled to over 50% of the residues if homology-predicted structures are included in addition to experimentally determined coordinates, it is important to assess the reliability of using predicted models when analyzing missense variants. Accordingly, we assess whether a missense variant is structurally damaging by using experimental and predicted structures.</a:t>
            </a:r>
            <a:endParaRPr lang="en-US" dirty="0"/>
          </a:p>
        </p:txBody>
      </p:sp>
    </p:spTree>
    <p:extLst>
      <p:ext uri="{BB962C8B-B14F-4D97-AF65-F5344CB8AC3E}">
        <p14:creationId xmlns:p14="http://schemas.microsoft.com/office/powerpoint/2010/main" val="3763551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2050" name="Picture 2" descr="Unlabell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0344" y="1515293"/>
            <a:ext cx="8446811" cy="4140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067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pubs.acs.org/cms/10.1021/ct401022c/asset/images/medium/ct-2013-01022c_0006.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6731" y="1005840"/>
            <a:ext cx="7458891" cy="5036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162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Molecular dynamic simulation and Missense mutations</a:t>
            </a:r>
            <a:endParaRPr lang="en-US" dirty="0"/>
          </a:p>
        </p:txBody>
      </p:sp>
      <p:sp>
        <p:nvSpPr>
          <p:cNvPr id="3" name="Объект 2"/>
          <p:cNvSpPr>
            <a:spLocks noGrp="1"/>
          </p:cNvSpPr>
          <p:nvPr>
            <p:ph idx="1"/>
          </p:nvPr>
        </p:nvSpPr>
        <p:spPr/>
        <p:txBody>
          <a:bodyPr>
            <a:normAutofit/>
          </a:bodyPr>
          <a:lstStyle/>
          <a:p>
            <a:r>
              <a:rPr lang="en-US" dirty="0"/>
              <a:t>Molecular dynamics simulations </a:t>
            </a:r>
            <a:r>
              <a:rPr lang="en-US" b="1" dirty="0"/>
              <a:t>provide links between structure and dynamics by enabling the exploration of the conformational energy landscape accessible to protein </a:t>
            </a:r>
            <a:r>
              <a:rPr lang="en-US" b="1" dirty="0" smtClean="0"/>
              <a:t>molecules</a:t>
            </a:r>
            <a:endParaRPr lang="en-US" dirty="0" smtClean="0"/>
          </a:p>
          <a:p>
            <a:r>
              <a:rPr lang="en-US" dirty="0" smtClean="0"/>
              <a:t>Combination </a:t>
            </a:r>
            <a:r>
              <a:rPr lang="en-US" dirty="0"/>
              <a:t>of these in </a:t>
            </a:r>
            <a:r>
              <a:rPr lang="en-US" dirty="0" err="1"/>
              <a:t>silico</a:t>
            </a:r>
            <a:r>
              <a:rPr lang="en-US" dirty="0"/>
              <a:t> tools and molecular dynamics studies in mutational analysis has been confirmed to be a dominant approach in understanding macromolecule behaviors and their microscopic interactions, allowing insights into the impact of mutations (</a:t>
            </a:r>
            <a:r>
              <a:rPr lang="en-US" dirty="0" err="1"/>
              <a:t>Agrahari</a:t>
            </a:r>
            <a:r>
              <a:rPr lang="en-US" dirty="0"/>
              <a:t> et al. </a:t>
            </a:r>
            <a:r>
              <a:rPr lang="en-US" dirty="0">
                <a:hlinkClick r:id="rId2" tooltip="Agrahari AK, Krishna Priya M, Praveen Kumar M, Tayubi IA, Siva R, Prabhu Christopher B, George Priya Doss C, Zayed H (2019) Understanding the structure-function relationship of HPRT1 missense mutations in association with Lesch-Nyhan disease and HPRT1-related gout by in silico mutational analysis. Comput Biol Med 107:161–171. &#10;                  https://doi.org/10.1016/j.compbiomed.2019.02.014&#10;                  &#10;                &#10;"/>
              </a:rPr>
              <a:t>2019</a:t>
            </a:r>
            <a:r>
              <a:rPr lang="en-US" dirty="0"/>
              <a:t>; </a:t>
            </a:r>
            <a:endParaRPr lang="en-US" dirty="0" smtClean="0"/>
          </a:p>
          <a:p>
            <a:r>
              <a:rPr lang="en-US" dirty="0"/>
              <a:t>Molecular dynamics (MD) aid in understanding the significant changes in the macromolecular structures of proteins due to mutations at an atomic level. Various studies have been performed that show the influence of MDS in analyzing the effects of </a:t>
            </a:r>
            <a:r>
              <a:rPr lang="en-US" dirty="0" err="1"/>
              <a:t>nsSNPs</a:t>
            </a:r>
            <a:r>
              <a:rPr lang="en-US" dirty="0"/>
              <a:t> on protein structure (George </a:t>
            </a:r>
            <a:r>
              <a:rPr lang="en-US" dirty="0" err="1"/>
              <a:t>Priya</a:t>
            </a:r>
            <a:r>
              <a:rPr lang="en-US" dirty="0"/>
              <a:t> Doss and </a:t>
            </a:r>
            <a:r>
              <a:rPr lang="en-US" dirty="0" err="1"/>
              <a:t>NagaSundaram</a:t>
            </a:r>
            <a:r>
              <a:rPr lang="en-US" dirty="0"/>
              <a:t> </a:t>
            </a:r>
            <a:r>
              <a:rPr lang="en-US" dirty="0">
                <a:hlinkClick r:id="rId3" tooltip="George Priya Doss C, NagaSundaram N (2012) Investigating the structural impacts of I64T and P311S mutations in APE1-DNA complex: a molecular dynamics approach. PLoS One 7:e31677"/>
              </a:rPr>
              <a:t>2012</a:t>
            </a:r>
            <a:r>
              <a:rPr lang="en-US" dirty="0"/>
              <a:t>;</a:t>
            </a:r>
            <a:endParaRPr lang="en-US" dirty="0"/>
          </a:p>
        </p:txBody>
      </p:sp>
    </p:spTree>
    <p:extLst>
      <p:ext uri="{BB962C8B-B14F-4D97-AF65-F5344CB8AC3E}">
        <p14:creationId xmlns:p14="http://schemas.microsoft.com/office/powerpoint/2010/main" val="2831392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Candidate variant filtrations</a:t>
            </a:r>
            <a:endParaRPr lang="en-US" dirty="0"/>
          </a:p>
        </p:txBody>
      </p:sp>
      <p:sp>
        <p:nvSpPr>
          <p:cNvPr id="3" name="Объект 2"/>
          <p:cNvSpPr>
            <a:spLocks noGrp="1"/>
          </p:cNvSpPr>
          <p:nvPr>
            <p:ph idx="1"/>
          </p:nvPr>
        </p:nvSpPr>
        <p:spPr/>
        <p:txBody>
          <a:bodyPr/>
          <a:lstStyle/>
          <a:p>
            <a:r>
              <a:rPr lang="en-US" dirty="0"/>
              <a:t>What is a variant filter?</a:t>
            </a:r>
          </a:p>
          <a:p>
            <a:r>
              <a:rPr lang="en-US" dirty="0"/>
              <a:t>Variant filtering is </a:t>
            </a:r>
            <a:r>
              <a:rPr lang="en-US" b="1" dirty="0"/>
              <a:t>a secondary NGS analysis step that consists of identifying highly confident variants and removing the ones that are falsely called</a:t>
            </a:r>
            <a:r>
              <a:rPr lang="en-US" dirty="0"/>
              <a:t>. The variant filtering step used to be mostly left out from deeper testing, even though it can has been shown to significantly improve precision of variant </a:t>
            </a:r>
            <a:r>
              <a:rPr lang="en-US" dirty="0" smtClean="0"/>
              <a:t>calls</a:t>
            </a:r>
          </a:p>
          <a:p>
            <a:r>
              <a:rPr lang="en-US" dirty="0"/>
              <a:t>What is variant calling? Variant calling is </a:t>
            </a:r>
            <a:r>
              <a:rPr lang="en-US" b="1" dirty="0"/>
              <a:t>the process by which we identify variants from sequence data</a:t>
            </a:r>
            <a:r>
              <a:rPr lang="en-US" dirty="0"/>
              <a:t> (</a:t>
            </a:r>
            <a:r>
              <a:rPr lang="en-US" dirty="0" smtClean="0"/>
              <a:t>Figure</a:t>
            </a:r>
            <a:r>
              <a:rPr lang="ru-RU" dirty="0" smtClean="0"/>
              <a:t>)</a:t>
            </a:r>
            <a:r>
              <a:rPr lang="en-US" dirty="0" smtClean="0"/>
              <a:t>. </a:t>
            </a:r>
            <a:r>
              <a:rPr lang="en-US" dirty="0"/>
              <a:t>Carry out whole genome or whole exome sequencing to create FASTQ files. Align the sequences to a reference genome, creating BAM or CRAM files</a:t>
            </a:r>
            <a:endParaRPr lang="en-US" dirty="0" smtClean="0"/>
          </a:p>
          <a:p>
            <a:endParaRPr lang="en-US" dirty="0"/>
          </a:p>
        </p:txBody>
      </p:sp>
    </p:spTree>
    <p:extLst>
      <p:ext uri="{BB962C8B-B14F-4D97-AF65-F5344CB8AC3E}">
        <p14:creationId xmlns:p14="http://schemas.microsoft.com/office/powerpoint/2010/main" val="4103872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4098" name="Picture 2" descr="https://www.researchgate.net/publication/337081660/figure/fig1/AS:829529010487301@1574786536973/A-generalised-workflow-for-calling-variants-in-clinical-samples-This-workflow-includes_W64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4743" y="2259875"/>
            <a:ext cx="5329646" cy="2961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300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1966" y="609600"/>
            <a:ext cx="8242036" cy="1550990"/>
          </a:xfrm>
        </p:spPr>
        <p:txBody>
          <a:bodyPr>
            <a:normAutofit fontScale="90000"/>
          </a:bodyPr>
          <a:lstStyle/>
          <a:p>
            <a:r>
              <a:rPr lang="en-US" sz="2400" b="1" dirty="0"/>
              <a:t>Novel High-risk Missense Mutations identification in </a:t>
            </a:r>
            <a:r>
              <a:rPr lang="en-US" sz="2400" b="1" dirty="0" smtClean="0"/>
              <a:t>FAT4, TCGIR1 Genes </a:t>
            </a:r>
            <a:r>
              <a:rPr lang="en-US" sz="2400" b="1" dirty="0"/>
              <a:t>causing </a:t>
            </a:r>
            <a:r>
              <a:rPr lang="en-US" sz="2400" b="1" dirty="0" err="1"/>
              <a:t>Hennekam</a:t>
            </a:r>
            <a:r>
              <a:rPr lang="en-US" sz="2400" b="1" dirty="0"/>
              <a:t> Syndrome and Van </a:t>
            </a:r>
            <a:r>
              <a:rPr lang="en-US" sz="2400" b="1" dirty="0" err="1"/>
              <a:t>Maldergem</a:t>
            </a:r>
            <a:r>
              <a:rPr lang="en-US" sz="2400" b="1" dirty="0"/>
              <a:t> Syndrome </a:t>
            </a:r>
            <a:r>
              <a:rPr lang="en-US" sz="2400" b="1" dirty="0" smtClean="0"/>
              <a:t>2, Congenital </a:t>
            </a:r>
            <a:r>
              <a:rPr lang="en-US" sz="2400" b="1" dirty="0" err="1"/>
              <a:t>N</a:t>
            </a:r>
            <a:r>
              <a:rPr lang="en-US" sz="2400" b="1" dirty="0" err="1" smtClean="0"/>
              <a:t>euthropnia</a:t>
            </a:r>
            <a:r>
              <a:rPr lang="en-US" sz="2400" b="1" dirty="0" smtClean="0"/>
              <a:t> </a:t>
            </a:r>
            <a:r>
              <a:rPr lang="en-US" sz="2400" b="1" dirty="0"/>
              <a:t>through Molecular Dynamics Simulation</a:t>
            </a:r>
            <a:endParaRPr lang="en-US" sz="2400" dirty="0"/>
          </a:p>
        </p:txBody>
      </p:sp>
      <p:sp>
        <p:nvSpPr>
          <p:cNvPr id="3" name="Объект 2"/>
          <p:cNvSpPr>
            <a:spLocks noGrp="1"/>
          </p:cNvSpPr>
          <p:nvPr>
            <p:ph idx="1"/>
          </p:nvPr>
        </p:nvSpPr>
        <p:spPr/>
        <p:txBody>
          <a:bodyPr>
            <a:normAutofit/>
          </a:bodyPr>
          <a:lstStyle/>
          <a:p>
            <a:pPr fontAlgn="base"/>
            <a:r>
              <a:rPr lang="en-US" dirty="0"/>
              <a:t>The NCBI </a:t>
            </a:r>
            <a:r>
              <a:rPr lang="en-US" dirty="0" err="1"/>
              <a:t>dbSNP</a:t>
            </a:r>
            <a:r>
              <a:rPr lang="en-US" dirty="0"/>
              <a:t> database had the highest missense </a:t>
            </a:r>
            <a:r>
              <a:rPr lang="en-US" dirty="0" err="1"/>
              <a:t>nsSNPs</a:t>
            </a:r>
            <a:r>
              <a:rPr lang="en-US" dirty="0"/>
              <a:t> (3434), then HGMD (16), </a:t>
            </a:r>
            <a:r>
              <a:rPr lang="en-US" dirty="0" err="1"/>
              <a:t>ClinVar</a:t>
            </a:r>
            <a:r>
              <a:rPr lang="en-US" dirty="0"/>
              <a:t> (130), and </a:t>
            </a:r>
            <a:r>
              <a:rPr lang="en-US" dirty="0" err="1"/>
              <a:t>DisGeNET</a:t>
            </a:r>
            <a:r>
              <a:rPr lang="en-US" dirty="0"/>
              <a:t> databases (20). Only two </a:t>
            </a:r>
            <a:r>
              <a:rPr lang="en-US" dirty="0" err="1"/>
              <a:t>nsSNPs</a:t>
            </a:r>
            <a:r>
              <a:rPr lang="en-US" dirty="0"/>
              <a:t> (F475L, E486Q) of the human FAT4 gene were not detected in the databases above mentioned. Still, the </a:t>
            </a:r>
            <a:r>
              <a:rPr lang="en-US" dirty="0" err="1"/>
              <a:t>nsSNPs</a:t>
            </a:r>
            <a:r>
              <a:rPr lang="en-US" dirty="0"/>
              <a:t> were characterized in the literature as they connected with Van </a:t>
            </a:r>
            <a:r>
              <a:rPr lang="en-US" dirty="0" err="1"/>
              <a:t>Maldergem</a:t>
            </a:r>
            <a:r>
              <a:rPr lang="en-US" dirty="0"/>
              <a:t> Syndrome 2 (2375K, C4159F, C4398Y) and HKLLS2 (F475L, E486Q, 2375K, and S4282F) </a:t>
            </a:r>
            <a:endParaRPr lang="ru-RU" dirty="0" smtClean="0"/>
          </a:p>
          <a:p>
            <a:pPr fontAlgn="base"/>
            <a:endParaRPr lang="en-US" dirty="0"/>
          </a:p>
        </p:txBody>
      </p:sp>
    </p:spTree>
    <p:extLst>
      <p:ext uri="{BB962C8B-B14F-4D97-AF65-F5344CB8AC3E}">
        <p14:creationId xmlns:p14="http://schemas.microsoft.com/office/powerpoint/2010/main" val="3936798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066869597"/>
              </p:ext>
            </p:extLst>
          </p:nvPr>
        </p:nvGraphicFramePr>
        <p:xfrm>
          <a:off x="1097280" y="496388"/>
          <a:ext cx="7942217" cy="5003074"/>
        </p:xfrm>
        <a:graphic>
          <a:graphicData uri="http://schemas.openxmlformats.org/drawingml/2006/table">
            <a:tbl>
              <a:tblPr firstRow="1" firstCol="1" bandRow="1">
                <a:tableStyleId>{5C22544A-7EE6-4342-B048-85BDC9FD1C3A}</a:tableStyleId>
              </a:tblPr>
              <a:tblGrid>
                <a:gridCol w="1161137">
                  <a:extLst>
                    <a:ext uri="{9D8B030D-6E8A-4147-A177-3AD203B41FA5}">
                      <a16:colId xmlns:a16="http://schemas.microsoft.com/office/drawing/2014/main" val="1577785583"/>
                    </a:ext>
                  </a:extLst>
                </a:gridCol>
                <a:gridCol w="1361880">
                  <a:extLst>
                    <a:ext uri="{9D8B030D-6E8A-4147-A177-3AD203B41FA5}">
                      <a16:colId xmlns:a16="http://schemas.microsoft.com/office/drawing/2014/main" val="2676163612"/>
                    </a:ext>
                  </a:extLst>
                </a:gridCol>
                <a:gridCol w="1446008">
                  <a:extLst>
                    <a:ext uri="{9D8B030D-6E8A-4147-A177-3AD203B41FA5}">
                      <a16:colId xmlns:a16="http://schemas.microsoft.com/office/drawing/2014/main" val="1206957474"/>
                    </a:ext>
                  </a:extLst>
                </a:gridCol>
                <a:gridCol w="621384">
                  <a:extLst>
                    <a:ext uri="{9D8B030D-6E8A-4147-A177-3AD203B41FA5}">
                      <a16:colId xmlns:a16="http://schemas.microsoft.com/office/drawing/2014/main" val="1828727958"/>
                    </a:ext>
                  </a:extLst>
                </a:gridCol>
                <a:gridCol w="1685066">
                  <a:extLst>
                    <a:ext uri="{9D8B030D-6E8A-4147-A177-3AD203B41FA5}">
                      <a16:colId xmlns:a16="http://schemas.microsoft.com/office/drawing/2014/main" val="3446829216"/>
                    </a:ext>
                  </a:extLst>
                </a:gridCol>
                <a:gridCol w="688853">
                  <a:extLst>
                    <a:ext uri="{9D8B030D-6E8A-4147-A177-3AD203B41FA5}">
                      <a16:colId xmlns:a16="http://schemas.microsoft.com/office/drawing/2014/main" val="1063808180"/>
                    </a:ext>
                  </a:extLst>
                </a:gridCol>
                <a:gridCol w="977889">
                  <a:extLst>
                    <a:ext uri="{9D8B030D-6E8A-4147-A177-3AD203B41FA5}">
                      <a16:colId xmlns:a16="http://schemas.microsoft.com/office/drawing/2014/main" val="2065056561"/>
                    </a:ext>
                  </a:extLst>
                </a:gridCol>
              </a:tblGrid>
              <a:tr h="407315">
                <a:tc>
                  <a:txBody>
                    <a:bodyPr/>
                    <a:lstStyle/>
                    <a:p>
                      <a:pPr>
                        <a:lnSpc>
                          <a:spcPct val="106000"/>
                        </a:lnSpc>
                        <a:spcAft>
                          <a:spcPts val="0"/>
                        </a:spcAft>
                      </a:pPr>
                      <a:r>
                        <a:rPr lang="en-US" sz="1100">
                          <a:effectLst/>
                        </a:rPr>
                        <a:t>nsSNPs ID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Position of AA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SIFT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Score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PolyPhen-2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Score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MAF</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97547184"/>
                  </a:ext>
                </a:extLst>
              </a:tr>
              <a:tr h="522609">
                <a:tc>
                  <a:txBody>
                    <a:bodyPr/>
                    <a:lstStyle/>
                    <a:p>
                      <a:pPr>
                        <a:lnSpc>
                          <a:spcPct val="106000"/>
                        </a:lnSpc>
                        <a:spcAft>
                          <a:spcPts val="0"/>
                        </a:spcAft>
                      </a:pPr>
                      <a:r>
                        <a:rPr lang="en-US" sz="1100">
                          <a:effectLst/>
                        </a:rPr>
                        <a:t>rs147663284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D2978G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Low Deleterious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0.005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Probably damaging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0.99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28724412"/>
                  </a:ext>
                </a:extLst>
              </a:tr>
              <a:tr h="407315">
                <a:tc>
                  <a:txBody>
                    <a:bodyPr/>
                    <a:lstStyle/>
                    <a:p>
                      <a:pPr>
                        <a:lnSpc>
                          <a:spcPct val="106000"/>
                        </a:lnSpc>
                        <a:spcAft>
                          <a:spcPts val="0"/>
                        </a:spcAft>
                      </a:pPr>
                      <a:r>
                        <a:rPr lang="en-US" sz="1100">
                          <a:effectLst/>
                        </a:rPr>
                        <a:t>rs192514171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V986D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Low Deleterious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Probably damaging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87365974"/>
                  </a:ext>
                </a:extLst>
              </a:tr>
              <a:tr h="407315">
                <a:tc>
                  <a:txBody>
                    <a:bodyPr/>
                    <a:lstStyle/>
                    <a:p>
                      <a:pPr>
                        <a:lnSpc>
                          <a:spcPct val="106000"/>
                        </a:lnSpc>
                        <a:spcAft>
                          <a:spcPts val="0"/>
                        </a:spcAft>
                      </a:pPr>
                      <a:r>
                        <a:rPr lang="en-US" sz="1100">
                          <a:effectLst/>
                        </a:rPr>
                        <a:t>rs138137489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Y1912C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Low Deleterious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0.001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Probably damaging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49847497"/>
                  </a:ext>
                </a:extLst>
              </a:tr>
              <a:tr h="407315">
                <a:tc>
                  <a:txBody>
                    <a:bodyPr/>
                    <a:lstStyle/>
                    <a:p>
                      <a:pPr>
                        <a:lnSpc>
                          <a:spcPct val="106000"/>
                        </a:lnSpc>
                        <a:spcAft>
                          <a:spcPts val="0"/>
                        </a:spcAft>
                      </a:pPr>
                      <a:r>
                        <a:rPr lang="en-US" sz="1100">
                          <a:effectLst/>
                        </a:rPr>
                        <a:t>rs199895179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R4799C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Low Deleterious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Probably damaging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&lt;0.001 (T)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84057300"/>
                  </a:ext>
                </a:extLst>
              </a:tr>
              <a:tr h="407315">
                <a:tc>
                  <a:txBody>
                    <a:bodyPr/>
                    <a:lstStyle/>
                    <a:p>
                      <a:pPr>
                        <a:lnSpc>
                          <a:spcPct val="106000"/>
                        </a:lnSpc>
                        <a:spcAft>
                          <a:spcPts val="0"/>
                        </a:spcAft>
                      </a:pPr>
                      <a:r>
                        <a:rPr lang="en-US" sz="1100">
                          <a:effectLst/>
                        </a:rPr>
                        <a:t>rs372060616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D1022G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Low Deleterious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Probably damaging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22687267"/>
                  </a:ext>
                </a:extLst>
              </a:tr>
              <a:tr h="407315">
                <a:tc>
                  <a:txBody>
                    <a:bodyPr/>
                    <a:lstStyle/>
                    <a:p>
                      <a:pPr>
                        <a:lnSpc>
                          <a:spcPct val="106000"/>
                        </a:lnSpc>
                        <a:spcAft>
                          <a:spcPts val="0"/>
                        </a:spcAft>
                      </a:pPr>
                      <a:r>
                        <a:rPr lang="en-US" sz="1100">
                          <a:effectLst/>
                        </a:rPr>
                        <a:t>rs138173652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G4786R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Low Deleterious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Probably damaging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&lt;0.001(A)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69962145"/>
                  </a:ext>
                </a:extLst>
              </a:tr>
              <a:tr h="407315">
                <a:tc>
                  <a:txBody>
                    <a:bodyPr/>
                    <a:lstStyle/>
                    <a:p>
                      <a:pPr>
                        <a:lnSpc>
                          <a:spcPct val="106000"/>
                        </a:lnSpc>
                        <a:spcAft>
                          <a:spcPts val="0"/>
                        </a:spcAft>
                      </a:pPr>
                      <a:r>
                        <a:rPr lang="en-US" sz="1100">
                          <a:effectLst/>
                        </a:rPr>
                        <a:t>rs142184187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D2439E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Low Deleterious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Probably damaging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0.99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51804978"/>
                  </a:ext>
                </a:extLst>
              </a:tr>
              <a:tr h="407315">
                <a:tc>
                  <a:txBody>
                    <a:bodyPr/>
                    <a:lstStyle/>
                    <a:p>
                      <a:pPr>
                        <a:lnSpc>
                          <a:spcPct val="106000"/>
                        </a:lnSpc>
                        <a:spcAft>
                          <a:spcPts val="0"/>
                        </a:spcAft>
                      </a:pPr>
                      <a:r>
                        <a:rPr lang="en-US" sz="1100">
                          <a:effectLst/>
                        </a:rPr>
                        <a:t>rs147633644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E2426Q</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Low Deleterious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Probably damaging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62941657"/>
                  </a:ext>
                </a:extLst>
              </a:tr>
              <a:tr h="407315">
                <a:tc>
                  <a:txBody>
                    <a:bodyPr/>
                    <a:lstStyle/>
                    <a:p>
                      <a:pPr>
                        <a:lnSpc>
                          <a:spcPct val="106000"/>
                        </a:lnSpc>
                        <a:spcAft>
                          <a:spcPts val="0"/>
                        </a:spcAft>
                      </a:pPr>
                      <a:r>
                        <a:rPr lang="en-US" sz="1100">
                          <a:effectLst/>
                        </a:rPr>
                        <a:t>rs181607904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R4643C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Low Deleterious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Probably damaging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&lt;0.001 (T)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17286175"/>
                  </a:ext>
                </a:extLst>
              </a:tr>
              <a:tr h="407315">
                <a:tc>
                  <a:txBody>
                    <a:bodyPr/>
                    <a:lstStyle/>
                    <a:p>
                      <a:pPr>
                        <a:lnSpc>
                          <a:spcPct val="106000"/>
                        </a:lnSpc>
                        <a:spcAft>
                          <a:spcPts val="0"/>
                        </a:spcAft>
                      </a:pPr>
                      <a:r>
                        <a:rPr lang="en-US" sz="1100">
                          <a:effectLst/>
                        </a:rPr>
                        <a:t>rs184971791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N1309I</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Low Deleterious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Probably damaging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0.99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56884317"/>
                  </a:ext>
                </a:extLst>
              </a:tr>
              <a:tr h="407315">
                <a:tc>
                  <a:txBody>
                    <a:bodyPr/>
                    <a:lstStyle/>
                    <a:p>
                      <a:pPr>
                        <a:lnSpc>
                          <a:spcPct val="106000"/>
                        </a:lnSpc>
                        <a:spcAft>
                          <a:spcPts val="0"/>
                        </a:spcAft>
                      </a:pPr>
                      <a:r>
                        <a:rPr lang="en-US" sz="1100">
                          <a:effectLst/>
                        </a:rPr>
                        <a:t>rs148655455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Y2909H</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Low Deleterious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Probably damaging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a:effectLst/>
                        </a:rPr>
                        <a:t>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93141132"/>
                  </a:ext>
                </a:extLst>
              </a:tr>
            </a:tbl>
          </a:graphicData>
        </a:graphic>
      </p:graphicFrame>
    </p:spTree>
    <p:extLst>
      <p:ext uri="{BB962C8B-B14F-4D97-AF65-F5344CB8AC3E}">
        <p14:creationId xmlns:p14="http://schemas.microsoft.com/office/powerpoint/2010/main" val="961972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Protein modeling of FAT4 and TCGIR1</a:t>
            </a:r>
            <a:endParaRPr lang="ru-RU" dirty="0"/>
          </a:p>
        </p:txBody>
      </p:sp>
      <p:sp>
        <p:nvSpPr>
          <p:cNvPr id="5" name="Объект 4"/>
          <p:cNvSpPr>
            <a:spLocks noGrp="1"/>
          </p:cNvSpPr>
          <p:nvPr>
            <p:ph idx="1"/>
          </p:nvPr>
        </p:nvSpPr>
        <p:spPr/>
        <p:txBody>
          <a:bodyPr/>
          <a:lstStyle/>
          <a:p>
            <a:r>
              <a:rPr lang="en-US" dirty="0"/>
              <a:t>The protein 3D model was predicted by </a:t>
            </a:r>
            <a:r>
              <a:rPr lang="en-US" dirty="0" err="1"/>
              <a:t>HHpred</a:t>
            </a:r>
            <a:r>
              <a:rPr lang="en-US" dirty="0"/>
              <a:t>, Phyre2 and AlphaFold2 while the wild-type structure was predicted by AlphaFold2 available in </a:t>
            </a:r>
            <a:r>
              <a:rPr lang="en-US" dirty="0" err="1"/>
              <a:t>uniport</a:t>
            </a:r>
            <a:r>
              <a:rPr lang="en-US" dirty="0"/>
              <a:t> with Q13488 ID. The mutant structures predicted by </a:t>
            </a:r>
            <a:r>
              <a:rPr lang="en-US" dirty="0" err="1"/>
              <a:t>HHpred</a:t>
            </a:r>
            <a:r>
              <a:rPr lang="en-US" dirty="0"/>
              <a:t> and proceed with MD Simulation and similarly, the structure of mutant was also predicted by Alphafold2 and also proceed for 100ns MD simulation for further analysis and validation</a:t>
            </a:r>
            <a:endParaRPr lang="en-US" dirty="0"/>
          </a:p>
        </p:txBody>
      </p:sp>
    </p:spTree>
    <p:extLst>
      <p:ext uri="{BB962C8B-B14F-4D97-AF65-F5344CB8AC3E}">
        <p14:creationId xmlns:p14="http://schemas.microsoft.com/office/powerpoint/2010/main" val="2134791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1521688"/>
          </a:xfrm>
        </p:spPr>
        <p:txBody>
          <a:bodyPr>
            <a:noAutofit/>
          </a:bodyPr>
          <a:lstStyle/>
          <a:p>
            <a:r>
              <a:rPr lang="en-US" sz="2000" dirty="0" smtClean="0"/>
              <a:t>3D </a:t>
            </a:r>
            <a:r>
              <a:rPr lang="en-US" sz="2000" dirty="0"/>
              <a:t>structure of wild type protein predicted by </a:t>
            </a:r>
            <a:r>
              <a:rPr lang="en-US" sz="2000" dirty="0" smtClean="0"/>
              <a:t>AlphaFold2, </a:t>
            </a:r>
            <a:r>
              <a:rPr lang="en-US" sz="2000" dirty="0"/>
              <a:t>Fig7 b: 3D predicted structure of Mutant </a:t>
            </a:r>
            <a:r>
              <a:rPr lang="en-US" sz="2000" dirty="0" smtClean="0"/>
              <a:t>protein, </a:t>
            </a:r>
            <a:r>
              <a:rPr lang="en-US" sz="2000" dirty="0"/>
              <a:t>Fig7 c: superimposition of 3D structure of Mutant (blue) and Wild Type Magenta </a:t>
            </a:r>
            <a:br>
              <a:rPr lang="en-US" sz="2000" dirty="0"/>
            </a:br>
            <a:r>
              <a:rPr lang="en-US" sz="2000" dirty="0"/>
              <a:t/>
            </a:r>
            <a:br>
              <a:rPr lang="en-US" sz="2000" dirty="0"/>
            </a:br>
            <a:endParaRPr lang="en-US" sz="2000" dirty="0"/>
          </a:p>
        </p:txBody>
      </p:sp>
      <p:pic>
        <p:nvPicPr>
          <p:cNvPr id="4" name="Picture 9"/>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3678" y="2056036"/>
            <a:ext cx="3549682" cy="1791479"/>
          </a:xfrm>
          <a:prstGeom prst="rect">
            <a:avLst/>
          </a:prstGeom>
        </p:spPr>
      </p:pic>
      <p:pic>
        <p:nvPicPr>
          <p:cNvPr id="5" name="Picture 10"/>
          <p:cNvPicPr/>
          <p:nvPr/>
        </p:nvPicPr>
        <p:blipFill>
          <a:blip r:embed="rId3" cstate="print">
            <a:extLst>
              <a:ext uri="{28A0092B-C50C-407E-A947-70E740481C1C}">
                <a14:useLocalDpi xmlns:a14="http://schemas.microsoft.com/office/drawing/2010/main" val="0"/>
              </a:ext>
            </a:extLst>
          </a:blip>
          <a:stretch>
            <a:fillRect/>
          </a:stretch>
        </p:blipFill>
        <p:spPr>
          <a:xfrm>
            <a:off x="3870325" y="2312125"/>
            <a:ext cx="4711972" cy="1535389"/>
          </a:xfrm>
          <a:prstGeom prst="rect">
            <a:avLst/>
          </a:prstGeom>
        </p:spPr>
      </p:pic>
      <p:pic>
        <p:nvPicPr>
          <p:cNvPr id="6" name="Picture 13"/>
          <p:cNvPicPr/>
          <p:nvPr/>
        </p:nvPicPr>
        <p:blipFill>
          <a:blip r:embed="rId4" cstate="print">
            <a:extLst>
              <a:ext uri="{28A0092B-C50C-407E-A947-70E740481C1C}">
                <a14:useLocalDpi xmlns:a14="http://schemas.microsoft.com/office/drawing/2010/main" val="0"/>
              </a:ext>
            </a:extLst>
          </a:blip>
          <a:stretch>
            <a:fillRect/>
          </a:stretch>
        </p:blipFill>
        <p:spPr>
          <a:xfrm>
            <a:off x="2412501" y="4178072"/>
            <a:ext cx="5229270" cy="2028825"/>
          </a:xfrm>
          <a:prstGeom prst="rect">
            <a:avLst/>
          </a:prstGeom>
        </p:spPr>
      </p:pic>
    </p:spTree>
    <p:extLst>
      <p:ext uri="{BB962C8B-B14F-4D97-AF65-F5344CB8AC3E}">
        <p14:creationId xmlns:p14="http://schemas.microsoft.com/office/powerpoint/2010/main" val="2545408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Description </a:t>
            </a:r>
            <a:endParaRPr lang="ru-RU" dirty="0"/>
          </a:p>
        </p:txBody>
      </p:sp>
      <p:sp>
        <p:nvSpPr>
          <p:cNvPr id="3" name="Объект 2"/>
          <p:cNvSpPr>
            <a:spLocks noGrp="1"/>
          </p:cNvSpPr>
          <p:nvPr>
            <p:ph idx="1"/>
          </p:nvPr>
        </p:nvSpPr>
        <p:spPr/>
        <p:txBody>
          <a:bodyPr>
            <a:normAutofit fontScale="92500" lnSpcReduction="20000"/>
          </a:bodyPr>
          <a:lstStyle/>
          <a:p>
            <a:pPr fontAlgn="base"/>
            <a:r>
              <a:rPr lang="en-US" dirty="0"/>
              <a:t>A missense mutation is a DNA change that results in different amino acids being encoded at a particular position in the resulting protein. Some missense mutations alter the function of the resulting protein</a:t>
            </a:r>
            <a:r>
              <a:rPr lang="en-US" dirty="0" smtClean="0"/>
              <a:t>.</a:t>
            </a:r>
          </a:p>
          <a:p>
            <a:pPr fontAlgn="base"/>
            <a:r>
              <a:rPr lang="en-US" dirty="0"/>
              <a:t>Missense mutations can render the resulting protein nonfunctional,</a:t>
            </a:r>
            <a:r>
              <a:rPr lang="en-US" baseline="30000" dirty="0">
                <a:hlinkClick r:id="rId2"/>
              </a:rPr>
              <a:t>[2]</a:t>
            </a:r>
            <a:r>
              <a:rPr lang="en-US" dirty="0"/>
              <a:t> and such mutations are responsible for human diseases such as </a:t>
            </a:r>
            <a:r>
              <a:rPr lang="en-US" dirty="0">
                <a:hlinkClick r:id="rId3" tooltip="Epidermolysis bullosa"/>
              </a:rPr>
              <a:t>Epidermolysis bullosa</a:t>
            </a:r>
            <a:r>
              <a:rPr lang="en-US" dirty="0"/>
              <a:t>, </a:t>
            </a:r>
            <a:r>
              <a:rPr lang="en-US" dirty="0">
                <a:hlinkClick r:id="rId4" tooltip="Sickle-cell disease"/>
              </a:rPr>
              <a:t>sickle-cell disease</a:t>
            </a:r>
            <a:r>
              <a:rPr lang="en-US" dirty="0"/>
              <a:t>, </a:t>
            </a:r>
            <a:r>
              <a:rPr lang="en-US" dirty="0">
                <a:hlinkClick r:id="rId5" tooltip="Superoxide dismutase"/>
              </a:rPr>
              <a:t>SOD1</a:t>
            </a:r>
            <a:r>
              <a:rPr lang="en-US" dirty="0"/>
              <a:t> mediated </a:t>
            </a:r>
            <a:r>
              <a:rPr lang="en-US" dirty="0">
                <a:hlinkClick r:id="rId6" tooltip="Amyotrophic lateral sclerosis"/>
              </a:rPr>
              <a:t>ALS</a:t>
            </a:r>
            <a:r>
              <a:rPr lang="en-US" dirty="0"/>
              <a:t>, and a substantial number of </a:t>
            </a:r>
            <a:r>
              <a:rPr lang="en-US" dirty="0">
                <a:hlinkClick r:id="rId7" tooltip="Cancer"/>
              </a:rPr>
              <a:t>cancers</a:t>
            </a:r>
            <a:r>
              <a:rPr lang="en-US" dirty="0" smtClean="0"/>
              <a:t>.</a:t>
            </a:r>
          </a:p>
          <a:p>
            <a:pPr fontAlgn="base"/>
            <a:r>
              <a:rPr lang="en-US" dirty="0"/>
              <a:t>Not all missense mutations lead to appreciable protein changes. An amino acid may be replaced by an amino acid of very similar chemical properties, in which case, the protein may still function normally; this is termed a neutral, "quiet", "silent" or conservative mutation. Alternatively, the amino acid substitution could occur in a region of the protein which does not significantly affect the protein secondary structure or function. When an amino acid may be encoded by more than one codon (so-called "degenerate coding") a mutation in a codon may not produce any change in translation; this would be a </a:t>
            </a:r>
            <a:r>
              <a:rPr lang="en-US" dirty="0">
                <a:hlinkClick r:id="rId8" tooltip="Synonymous substitution"/>
              </a:rPr>
              <a:t>synonymous substitution</a:t>
            </a:r>
            <a:r>
              <a:rPr lang="en-US" dirty="0"/>
              <a:t> and not a missense mutation.</a:t>
            </a:r>
            <a:endParaRPr lang="en-US" dirty="0" smtClean="0"/>
          </a:p>
          <a:p>
            <a:pPr fontAlgn="base"/>
            <a:endParaRPr lang="en-US" dirty="0"/>
          </a:p>
        </p:txBody>
      </p:sp>
    </p:spTree>
    <p:extLst>
      <p:ext uri="{BB962C8B-B14F-4D97-AF65-F5344CB8AC3E}">
        <p14:creationId xmlns:p14="http://schemas.microsoft.com/office/powerpoint/2010/main" val="2359380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000" dirty="0"/>
              <a:t>Figure 8: Root mean square deviation (RMSD) of the C-alpha atoms of Wild Type (A) and Mutant by </a:t>
            </a:r>
            <a:r>
              <a:rPr lang="en-US" sz="2000" dirty="0" err="1"/>
              <a:t>HHpred</a:t>
            </a:r>
            <a:r>
              <a:rPr lang="en-US" sz="2000" dirty="0"/>
              <a:t> (B) and Mutant by Alphafold2 (C) with time. The left Y-axis shows the variation of proteins RMSD through time.</a:t>
            </a:r>
            <a:br>
              <a:rPr lang="en-US" sz="2000" dirty="0"/>
            </a:br>
            <a:endParaRPr lang="en-US" sz="2000" dirty="0"/>
          </a:p>
        </p:txBody>
      </p:sp>
      <p:graphicFrame>
        <p:nvGraphicFramePr>
          <p:cNvPr id="4" name="Объект 9"/>
          <p:cNvGraphicFramePr>
            <a:graphicFrameLocks/>
          </p:cNvGraphicFramePr>
          <p:nvPr>
            <p:extLst>
              <p:ext uri="{D42A27DB-BD31-4B8C-83A1-F6EECF244321}">
                <p14:modId xmlns:p14="http://schemas.microsoft.com/office/powerpoint/2010/main" val="1927745482"/>
              </p:ext>
            </p:extLst>
          </p:nvPr>
        </p:nvGraphicFramePr>
        <p:xfrm>
          <a:off x="4927634" y="6736625"/>
          <a:ext cx="5937250" cy="228283"/>
        </p:xfrm>
        <a:graphic>
          <a:graphicData uri="http://schemas.openxmlformats.org/drawingml/2006/table">
            <a:tbl>
              <a:tblPr firstRow="1" firstCol="1" bandRow="1">
                <a:tableStyleId>{5C22544A-7EE6-4342-B048-85BDC9FD1C3A}</a:tableStyleId>
              </a:tblPr>
              <a:tblGrid>
                <a:gridCol w="5937250">
                  <a:extLst>
                    <a:ext uri="{9D8B030D-6E8A-4147-A177-3AD203B41FA5}">
                      <a16:colId xmlns:a16="http://schemas.microsoft.com/office/drawing/2014/main" val="3988621387"/>
                    </a:ext>
                  </a:extLst>
                </a:gridCol>
              </a:tblGrid>
              <a:tr h="0">
                <a:tc>
                  <a:txBody>
                    <a:bodyPr/>
                    <a:lstStyle/>
                    <a:p>
                      <a:pPr algn="just">
                        <a:lnSpc>
                          <a:spcPct val="107000"/>
                        </a:lnSpc>
                        <a:spcAft>
                          <a:spcPts val="0"/>
                        </a:spcAft>
                      </a:pPr>
                      <a:r>
                        <a:rPr lang="en-US" sz="1400" dirty="0">
                          <a:effectLst/>
                        </a:rPr>
                        <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5623265"/>
                  </a:ext>
                </a:extLst>
              </a:tr>
            </a:tbl>
          </a:graphicData>
        </a:graphic>
      </p:graphicFrame>
      <p:pic>
        <p:nvPicPr>
          <p:cNvPr id="5" name="Picture 11" descr="Chart, line chart, scatter chart&#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l="9486" t="10912" r="9145" b="5270"/>
          <a:stretch>
            <a:fillRect/>
          </a:stretch>
        </p:blipFill>
        <p:spPr bwMode="auto">
          <a:xfrm>
            <a:off x="677334" y="2160589"/>
            <a:ext cx="5191125" cy="1952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3" descr="Chart, line chart, scatter chart&#10;&#10;Description automatically generated"/>
          <p:cNvPicPr>
            <a:picLocks noGrp="1"/>
          </p:cNvPicPr>
          <p:nvPr>
            <p:ph idx="1"/>
          </p:nvPr>
        </p:nvPicPr>
        <p:blipFill rotWithShape="1">
          <a:blip r:embed="rId3" cstate="print">
            <a:extLst>
              <a:ext uri="{28A0092B-C50C-407E-A947-70E740481C1C}">
                <a14:useLocalDpi xmlns:a14="http://schemas.microsoft.com/office/drawing/2010/main" val="0"/>
              </a:ext>
            </a:extLst>
          </a:blip>
          <a:srcRect l="8034" t="9753" r="8462" b="5766"/>
          <a:stretch/>
        </p:blipFill>
        <p:spPr bwMode="auto">
          <a:xfrm>
            <a:off x="905076" y="4207569"/>
            <a:ext cx="4963383" cy="1955909"/>
          </a:xfrm>
          <a:prstGeom prst="rect">
            <a:avLst/>
          </a:prstGeom>
          <a:ln>
            <a:noFill/>
          </a:ln>
          <a:extLst>
            <a:ext uri="{53640926-AAD7-44D8-BBD7-CCE9431645EC}">
              <a14:shadowObscured xmlns:a14="http://schemas.microsoft.com/office/drawing/2010/main"/>
            </a:ext>
          </a:extLst>
        </p:spPr>
      </p:pic>
      <p:pic>
        <p:nvPicPr>
          <p:cNvPr id="7" name="Picture 38"/>
          <p:cNvPicPr/>
          <p:nvPr/>
        </p:nvPicPr>
        <p:blipFill>
          <a:blip r:embed="rId4" cstate="print">
            <a:extLst>
              <a:ext uri="{28A0092B-C50C-407E-A947-70E740481C1C}">
                <a14:useLocalDpi xmlns:a14="http://schemas.microsoft.com/office/drawing/2010/main" val="0"/>
              </a:ext>
            </a:extLst>
          </a:blip>
          <a:stretch>
            <a:fillRect/>
          </a:stretch>
        </p:blipFill>
        <p:spPr>
          <a:xfrm>
            <a:off x="6014267" y="2316509"/>
            <a:ext cx="5754370" cy="1504950"/>
          </a:xfrm>
          <a:prstGeom prst="rect">
            <a:avLst/>
          </a:prstGeom>
        </p:spPr>
      </p:pic>
    </p:spTree>
    <p:extLst>
      <p:ext uri="{BB962C8B-B14F-4D97-AF65-F5344CB8AC3E}">
        <p14:creationId xmlns:p14="http://schemas.microsoft.com/office/powerpoint/2010/main" val="1570328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t>Figure 7: The total energy of Model 1 &amp; 2Wild Type Protein and Mutant Protein</a:t>
            </a:r>
            <a:endParaRPr lang="en-US" dirty="0"/>
          </a:p>
        </p:txBody>
      </p:sp>
      <p:pic>
        <p:nvPicPr>
          <p:cNvPr id="4" name="Picture 24"/>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5555" y="2338251"/>
            <a:ext cx="6191794" cy="3722915"/>
          </a:xfrm>
          <a:prstGeom prst="rect">
            <a:avLst/>
          </a:prstGeom>
        </p:spPr>
      </p:pic>
    </p:spTree>
    <p:extLst>
      <p:ext uri="{BB962C8B-B14F-4D97-AF65-F5344CB8AC3E}">
        <p14:creationId xmlns:p14="http://schemas.microsoft.com/office/powerpoint/2010/main" val="518182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t>Figure 8: Radius of gyration of Wild Type Protein and Mutant Protein of Model 1 &amp; 2. </a:t>
            </a:r>
            <a:endParaRPr lang="en-US" dirty="0"/>
          </a:p>
        </p:txBody>
      </p:sp>
      <p:pic>
        <p:nvPicPr>
          <p:cNvPr id="4" name="Picture 28"/>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01997" y="2534194"/>
            <a:ext cx="7076689" cy="3788229"/>
          </a:xfrm>
          <a:prstGeom prst="rect">
            <a:avLst/>
          </a:prstGeom>
        </p:spPr>
      </p:pic>
    </p:spTree>
    <p:extLst>
      <p:ext uri="{BB962C8B-B14F-4D97-AF65-F5344CB8AC3E}">
        <p14:creationId xmlns:p14="http://schemas.microsoft.com/office/powerpoint/2010/main" val="1191661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Conclusion</a:t>
            </a:r>
            <a:endParaRPr lang="en-US" b="1" dirty="0"/>
          </a:p>
        </p:txBody>
      </p:sp>
      <p:sp>
        <p:nvSpPr>
          <p:cNvPr id="3" name="Объект 2"/>
          <p:cNvSpPr>
            <a:spLocks noGrp="1"/>
          </p:cNvSpPr>
          <p:nvPr>
            <p:ph idx="1"/>
          </p:nvPr>
        </p:nvSpPr>
        <p:spPr/>
        <p:txBody>
          <a:bodyPr>
            <a:normAutofit fontScale="77500" lnSpcReduction="20000"/>
          </a:bodyPr>
          <a:lstStyle/>
          <a:p>
            <a:r>
              <a:rPr lang="en-US" dirty="0" smtClean="0"/>
              <a:t>Such studies can </a:t>
            </a:r>
            <a:r>
              <a:rPr lang="en-US" dirty="0"/>
              <a:t>emphasizes the importance of these computational approaches for the classification and interpretation of mutants that can make the process of designing personalized medicine less complicated for treatment of the disease caused by a particular mutation. Computational biology in recent years has developed the potential to speed up the drug discovery process. Identifying deleterious </a:t>
            </a:r>
            <a:r>
              <a:rPr lang="en-US" dirty="0" err="1"/>
              <a:t>nsSNPs</a:t>
            </a:r>
            <a:r>
              <a:rPr lang="en-US" dirty="0"/>
              <a:t> may also help in elucidating the pattern of the disease and drug response.</a:t>
            </a:r>
            <a:endParaRPr lang="en-US" dirty="0" smtClean="0"/>
          </a:p>
          <a:p>
            <a:r>
              <a:rPr lang="en-US" dirty="0" smtClean="0"/>
              <a:t>Most </a:t>
            </a:r>
            <a:r>
              <a:rPr lang="en-US" dirty="0"/>
              <a:t>of the 11 high-risk deleterious </a:t>
            </a:r>
            <a:r>
              <a:rPr lang="en-US" dirty="0" err="1"/>
              <a:t>nsSNPs</a:t>
            </a:r>
            <a:r>
              <a:rPr lang="en-US" dirty="0"/>
              <a:t> and mutations identified through candidate variant analysis disrupt the structure and function of the FAT4 protein. As from literature and databases we have found that only two FAT4 mutations are published for </a:t>
            </a:r>
            <a:r>
              <a:rPr lang="en-US" dirty="0" err="1"/>
              <a:t>Hennekam</a:t>
            </a:r>
            <a:r>
              <a:rPr lang="en-US" dirty="0"/>
              <a:t> syndrome (S4282F, E2375K), and three for VMS2 (C4159F, E2375K, C4398Y). Since these mutations found in our study are novel and have not been reported in the FAT4 gene, we proved using Insilco methods, how these missense mutations can destabilize protein structure and function. In a dynamic molecular simulation experiment, we used all of these mutations, five published, 11 newly predicted, and three mutations identified in the patient. According to the results of the molecular simulation study, each of the mutations had an effect on the structure stability of the FAT4 protein. </a:t>
            </a:r>
          </a:p>
          <a:p>
            <a:r>
              <a:rPr lang="en-US" dirty="0"/>
              <a:t>In </a:t>
            </a:r>
            <a:r>
              <a:rPr lang="en-US" dirty="0" err="1"/>
              <a:t>Hennecam</a:t>
            </a:r>
            <a:r>
              <a:rPr lang="en-US" dirty="0"/>
              <a:t> syndrome, disruption of the structure of lymph vessels, leading to </a:t>
            </a:r>
            <a:r>
              <a:rPr lang="en-US" dirty="0" err="1"/>
              <a:t>lymphoedema</a:t>
            </a:r>
            <a:r>
              <a:rPr lang="en-US" dirty="0"/>
              <a:t>, plays an important role in the pathogenesis of the disease. On this basis, it is likely that destabilizing mutations will have a more negative effect on the clinical condition of the patient than stabilizing ones. On the other hand, the FAT4 molecule is very long, and stabilizing the structure at one site combined with destabilizing it at another may also lead to abnormalities</a:t>
            </a:r>
            <a:r>
              <a:rPr lang="en-US" dirty="0" smtClean="0"/>
              <a:t>.</a:t>
            </a:r>
            <a:endParaRPr lang="en-US" dirty="0"/>
          </a:p>
        </p:txBody>
      </p:sp>
    </p:spTree>
    <p:extLst>
      <p:ext uri="{BB962C8B-B14F-4D97-AF65-F5344CB8AC3E}">
        <p14:creationId xmlns:p14="http://schemas.microsoft.com/office/powerpoint/2010/main" val="1515633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Объект 2"/>
          <p:cNvSpPr>
            <a:spLocks noGrp="1"/>
          </p:cNvSpPr>
          <p:nvPr>
            <p:ph idx="1"/>
          </p:nvPr>
        </p:nvSpPr>
        <p:spPr/>
        <p:txBody>
          <a:bodyPr/>
          <a:lstStyle/>
          <a:p>
            <a:r>
              <a:rPr lang="en-US" dirty="0"/>
              <a:t>The outcomes of our study will facilitate future genome association studies in distinguishing deleterious SNPs associated with different individual patients with HS. Therefore, to define this SNP data, extensive clinical trial-based research on a large population is needed, as well as experimental mutational studies to validate the results. Combining several </a:t>
            </a:r>
            <a:r>
              <a:rPr lang="en-US" i="1" dirty="0"/>
              <a:t>in-</a:t>
            </a:r>
            <a:r>
              <a:rPr lang="en-US" i="1" dirty="0" err="1"/>
              <a:t>silico</a:t>
            </a:r>
            <a:r>
              <a:rPr lang="en-US" i="1" dirty="0"/>
              <a:t> </a:t>
            </a:r>
            <a:r>
              <a:rPr lang="en-US" dirty="0"/>
              <a:t>methods could add numerous dimensions to predicting the impact of mutations on proteins, resulting in a cost-effective and quick screening tool for directing diagnostic and experimental procedures. On the other hand, </a:t>
            </a:r>
            <a:r>
              <a:rPr lang="en-US" i="1" dirty="0"/>
              <a:t>in-</a:t>
            </a:r>
            <a:r>
              <a:rPr lang="en-US" i="1" dirty="0" err="1"/>
              <a:t>silico</a:t>
            </a:r>
            <a:r>
              <a:rPr lang="en-US" i="1" dirty="0"/>
              <a:t> </a:t>
            </a:r>
            <a:r>
              <a:rPr lang="en-US" dirty="0"/>
              <a:t>instruments cannot substitute conclusive research, and their findings must be backed up by biological evidence.</a:t>
            </a:r>
            <a:endParaRPr lang="en-US" dirty="0"/>
          </a:p>
        </p:txBody>
      </p:sp>
    </p:spTree>
    <p:extLst>
      <p:ext uri="{BB962C8B-B14F-4D97-AF65-F5344CB8AC3E}">
        <p14:creationId xmlns:p14="http://schemas.microsoft.com/office/powerpoint/2010/main" val="2197064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References </a:t>
            </a:r>
            <a:endParaRPr lang="en-US" dirty="0"/>
          </a:p>
        </p:txBody>
      </p:sp>
      <p:sp>
        <p:nvSpPr>
          <p:cNvPr id="3" name="Объект 2"/>
          <p:cNvSpPr>
            <a:spLocks noGrp="1"/>
          </p:cNvSpPr>
          <p:nvPr>
            <p:ph idx="1"/>
          </p:nvPr>
        </p:nvSpPr>
        <p:spPr/>
        <p:txBody>
          <a:bodyPr>
            <a:normAutofit fontScale="70000" lnSpcReduction="20000"/>
          </a:bodyPr>
          <a:lstStyle/>
          <a:p>
            <a:r>
              <a:rPr lang="en-US" dirty="0"/>
              <a:t>Acharya V, </a:t>
            </a:r>
            <a:r>
              <a:rPr lang="en-US" dirty="0" err="1"/>
              <a:t>Nagarajaram</a:t>
            </a:r>
            <a:r>
              <a:rPr lang="en-US" dirty="0"/>
              <a:t> HA (2012) </a:t>
            </a:r>
            <a:r>
              <a:rPr lang="en-US" dirty="0" err="1"/>
              <a:t>Hansa</a:t>
            </a:r>
            <a:r>
              <a:rPr lang="en-US" dirty="0"/>
              <a:t>: an automated method for discriminating disease and neutral human </a:t>
            </a:r>
            <a:r>
              <a:rPr lang="en-US" dirty="0" err="1"/>
              <a:t>nsSNPs</a:t>
            </a:r>
            <a:r>
              <a:rPr lang="en-US" dirty="0"/>
              <a:t>. Hum </a:t>
            </a:r>
            <a:r>
              <a:rPr lang="en-US" dirty="0" err="1"/>
              <a:t>Mutat</a:t>
            </a:r>
            <a:r>
              <a:rPr lang="en-US" dirty="0"/>
              <a:t> 33:332–337. </a:t>
            </a:r>
            <a:r>
              <a:rPr lang="en-US" dirty="0">
                <a:hlinkClick r:id="rId2"/>
              </a:rPr>
              <a:t>https://</a:t>
            </a:r>
            <a:r>
              <a:rPr lang="en-US" dirty="0" smtClean="0">
                <a:hlinkClick r:id="rId2"/>
              </a:rPr>
              <a:t>doi.org/10.1002/humu.21642</a:t>
            </a:r>
            <a:endParaRPr lang="en-US" dirty="0" smtClean="0"/>
          </a:p>
          <a:p>
            <a:r>
              <a:rPr lang="en-US" dirty="0" err="1"/>
              <a:t>Adzhubei</a:t>
            </a:r>
            <a:r>
              <a:rPr lang="en-US" dirty="0"/>
              <a:t> IA, Schmidt S, </a:t>
            </a:r>
            <a:r>
              <a:rPr lang="en-US" dirty="0" err="1"/>
              <a:t>Peshkin</a:t>
            </a:r>
            <a:r>
              <a:rPr lang="en-US" dirty="0"/>
              <a:t> L, </a:t>
            </a:r>
            <a:r>
              <a:rPr lang="en-US" dirty="0" err="1"/>
              <a:t>Ramensky</a:t>
            </a:r>
            <a:r>
              <a:rPr lang="en-US" dirty="0"/>
              <a:t> VE, </a:t>
            </a:r>
            <a:r>
              <a:rPr lang="en-US" dirty="0" err="1"/>
              <a:t>Gerasimova</a:t>
            </a:r>
            <a:r>
              <a:rPr lang="en-US" dirty="0"/>
              <a:t> A, Bork P, </a:t>
            </a:r>
            <a:r>
              <a:rPr lang="en-US" dirty="0" err="1"/>
              <a:t>Kondrashov</a:t>
            </a:r>
            <a:r>
              <a:rPr lang="en-US" dirty="0"/>
              <a:t> AS, </a:t>
            </a:r>
            <a:r>
              <a:rPr lang="en-US" dirty="0" err="1"/>
              <a:t>Sunyaev</a:t>
            </a:r>
            <a:r>
              <a:rPr lang="en-US" dirty="0"/>
              <a:t> SR (2010) A method and server for predicting damaging missense mutations. Nat Methods 7(4):</a:t>
            </a:r>
            <a:r>
              <a:rPr lang="en-US" dirty="0" smtClean="0"/>
              <a:t>248–249</a:t>
            </a:r>
          </a:p>
          <a:p>
            <a:r>
              <a:rPr lang="en-US" dirty="0"/>
              <a:t>Worth CL, </a:t>
            </a:r>
            <a:r>
              <a:rPr lang="en-US" dirty="0" err="1"/>
              <a:t>Preissner</a:t>
            </a:r>
            <a:r>
              <a:rPr lang="en-US" dirty="0"/>
              <a:t> R, Blundell TL (2011) SDM—a server for predicting effects of mutations on protein stability and malfunction. </a:t>
            </a:r>
            <a:r>
              <a:rPr lang="en-US" dirty="0" err="1"/>
              <a:t>Nucl</a:t>
            </a:r>
            <a:r>
              <a:rPr lang="en-US" dirty="0"/>
              <a:t> acids res 39(web server issue):</a:t>
            </a:r>
            <a:r>
              <a:rPr lang="en-US" dirty="0" smtClean="0"/>
              <a:t>W215–W222</a:t>
            </a:r>
          </a:p>
          <a:p>
            <a:r>
              <a:rPr lang="en-US" dirty="0" err="1"/>
              <a:t>Tanwar</a:t>
            </a:r>
            <a:r>
              <a:rPr lang="en-US" dirty="0"/>
              <a:t> H, Kumar DT, Doss CGP, </a:t>
            </a:r>
            <a:r>
              <a:rPr lang="en-US" dirty="0" err="1"/>
              <a:t>Zayed</a:t>
            </a:r>
            <a:r>
              <a:rPr lang="en-US" dirty="0"/>
              <a:t> H. Bioinformatics classification of mutations in patients with </a:t>
            </a:r>
            <a:r>
              <a:rPr lang="en-US" dirty="0" err="1"/>
              <a:t>Mucopolysaccharidosis</a:t>
            </a:r>
            <a:r>
              <a:rPr lang="en-US" dirty="0"/>
              <a:t> IIIA. </a:t>
            </a:r>
            <a:r>
              <a:rPr lang="en-US" dirty="0" err="1"/>
              <a:t>Metab</a:t>
            </a:r>
            <a:r>
              <a:rPr lang="en-US" dirty="0"/>
              <a:t> Brain Dis. 2019 Dec;34(6):1577-1594. </a:t>
            </a:r>
            <a:r>
              <a:rPr lang="en-US" dirty="0" err="1"/>
              <a:t>doi</a:t>
            </a:r>
            <a:r>
              <a:rPr lang="en-US" dirty="0"/>
              <a:t>: 10.1007/s11011-019-00465-6. </a:t>
            </a:r>
            <a:r>
              <a:rPr lang="en-US" dirty="0" err="1"/>
              <a:t>Epub</a:t>
            </a:r>
            <a:r>
              <a:rPr lang="en-US" dirty="0"/>
              <a:t> 2019 Aug 5. PMID: 31385193; PMCID: PMC6858298</a:t>
            </a:r>
            <a:r>
              <a:rPr lang="en-US" dirty="0" smtClean="0"/>
              <a:t>.</a:t>
            </a:r>
          </a:p>
          <a:p>
            <a:r>
              <a:rPr lang="en-US" dirty="0" err="1"/>
              <a:t>Shinwari</a:t>
            </a:r>
            <a:r>
              <a:rPr lang="en-US" dirty="0"/>
              <a:t> K, </a:t>
            </a:r>
            <a:r>
              <a:rPr lang="en-US" dirty="0" err="1"/>
              <a:t>Rehman</a:t>
            </a:r>
            <a:r>
              <a:rPr lang="en-US" dirty="0"/>
              <a:t> HM, Liu G, </a:t>
            </a:r>
            <a:r>
              <a:rPr lang="en-US" dirty="0" err="1"/>
              <a:t>Bolkov</a:t>
            </a:r>
            <a:r>
              <a:rPr lang="en-US" dirty="0"/>
              <a:t> MA, </a:t>
            </a:r>
            <a:r>
              <a:rPr lang="en-US" dirty="0" err="1"/>
              <a:t>Tuzankina</a:t>
            </a:r>
            <a:r>
              <a:rPr lang="en-US" dirty="0"/>
              <a:t> IA, </a:t>
            </a:r>
            <a:r>
              <a:rPr lang="en-US" dirty="0" err="1"/>
              <a:t>Chereshnev</a:t>
            </a:r>
            <a:r>
              <a:rPr lang="en-US" dirty="0"/>
              <a:t> VA. Novel Disease-Associated Missense Single-Nucleotide Polymorphisms Variants Predication by Algorithms Tools and Molecular Dynamics Simulation of Human TCIRG1 Gene Causing Congenital Neutropenia and </a:t>
            </a:r>
            <a:r>
              <a:rPr lang="en-US" dirty="0" err="1"/>
              <a:t>Osteopetrosis</a:t>
            </a:r>
            <a:r>
              <a:rPr lang="en-US" dirty="0"/>
              <a:t>. Front </a:t>
            </a:r>
            <a:r>
              <a:rPr lang="en-US" dirty="0" err="1"/>
              <a:t>Mol</a:t>
            </a:r>
            <a:r>
              <a:rPr lang="en-US" dirty="0"/>
              <a:t> </a:t>
            </a:r>
            <a:r>
              <a:rPr lang="en-US" dirty="0" err="1"/>
              <a:t>Biosci</a:t>
            </a:r>
            <a:r>
              <a:rPr lang="en-US" dirty="0"/>
              <a:t>. 2022 Apr 28;9:879875. </a:t>
            </a:r>
            <a:r>
              <a:rPr lang="en-US" dirty="0" err="1"/>
              <a:t>doi</a:t>
            </a:r>
            <a:r>
              <a:rPr lang="en-US" dirty="0"/>
              <a:t>: 10.3389/fmolb.2022.879875. PMID: 35573728; PMCID: PMC9095858</a:t>
            </a:r>
            <a:r>
              <a:rPr lang="en-US" dirty="0" smtClean="0"/>
              <a:t>.</a:t>
            </a:r>
            <a:endParaRPr lang="ru-RU" dirty="0" smtClean="0"/>
          </a:p>
          <a:p>
            <a:r>
              <a:rPr lang="en-US" dirty="0"/>
              <a:t>Li M, </a:t>
            </a:r>
            <a:r>
              <a:rPr lang="en-US" dirty="0" err="1"/>
              <a:t>Petukh</a:t>
            </a:r>
            <a:r>
              <a:rPr lang="en-US" dirty="0"/>
              <a:t> M, </a:t>
            </a:r>
            <a:r>
              <a:rPr lang="en-US" dirty="0" err="1"/>
              <a:t>Alexov</a:t>
            </a:r>
            <a:r>
              <a:rPr lang="en-US" dirty="0"/>
              <a:t> E, </a:t>
            </a:r>
            <a:r>
              <a:rPr lang="en-US" dirty="0" err="1"/>
              <a:t>Panchenko</a:t>
            </a:r>
            <a:r>
              <a:rPr lang="en-US" dirty="0"/>
              <a:t> AR. Predicting the Impact of Missense Mutations on Protein-Protein Binding Affinity. J </a:t>
            </a:r>
            <a:r>
              <a:rPr lang="en-US" dirty="0" err="1"/>
              <a:t>Chem</a:t>
            </a:r>
            <a:r>
              <a:rPr lang="en-US" dirty="0"/>
              <a:t> Theory </a:t>
            </a:r>
            <a:r>
              <a:rPr lang="en-US" dirty="0" err="1"/>
              <a:t>Comput</a:t>
            </a:r>
            <a:r>
              <a:rPr lang="en-US" dirty="0"/>
              <a:t>. 2014 Apr 8;10(4):1770-1780. </a:t>
            </a:r>
            <a:r>
              <a:rPr lang="en-US" dirty="0" err="1"/>
              <a:t>doi</a:t>
            </a:r>
            <a:r>
              <a:rPr lang="en-US" dirty="0"/>
              <a:t>: 10.1021/ct401022c. </a:t>
            </a:r>
            <a:r>
              <a:rPr lang="en-US" dirty="0" err="1"/>
              <a:t>Epub</a:t>
            </a:r>
            <a:r>
              <a:rPr lang="en-US" dirty="0"/>
              <a:t> 2014 Feb 27. PMID: 24803870; PMCID: PMC3985714</a:t>
            </a:r>
            <a:r>
              <a:rPr lang="en-US" dirty="0" smtClean="0"/>
              <a:t>.</a:t>
            </a:r>
            <a:endParaRPr lang="ru-RU" dirty="0" smtClean="0"/>
          </a:p>
          <a:p>
            <a:r>
              <a:rPr lang="en-US" dirty="0" err="1"/>
              <a:t>Bongini</a:t>
            </a:r>
            <a:r>
              <a:rPr lang="en-US" dirty="0"/>
              <a:t> P, </a:t>
            </a:r>
            <a:r>
              <a:rPr lang="en-US" dirty="0" err="1"/>
              <a:t>Gardini</a:t>
            </a:r>
            <a:r>
              <a:rPr lang="en-US" dirty="0"/>
              <a:t> S, </a:t>
            </a:r>
            <a:r>
              <a:rPr lang="en-US" dirty="0" err="1"/>
              <a:t>Bianchini</a:t>
            </a:r>
            <a:r>
              <a:rPr lang="en-US" dirty="0"/>
              <a:t> M, Spiga O, </a:t>
            </a:r>
            <a:r>
              <a:rPr lang="en-US" dirty="0" err="1"/>
              <a:t>Niccolai</a:t>
            </a:r>
            <a:r>
              <a:rPr lang="en-US" dirty="0"/>
              <a:t> N. Structural bioinformatics survey on disease-inducing missense mutations. J </a:t>
            </a:r>
            <a:r>
              <a:rPr lang="en-US" dirty="0" err="1"/>
              <a:t>Bioinform</a:t>
            </a:r>
            <a:r>
              <a:rPr lang="en-US" dirty="0"/>
              <a:t> </a:t>
            </a:r>
            <a:r>
              <a:rPr lang="en-US" dirty="0" err="1"/>
              <a:t>Comput</a:t>
            </a:r>
            <a:r>
              <a:rPr lang="en-US" dirty="0"/>
              <a:t> Biol. 2021 Jun;19(3):2150008. </a:t>
            </a:r>
            <a:r>
              <a:rPr lang="en-US" dirty="0" err="1"/>
              <a:t>doi</a:t>
            </a:r>
            <a:r>
              <a:rPr lang="en-US" dirty="0"/>
              <a:t>: 10.1142/S0219720021500086. </a:t>
            </a:r>
            <a:r>
              <a:rPr lang="en-US" dirty="0" err="1"/>
              <a:t>Epub</a:t>
            </a:r>
            <a:r>
              <a:rPr lang="en-US" dirty="0"/>
              <a:t> 2021 Apr 22. PMID: 33888033</a:t>
            </a:r>
          </a:p>
        </p:txBody>
      </p:sp>
    </p:spTree>
    <p:extLst>
      <p:ext uri="{BB962C8B-B14F-4D97-AF65-F5344CB8AC3E}">
        <p14:creationId xmlns:p14="http://schemas.microsoft.com/office/powerpoint/2010/main" val="1745274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en-US" dirty="0" smtClean="0"/>
              <a:t>Thanks</a:t>
            </a:r>
            <a:endParaRPr lang="ru-RU" dirty="0"/>
          </a:p>
        </p:txBody>
      </p:sp>
    </p:spTree>
    <p:extLst>
      <p:ext uri="{BB962C8B-B14F-4D97-AF65-F5344CB8AC3E}">
        <p14:creationId xmlns:p14="http://schemas.microsoft.com/office/powerpoint/2010/main" val="1658266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Frequency </a:t>
            </a:r>
            <a:endParaRPr lang="ru-RU" dirty="0"/>
          </a:p>
        </p:txBody>
      </p:sp>
      <p:pic>
        <p:nvPicPr>
          <p:cNvPr id="4" name="Picture 2" descr=" Missense-mutatio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9044" y="2160588"/>
            <a:ext cx="6893949"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076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Using Bioinformatics to understand Genetic disorders</a:t>
            </a:r>
            <a:endParaRPr lang="en-US" dirty="0"/>
          </a:p>
        </p:txBody>
      </p:sp>
      <p:sp>
        <p:nvSpPr>
          <p:cNvPr id="3" name="Объект 2"/>
          <p:cNvSpPr>
            <a:spLocks noGrp="1"/>
          </p:cNvSpPr>
          <p:nvPr>
            <p:ph idx="1"/>
          </p:nvPr>
        </p:nvSpPr>
        <p:spPr/>
        <p:txBody>
          <a:bodyPr/>
          <a:lstStyle/>
          <a:p>
            <a:r>
              <a:rPr lang="en-US" dirty="0"/>
              <a:t>What is role of bioinformatics in genetic diseases?</a:t>
            </a:r>
          </a:p>
          <a:p>
            <a:r>
              <a:rPr lang="en-US" dirty="0"/>
              <a:t>Apart from analysis of genome sequence data, bioinformatics is now being used for a vast array of other important tasks, including analysis of gene variation and expression, analysis and prediction of gene and protein structure and function, prediction and detection of gene regulation networks, simulation environments </a:t>
            </a:r>
            <a:r>
              <a:rPr lang="en-US" dirty="0" smtClean="0"/>
              <a:t>.</a:t>
            </a:r>
          </a:p>
          <a:p>
            <a:r>
              <a:rPr lang="en-US" dirty="0"/>
              <a:t>Why is bioinformatics important in genetic research?</a:t>
            </a:r>
          </a:p>
          <a:p>
            <a:r>
              <a:rPr lang="en-US" dirty="0"/>
              <a:t>Bioinformatics tools </a:t>
            </a:r>
            <a:r>
              <a:rPr lang="en-US" b="1" dirty="0"/>
              <a:t>aid in the comparison of genetic and genomic data and more generally in the understanding of evolutionary aspects of molecular biology</a:t>
            </a:r>
            <a:r>
              <a:rPr lang="en-US" dirty="0"/>
              <a:t>. At a more integrative level, it helps analyze and catalogue the biological pathways and networks that are an important part of systems biology.</a:t>
            </a:r>
          </a:p>
          <a:p>
            <a:endParaRPr lang="en-US" dirty="0" smtClean="0"/>
          </a:p>
          <a:p>
            <a:endParaRPr lang="en-US" dirty="0"/>
          </a:p>
        </p:txBody>
      </p:sp>
    </p:spTree>
    <p:extLst>
      <p:ext uri="{BB962C8B-B14F-4D97-AF65-F5344CB8AC3E}">
        <p14:creationId xmlns:p14="http://schemas.microsoft.com/office/powerpoint/2010/main" val="3827172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Missense Mutation and genetics disorders</a:t>
            </a:r>
            <a:endParaRPr lang="ru-RU" dirty="0"/>
          </a:p>
        </p:txBody>
      </p:sp>
      <p:sp>
        <p:nvSpPr>
          <p:cNvPr id="3" name="Объект 2"/>
          <p:cNvSpPr>
            <a:spLocks noGrp="1"/>
          </p:cNvSpPr>
          <p:nvPr>
            <p:ph idx="1"/>
          </p:nvPr>
        </p:nvSpPr>
        <p:spPr/>
        <p:txBody>
          <a:bodyPr>
            <a:normAutofit fontScale="77500" lnSpcReduction="20000"/>
          </a:bodyPr>
          <a:lstStyle/>
          <a:p>
            <a:pPr fontAlgn="base"/>
            <a:r>
              <a:rPr lang="en-US" dirty="0"/>
              <a:t>Proteins play a vital role in the regulation of various cellular functions, depending on their proper conformation in the cellular environment (Dill and </a:t>
            </a:r>
            <a:r>
              <a:rPr lang="en-US" dirty="0" err="1"/>
              <a:t>MacCallum</a:t>
            </a:r>
            <a:r>
              <a:rPr lang="en-US" dirty="0"/>
              <a:t> </a:t>
            </a:r>
            <a:r>
              <a:rPr lang="en-US" dirty="0">
                <a:hlinkClick r:id="rId2" tooltip="Dill AK, MacCallum JL (2012) The protein-folding problem, 50 years on. Science 338:1042–1046"/>
              </a:rPr>
              <a:t>2012</a:t>
            </a:r>
            <a:r>
              <a:rPr lang="en-US" dirty="0"/>
              <a:t>). DNA variants known as single nucleotide polymorphisms (SNPs) have been known to introduce changes in the function of a gene (Cargill et al. </a:t>
            </a:r>
            <a:r>
              <a:rPr lang="en-US" dirty="0">
                <a:hlinkClick r:id="rId3" tooltip="Cargill M, Altshuler D, Ireland J, Sklar P, Ardlie K, Patil N, Shaw N, Lane CR, Lim EP, Kalyanaraman N, Nemesh J, Ziaugra L, Friedland L, Rolfe A, Warrington J, Lipshutz R, Daley GQ, Lander ES (1999) Characterization of single-nucleotide polymorphisms in coding regions of human genes. Nat Genet 22:231–238"/>
              </a:rPr>
              <a:t>1999</a:t>
            </a:r>
            <a:r>
              <a:rPr lang="en-US" dirty="0"/>
              <a:t>). </a:t>
            </a:r>
            <a:endParaRPr lang="en-US" dirty="0" smtClean="0"/>
          </a:p>
          <a:p>
            <a:pPr fontAlgn="base"/>
            <a:r>
              <a:rPr lang="en-US" dirty="0" smtClean="0"/>
              <a:t>A </a:t>
            </a:r>
            <a:r>
              <a:rPr lang="en-US" dirty="0"/>
              <a:t>distinct class of such SNPs, known as nonsynonymous single nucleotide polymorphisms (</a:t>
            </a:r>
            <a:r>
              <a:rPr lang="en-US" dirty="0" err="1"/>
              <a:t>nsSNPs</a:t>
            </a:r>
            <a:r>
              <a:rPr lang="en-US" dirty="0"/>
              <a:t>), present in coding regions lead to amino acid changes that may cause alterations in protein function and account for vulnerability to disease. SNPs that do not affect the function of the protein are known as tolerated SNPs. Therefore, it is essential to distinguish the deleterious </a:t>
            </a:r>
            <a:r>
              <a:rPr lang="en-US" dirty="0" err="1"/>
              <a:t>nsSNPs</a:t>
            </a:r>
            <a:r>
              <a:rPr lang="en-US" dirty="0"/>
              <a:t> from the tolerant </a:t>
            </a:r>
            <a:r>
              <a:rPr lang="en-US" dirty="0" err="1"/>
              <a:t>nsSNPs</a:t>
            </a:r>
            <a:r>
              <a:rPr lang="en-US" dirty="0"/>
              <a:t> to understand the molecular genetic basis of human disease as well as to assess and understand the pathogenesis of the disease (Wang et al. </a:t>
            </a:r>
            <a:r>
              <a:rPr lang="en-US" dirty="0">
                <a:hlinkClick r:id="rId4" tooltip="Wang LL, Li Y, Zhou SF (2009) A bioinformatics approach for the phenotype prediction of nonsynonymous single nucleotide polymorphisms in human cytochromes P450. Drug Metab Dispos 32(5):977–991"/>
              </a:rPr>
              <a:t>2009</a:t>
            </a:r>
            <a:r>
              <a:rPr lang="en-US" dirty="0"/>
              <a:t>). </a:t>
            </a:r>
            <a:endParaRPr lang="en-US" dirty="0" smtClean="0"/>
          </a:p>
          <a:p>
            <a:pPr fontAlgn="base"/>
            <a:r>
              <a:rPr lang="en-US" dirty="0" smtClean="0"/>
              <a:t>Alterations </a:t>
            </a:r>
            <a:r>
              <a:rPr lang="en-US" dirty="0"/>
              <a:t>and </a:t>
            </a:r>
            <a:r>
              <a:rPr lang="en-US" dirty="0" err="1"/>
              <a:t>misfolding</a:t>
            </a:r>
            <a:r>
              <a:rPr lang="en-US" dirty="0"/>
              <a:t> in protein structures due to </a:t>
            </a:r>
            <a:r>
              <a:rPr lang="en-US" dirty="0" err="1"/>
              <a:t>nsSNPs</a:t>
            </a:r>
            <a:r>
              <a:rPr lang="en-US" dirty="0"/>
              <a:t> lead to severe impairments that cause various diseases in humans (</a:t>
            </a:r>
            <a:r>
              <a:rPr lang="en-US" dirty="0" err="1"/>
              <a:t>Chandrasekaran</a:t>
            </a:r>
            <a:r>
              <a:rPr lang="en-US" dirty="0"/>
              <a:t> and </a:t>
            </a:r>
            <a:r>
              <a:rPr lang="en-US" dirty="0" err="1"/>
              <a:t>Rajasekaran</a:t>
            </a:r>
            <a:r>
              <a:rPr lang="en-US" dirty="0"/>
              <a:t> </a:t>
            </a:r>
            <a:r>
              <a:rPr lang="en-US" dirty="0">
                <a:hlinkClick r:id="rId5" tooltip="Chandrasekaran P, Rajasekaran R (2016) Detailed computational analysis revealed mutation V210I on PrP induced conformational conversion on β2–α2 loop and α2–α3. Mol BioSyst 12:3223–3233"/>
              </a:rPr>
              <a:t>2016</a:t>
            </a:r>
            <a:r>
              <a:rPr lang="en-US" dirty="0"/>
              <a:t>; </a:t>
            </a:r>
            <a:r>
              <a:rPr lang="en-US" dirty="0" err="1"/>
              <a:t>Thirumal</a:t>
            </a:r>
            <a:r>
              <a:rPr lang="en-US" dirty="0"/>
              <a:t> Kumar et al. </a:t>
            </a:r>
            <a:r>
              <a:rPr lang="en-US" dirty="0">
                <a:hlinkClick r:id="rId6" tooltip="Thirumal Kumar D, Eldous HG, Mahgoub ZA, George Priya Doss C, Zayed H (2018a) Computational modelling approaches as a potential platform to understand the molecular genetics association between Parkinson’s and Gaucher diseases. Metab Brain Dis 33:1835–1847"/>
              </a:rPr>
              <a:t>2018a</a:t>
            </a:r>
            <a:r>
              <a:rPr lang="en-US" dirty="0"/>
              <a:t>; </a:t>
            </a:r>
            <a:r>
              <a:rPr lang="en-US" dirty="0" err="1"/>
              <a:t>Thirumal</a:t>
            </a:r>
            <a:r>
              <a:rPr lang="en-US" dirty="0"/>
              <a:t> Kumar et al. </a:t>
            </a:r>
            <a:r>
              <a:rPr lang="en-US" dirty="0">
                <a:hlinkClick r:id="rId7" tooltip="Thirumal Kumar D, Eldous HG, Mahgoub ZA, George Priya Doss C, Zayed H (2018b) Computational modelling approaches as a potential platform to understand the molecular genetics association between Parkinson's and Gaucher diseases. Metab Brain Dis 33(6):1835–1847"/>
              </a:rPr>
              <a:t>2018b</a:t>
            </a:r>
            <a:r>
              <a:rPr lang="en-US" dirty="0"/>
              <a:t>; </a:t>
            </a:r>
            <a:r>
              <a:rPr lang="en-US" dirty="0" err="1"/>
              <a:t>Valastyan</a:t>
            </a:r>
            <a:r>
              <a:rPr lang="en-US" dirty="0"/>
              <a:t> and Lindquist </a:t>
            </a:r>
            <a:r>
              <a:rPr lang="en-US" dirty="0">
                <a:hlinkClick r:id="rId8" tooltip="Valastyan JS, Lindquist JS (2014) Mechanisms of protein-folding diseases at a glance. Dis Models Mech 7:9–14"/>
              </a:rPr>
              <a:t>2014</a:t>
            </a:r>
            <a:r>
              <a:rPr lang="en-US" dirty="0"/>
              <a:t>). Although most genetic variations in protein sequences are predicted to have very little or no effect on the function of the protein, some </a:t>
            </a:r>
            <a:r>
              <a:rPr lang="en-US" dirty="0" err="1"/>
              <a:t>nsSNPs</a:t>
            </a:r>
            <a:r>
              <a:rPr lang="en-US" dirty="0"/>
              <a:t> are known to be associated with the disease. These disease-related </a:t>
            </a:r>
            <a:r>
              <a:rPr lang="en-US" dirty="0" err="1"/>
              <a:t>nsSNPs</a:t>
            </a:r>
            <a:r>
              <a:rPr lang="en-US" dirty="0"/>
              <a:t> have adverse effects on the catalytic activity, stability, and interactions of the protein with other molecules. Thus, the identification of disease-associated </a:t>
            </a:r>
            <a:r>
              <a:rPr lang="en-US" dirty="0" err="1"/>
              <a:t>nsSNPs</a:t>
            </a:r>
            <a:r>
              <a:rPr lang="en-US" dirty="0"/>
              <a:t> is essential, and it will facilitate the elucidation of molecular mechanisms underlying a given disease (</a:t>
            </a:r>
            <a:r>
              <a:rPr lang="en-US" dirty="0" err="1"/>
              <a:t>Sneha</a:t>
            </a:r>
            <a:r>
              <a:rPr lang="en-US" dirty="0"/>
              <a:t> et al. </a:t>
            </a:r>
            <a:r>
              <a:rPr lang="en-US" dirty="0">
                <a:hlinkClick r:id="rId9" tooltip="Sneha P, Thirumal DK, Tanwar H, Siva R, George Priya Doss C, Zayed H (2017a) Structural analysis of G1691S variant in the human Filamin B gene responsible for Larsen syndrome: a comparative computational approach. J Cell Biochem 118:1900–1910"/>
              </a:rPr>
              <a:t>2017a</a:t>
            </a:r>
            <a:r>
              <a:rPr lang="en-US" dirty="0"/>
              <a:t>; </a:t>
            </a:r>
            <a:r>
              <a:rPr lang="en-US" dirty="0" err="1"/>
              <a:t>Zaki</a:t>
            </a:r>
            <a:r>
              <a:rPr lang="en-US" dirty="0"/>
              <a:t> et al. </a:t>
            </a:r>
            <a:r>
              <a:rPr lang="en-US" dirty="0">
                <a:hlinkClick r:id="rId10" tooltip="Zaki OK, Krishnamoorthy N, El Abd HS et al (2017a) Two patients with Canavan disease and structural modeling of a novel mutation. Metab Brain Dis 32:171–177"/>
              </a:rPr>
              <a:t>2017a</a:t>
            </a:r>
            <a:r>
              <a:rPr lang="en-US" dirty="0"/>
              <a:t>). </a:t>
            </a:r>
            <a:endParaRPr lang="en-US" dirty="0"/>
          </a:p>
        </p:txBody>
      </p:sp>
    </p:spTree>
    <p:extLst>
      <p:ext uri="{BB962C8B-B14F-4D97-AF65-F5344CB8AC3E}">
        <p14:creationId xmlns:p14="http://schemas.microsoft.com/office/powerpoint/2010/main" val="2978807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Объект 2"/>
          <p:cNvSpPr>
            <a:spLocks noGrp="1"/>
          </p:cNvSpPr>
          <p:nvPr>
            <p:ph idx="1"/>
          </p:nvPr>
        </p:nvSpPr>
        <p:spPr/>
        <p:txBody>
          <a:bodyPr/>
          <a:lstStyle/>
          <a:p>
            <a:pPr marL="0" indent="0">
              <a:buNone/>
            </a:pPr>
            <a:endParaRPr lang="en-US" dirty="0" smtClean="0"/>
          </a:p>
          <a:p>
            <a:r>
              <a:rPr lang="en-US" dirty="0"/>
              <a:t>The experimental approach would be highly time-consuming to analyze the likely impact on protein function due to non-synonymous SNPs as well as to understand the association between these </a:t>
            </a:r>
            <a:r>
              <a:rPr lang="en-US" dirty="0" err="1"/>
              <a:t>nsSNPs</a:t>
            </a:r>
            <a:r>
              <a:rPr lang="en-US" dirty="0"/>
              <a:t> and the disease (</a:t>
            </a:r>
            <a:r>
              <a:rPr lang="en-US" dirty="0" err="1"/>
              <a:t>Zhernakova</a:t>
            </a:r>
            <a:r>
              <a:rPr lang="en-US" dirty="0"/>
              <a:t> et al. </a:t>
            </a:r>
            <a:r>
              <a:rPr lang="en-US" dirty="0">
                <a:hlinkClick r:id="rId2" tooltip="Zhernakova A, van Diemen CC, Wijmenga C (2009) Detecting shared pathogenesis from the shared genetics of immune-related diseases. Nat Rev Genet 10:43–55"/>
              </a:rPr>
              <a:t>2009</a:t>
            </a:r>
            <a:r>
              <a:rPr lang="en-US" dirty="0"/>
              <a:t>). Information about the protein sequence and structure as well as the biochemical severity of the amino acid substitution, which are bioinformatics-based approaches, facilitates understanding of the phenotypic prediction.</a:t>
            </a:r>
            <a:endParaRPr lang="en-US" dirty="0"/>
          </a:p>
        </p:txBody>
      </p:sp>
    </p:spTree>
    <p:extLst>
      <p:ext uri="{BB962C8B-B14F-4D97-AF65-F5344CB8AC3E}">
        <p14:creationId xmlns:p14="http://schemas.microsoft.com/office/powerpoint/2010/main" val="847852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Methodology of Identification of Novel Missense mutations</a:t>
            </a:r>
            <a:r>
              <a:rPr lang="en-US" dirty="0" smtClean="0"/>
              <a:t> </a:t>
            </a:r>
            <a:endParaRPr lang="ru-RU" dirty="0"/>
          </a:p>
        </p:txBody>
      </p:sp>
      <p:sp>
        <p:nvSpPr>
          <p:cNvPr id="3" name="Объект 2"/>
          <p:cNvSpPr>
            <a:spLocks noGrp="1"/>
          </p:cNvSpPr>
          <p:nvPr>
            <p:ph idx="1"/>
          </p:nvPr>
        </p:nvSpPr>
        <p:spPr/>
        <p:txBody>
          <a:bodyPr/>
          <a:lstStyle/>
          <a:p>
            <a:r>
              <a:rPr lang="en-US" dirty="0" smtClean="0"/>
              <a:t>As in genetics disorder are caused by the mutation of the genes so you take a specific gene of study disorder</a:t>
            </a:r>
          </a:p>
          <a:p>
            <a:r>
              <a:rPr lang="en-US" dirty="0" smtClean="0"/>
              <a:t>You need to download the gene specific missense mutations from different online databases </a:t>
            </a:r>
          </a:p>
          <a:p>
            <a:r>
              <a:rPr lang="en-US" dirty="0"/>
              <a:t>Nowadays, </a:t>
            </a:r>
            <a:r>
              <a:rPr lang="en-US" dirty="0" smtClean="0"/>
              <a:t>genotype-to-phenotype associations </a:t>
            </a:r>
            <a:r>
              <a:rPr lang="en-US" dirty="0"/>
              <a:t>in human diseases can be </a:t>
            </a:r>
            <a:r>
              <a:rPr lang="en-US" dirty="0" smtClean="0"/>
              <a:t>efficiently </a:t>
            </a:r>
            <a:r>
              <a:rPr lang="en-US" dirty="0"/>
              <a:t>explored by accessing to </a:t>
            </a:r>
            <a:r>
              <a:rPr lang="en-US" dirty="0" smtClean="0"/>
              <a:t>mutation databases</a:t>
            </a:r>
            <a:r>
              <a:rPr lang="en-US" dirty="0"/>
              <a:t>, such as </a:t>
            </a:r>
            <a:r>
              <a:rPr lang="en-US" dirty="0" smtClean="0"/>
              <a:t>NCBI </a:t>
            </a:r>
            <a:r>
              <a:rPr lang="en-US" dirty="0" err="1" smtClean="0"/>
              <a:t>dbSNPs</a:t>
            </a:r>
            <a:r>
              <a:rPr lang="en-US" dirty="0" smtClean="0"/>
              <a:t>, HGMD,2SwissVar,3COSMIC,4HuVarBase,5HUMSAVAR,6and </a:t>
            </a:r>
            <a:r>
              <a:rPr lang="en-US" dirty="0"/>
              <a:t>ClinVar,7where information on pathogenic mutations are collected. The </a:t>
            </a:r>
            <a:r>
              <a:rPr lang="en-US" dirty="0" smtClean="0"/>
              <a:t>fact that </a:t>
            </a:r>
            <a:r>
              <a:rPr lang="en-US" dirty="0"/>
              <a:t>missense mutations constitute the most common sequence alteration in Men-</a:t>
            </a:r>
            <a:r>
              <a:rPr lang="en-US" dirty="0" err="1"/>
              <a:t>delian</a:t>
            </a:r>
            <a:r>
              <a:rPr lang="en-US" dirty="0"/>
              <a:t> disorders </a:t>
            </a:r>
            <a:r>
              <a:rPr lang="en-US" dirty="0" smtClean="0"/>
              <a:t>overs </a:t>
            </a:r>
            <a:r>
              <a:rPr lang="en-US" dirty="0"/>
              <a:t>a good starting point to understand the mechanisms of </a:t>
            </a:r>
            <a:r>
              <a:rPr lang="en-US" dirty="0" smtClean="0"/>
              <a:t>disease appearance </a:t>
            </a:r>
            <a:r>
              <a:rPr lang="en-US" dirty="0"/>
              <a:t>due to amino acid variations in mutated proteins.</a:t>
            </a:r>
            <a:endParaRPr lang="ru-RU" dirty="0"/>
          </a:p>
        </p:txBody>
      </p:sp>
    </p:spTree>
    <p:extLst>
      <p:ext uri="{BB962C8B-B14F-4D97-AF65-F5344CB8AC3E}">
        <p14:creationId xmlns:p14="http://schemas.microsoft.com/office/powerpoint/2010/main" val="3829137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 picture containing timeline&#10;&#10;Description automatically generated"/>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2514" y="483326"/>
            <a:ext cx="10149839" cy="5558699"/>
          </a:xfrm>
          <a:prstGeom prst="rect">
            <a:avLst/>
          </a:prstGeom>
          <a:noFill/>
        </p:spPr>
      </p:pic>
    </p:spTree>
    <p:extLst>
      <p:ext uri="{BB962C8B-B14F-4D97-AF65-F5344CB8AC3E}">
        <p14:creationId xmlns:p14="http://schemas.microsoft.com/office/powerpoint/2010/main" val="3124681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Several </a:t>
            </a:r>
            <a:r>
              <a:rPr lang="en-US" dirty="0"/>
              <a:t>algorithms to predict functional </a:t>
            </a:r>
            <a:r>
              <a:rPr lang="en-US" dirty="0" smtClean="0"/>
              <a:t>damages of Missense mutations.</a:t>
            </a:r>
            <a:endParaRPr lang="en-US" dirty="0"/>
          </a:p>
        </p:txBody>
      </p:sp>
      <p:sp>
        <p:nvSpPr>
          <p:cNvPr id="3" name="Объект 2"/>
          <p:cNvSpPr>
            <a:spLocks noGrp="1"/>
          </p:cNvSpPr>
          <p:nvPr>
            <p:ph idx="1"/>
          </p:nvPr>
        </p:nvSpPr>
        <p:spPr/>
        <p:txBody>
          <a:bodyPr>
            <a:normAutofit fontScale="92500" lnSpcReduction="20000"/>
          </a:bodyPr>
          <a:lstStyle/>
          <a:p>
            <a:r>
              <a:rPr lang="en-US" dirty="0"/>
              <a:t>Pathogenicity </a:t>
            </a:r>
            <a:r>
              <a:rPr lang="en-US" dirty="0" smtClean="0"/>
              <a:t>can arise </a:t>
            </a:r>
            <a:r>
              <a:rPr lang="en-US" dirty="0"/>
              <a:t>from missense mutations whenever mutated proteins alter their </a:t>
            </a:r>
            <a:r>
              <a:rPr lang="en-US" dirty="0" smtClean="0"/>
              <a:t>structural stability </a:t>
            </a:r>
            <a:r>
              <a:rPr lang="en-US" dirty="0"/>
              <a:t>and, consequently, their function. The large array of examples of this </a:t>
            </a:r>
            <a:r>
              <a:rPr lang="en-US" dirty="0" smtClean="0"/>
              <a:t>kind has </a:t>
            </a:r>
            <a:r>
              <a:rPr lang="en-US" dirty="0"/>
              <a:t>driven the implementation of several algorithms to predict functional </a:t>
            </a:r>
            <a:r>
              <a:rPr lang="en-US" dirty="0" smtClean="0"/>
              <a:t>damages due </a:t>
            </a:r>
            <a:r>
              <a:rPr lang="en-US" dirty="0"/>
              <a:t>to amino acid </a:t>
            </a:r>
            <a:r>
              <a:rPr lang="en-US" dirty="0" smtClean="0"/>
              <a:t>substitutions.</a:t>
            </a:r>
          </a:p>
          <a:p>
            <a:r>
              <a:rPr lang="en-US" dirty="0"/>
              <a:t>In recent years, various computational approaches have been developed that predict the effect of </a:t>
            </a:r>
            <a:r>
              <a:rPr lang="en-US" dirty="0" err="1"/>
              <a:t>nsSNPs</a:t>
            </a:r>
            <a:r>
              <a:rPr lang="en-US" dirty="0"/>
              <a:t> using various machine learning algorithms, such as the Hidden Markov model (</a:t>
            </a:r>
            <a:r>
              <a:rPr lang="en-US" dirty="0" err="1"/>
              <a:t>Shihab</a:t>
            </a:r>
            <a:r>
              <a:rPr lang="en-US" dirty="0"/>
              <a:t> et al. </a:t>
            </a:r>
            <a:r>
              <a:rPr lang="en-US" dirty="0">
                <a:hlinkClick r:id="rId2" tooltip="Shihab HA, Gough J, Cooper DN, Stenson PD, Barker GLA, Edwards KJ, Day INM, Gaunt TR (2013) Predicting the functional, molecular, and phenotypic consequences of amino acid substitutions using hidden Markovmodels. Hum Mutat 34:57–65. &#10;                  https://doi.org/10.1002/humu.22225&#10;                  &#10;                &#10;"/>
              </a:rPr>
              <a:t>2013</a:t>
            </a:r>
            <a:r>
              <a:rPr lang="en-US" dirty="0"/>
              <a:t>), naïve Bayes classifier (</a:t>
            </a:r>
            <a:r>
              <a:rPr lang="en-US" dirty="0" err="1"/>
              <a:t>Adzhubei</a:t>
            </a:r>
            <a:r>
              <a:rPr lang="en-US" dirty="0"/>
              <a:t> et al. </a:t>
            </a:r>
            <a:r>
              <a:rPr lang="en-US" dirty="0">
                <a:hlinkClick r:id="rId3" tooltip="Adzhubei IA, Schmidt S, Peshkin L, Ramensky VE, Gerasimova A, Bork P, Kondrashov AS, Sunyaev SR (2010) A method and server for predicting damaging missense mutations. Nat Methods 7(4):248–249"/>
              </a:rPr>
              <a:t>2010</a:t>
            </a:r>
            <a:r>
              <a:rPr lang="en-US" dirty="0"/>
              <a:t>), support vector machines (Acharya and </a:t>
            </a:r>
            <a:r>
              <a:rPr lang="en-US" dirty="0" err="1"/>
              <a:t>Nagarajaram</a:t>
            </a:r>
            <a:r>
              <a:rPr lang="en-US" dirty="0"/>
              <a:t> </a:t>
            </a:r>
            <a:r>
              <a:rPr lang="en-US" dirty="0">
                <a:hlinkClick r:id="rId4" tooltip="Acharya V, Nagarajaram HA (2012) Hansa: an automated method for discriminating disease and neutral human nsSNPs. Hum Mutat 33:332–337. &#10;                  https://doi.org/10.1002/humu.21642&#10;                  &#10;                &#10;"/>
              </a:rPr>
              <a:t>2012</a:t>
            </a:r>
            <a:r>
              <a:rPr lang="en-US" dirty="0"/>
              <a:t>; </a:t>
            </a:r>
            <a:r>
              <a:rPr lang="en-US" dirty="0" err="1"/>
              <a:t>Capriotti</a:t>
            </a:r>
            <a:r>
              <a:rPr lang="en-US" dirty="0"/>
              <a:t> et al. </a:t>
            </a:r>
            <a:r>
              <a:rPr lang="en-US" dirty="0">
                <a:hlinkClick r:id="rId5" tooltip="Capriotti E, Fariselli P, Rossi I, Casadio R (2008) A three-state prediction of single point mutations on protein stability changes. BMC Bioinformatics 9(Suppl 2):S6"/>
              </a:rPr>
              <a:t>2008</a:t>
            </a:r>
            <a:r>
              <a:rPr lang="en-US" dirty="0"/>
              <a:t>), and neural network (Bromberg and </a:t>
            </a:r>
            <a:r>
              <a:rPr lang="en-US" dirty="0" err="1"/>
              <a:t>Rost</a:t>
            </a:r>
            <a:r>
              <a:rPr lang="en-US" dirty="0"/>
              <a:t> </a:t>
            </a:r>
            <a:r>
              <a:rPr lang="en-US" dirty="0">
                <a:hlinkClick r:id="rId6" tooltip="Bromberg Y, Rost B (2007) SNAP: predict effect of non-synonymous polymorphisms on function. Nucleic Acids Res 35:3823–3835. &#10;                  https://doi.org/10.1093/nar/gkm238&#10;                  &#10;                &#10;"/>
              </a:rPr>
              <a:t>2007</a:t>
            </a:r>
            <a:r>
              <a:rPr lang="en-US" dirty="0"/>
              <a:t>), etc. In the present study, we performed an in </a:t>
            </a:r>
            <a:r>
              <a:rPr lang="en-US" dirty="0" err="1"/>
              <a:t>silico</a:t>
            </a:r>
            <a:r>
              <a:rPr lang="en-US" dirty="0"/>
              <a:t> analysis using various computational algorithms to explore the possible relationships between genetic mutations and phenotypic variations similar to our previous reports (</a:t>
            </a:r>
            <a:r>
              <a:rPr lang="en-US" dirty="0" err="1"/>
              <a:t>Agrahari</a:t>
            </a:r>
            <a:r>
              <a:rPr lang="en-US" dirty="0"/>
              <a:t> et al. </a:t>
            </a:r>
            <a:r>
              <a:rPr lang="en-US" dirty="0">
                <a:hlinkClick r:id="rId7" tooltip="Agrahari AK, ARS K et al (2018a) Substitution impact of highly conserved arginine residue at position 75 in GJB1 gene in association with X-linked Charcot–Marie-tooth disease: a computational study. J Theor Biol 437:305–317"/>
              </a:rPr>
              <a:t>2018a</a:t>
            </a:r>
            <a:r>
              <a:rPr lang="en-US" dirty="0"/>
              <a:t>; </a:t>
            </a:r>
            <a:r>
              <a:rPr lang="en-US" dirty="0" err="1"/>
              <a:t>Agrahari</a:t>
            </a:r>
            <a:r>
              <a:rPr lang="en-US" dirty="0"/>
              <a:t> et al. </a:t>
            </a:r>
            <a:r>
              <a:rPr lang="en-US" dirty="0">
                <a:hlinkClick r:id="rId8" tooltip="Agrahari AK, Sneha P, George Priya Doss C, Siva R, Zayed H (2018b) A profound computational study to prioritize the disease-causing mutations in PRPS1 gene. Metab Brain Dis 33(2):589–600"/>
              </a:rPr>
              <a:t>2018b</a:t>
            </a:r>
            <a:r>
              <a:rPr lang="en-US" dirty="0"/>
              <a:t>; </a:t>
            </a:r>
            <a:r>
              <a:rPr lang="en-US" dirty="0" err="1"/>
              <a:t>Mosaeilhy</a:t>
            </a:r>
            <a:r>
              <a:rPr lang="en-US" dirty="0"/>
              <a:t> et al. </a:t>
            </a:r>
            <a:r>
              <a:rPr lang="en-US" dirty="0">
                <a:hlinkClick r:id="rId9" tooltip="Mosaeilhy A, Mohamed MM, C GPD, et al (2017a) Genotype-phenotype correlation in 18 Egyptian patients with glutaric acidemia type I. Metab Brain Dis 32:1417–1426"/>
              </a:rPr>
              <a:t>2017a</a:t>
            </a:r>
            <a:r>
              <a:rPr lang="en-US" dirty="0"/>
              <a:t>; </a:t>
            </a:r>
            <a:r>
              <a:rPr lang="en-US" dirty="0" err="1"/>
              <a:t>Mosaeilhy</a:t>
            </a:r>
            <a:r>
              <a:rPr lang="en-US" dirty="0"/>
              <a:t> et al. </a:t>
            </a:r>
            <a:r>
              <a:rPr lang="en-US" dirty="0">
                <a:hlinkClick r:id="rId10" tooltip="Mosaeilhy A, Mohamed MM, George Priya Doss C et al (2017b) Genotype-phenotype correlation in 18 Egyptian patients with glutaricacidemia type I. Metab Brain Dis 32:1417–1426"/>
              </a:rPr>
              <a:t>2017b</a:t>
            </a:r>
            <a:r>
              <a:rPr lang="en-US" dirty="0"/>
              <a:t>; </a:t>
            </a:r>
            <a:r>
              <a:rPr lang="en-US" dirty="0" err="1"/>
              <a:t>Zaki</a:t>
            </a:r>
            <a:r>
              <a:rPr lang="en-US" dirty="0"/>
              <a:t> et al. </a:t>
            </a:r>
            <a:r>
              <a:rPr lang="en-US" dirty="0">
                <a:hlinkClick r:id="rId11" tooltip="Zaki OK, Priya Doss CG, Ali SA, Murad GG, Elashi SA, Ebnou MSA, Kumar DT, Khalifa O, Gamal R, el Abd HSA, Nasr BN, Zayed H (2017b) Genotype–phenotype correlation in patients with isovaleric acidaemia: comparative structural modelling and computational analysis of novel variants. Hum Mol Genet 26:3105–3115"/>
              </a:rPr>
              <a:t>2017b</a:t>
            </a:r>
            <a:r>
              <a:rPr lang="en-US" dirty="0"/>
              <a:t>). To increase in prediction accuracy of disease causing variants, we used Meta-SNP server (</a:t>
            </a:r>
            <a:r>
              <a:rPr lang="en-US" dirty="0" err="1"/>
              <a:t>Capriotti</a:t>
            </a:r>
            <a:r>
              <a:rPr lang="en-US" dirty="0"/>
              <a:t> et al. </a:t>
            </a:r>
            <a:r>
              <a:rPr lang="en-US" dirty="0">
                <a:hlinkClick r:id="rId12" tooltip="Capriotti E, Altman RB, Bromberg Y (2013) Collective judgment predicts disease-associated single nucleotide variants. BMC Genomics 14:S2"/>
              </a:rPr>
              <a:t>2013</a:t>
            </a:r>
            <a:r>
              <a:rPr lang="en-US" dirty="0"/>
              <a:t>) that integrates four existing methods: PANTHER, SIFT, PhD-SNP, and SNAP to predict a mutation either disease (affecting the protein function) or neutral (having no impact). </a:t>
            </a:r>
            <a:endParaRPr lang="en-US" dirty="0" smtClean="0"/>
          </a:p>
          <a:p>
            <a:endParaRPr lang="en-US" dirty="0"/>
          </a:p>
        </p:txBody>
      </p:sp>
    </p:spTree>
    <p:extLst>
      <p:ext uri="{BB962C8B-B14F-4D97-AF65-F5344CB8AC3E}">
        <p14:creationId xmlns:p14="http://schemas.microsoft.com/office/powerpoint/2010/main" val="1355901383"/>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121</TotalTime>
  <Words>1396</Words>
  <Application>Microsoft Office PowerPoint</Application>
  <PresentationFormat>Широкоэкранный</PresentationFormat>
  <Paragraphs>147</Paragraphs>
  <Slides>26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26</vt:i4>
      </vt:variant>
    </vt:vector>
  </HeadingPairs>
  <TitlesOfParts>
    <vt:vector size="32" baseType="lpstr">
      <vt:lpstr>Arial</vt:lpstr>
      <vt:lpstr>Calibri</vt:lpstr>
      <vt:lpstr>Times New Roman</vt:lpstr>
      <vt:lpstr>Trebuchet MS</vt:lpstr>
      <vt:lpstr>Wingdings 3</vt:lpstr>
      <vt:lpstr>Аспект</vt:lpstr>
      <vt:lpstr>Novel Missense Mutation analysis for Genetics disorders  </vt:lpstr>
      <vt:lpstr>Description </vt:lpstr>
      <vt:lpstr>Frequency </vt:lpstr>
      <vt:lpstr>Using Bioinformatics to understand Genetic disorders</vt:lpstr>
      <vt:lpstr>Missense Mutation and genetics disorders</vt:lpstr>
      <vt:lpstr>Презентация PowerPoint</vt:lpstr>
      <vt:lpstr>Methodology of Identification of Novel Missense mutations </vt:lpstr>
      <vt:lpstr>Презентация PowerPoint</vt:lpstr>
      <vt:lpstr>Several algorithms to predict functional damages of Missense mutations.</vt:lpstr>
      <vt:lpstr>Protein 3D modeling and Missense mutations</vt:lpstr>
      <vt:lpstr>Презентация PowerPoint</vt:lpstr>
      <vt:lpstr>Презентация PowerPoint</vt:lpstr>
      <vt:lpstr>Molecular dynamic simulation and Missense mutations</vt:lpstr>
      <vt:lpstr>Candidate variant filtrations</vt:lpstr>
      <vt:lpstr>Презентация PowerPoint</vt:lpstr>
      <vt:lpstr>Novel High-risk Missense Mutations identification in FAT4, TCGIR1 Genes causing Hennekam Syndrome and Van Maldergem Syndrome 2, Congenital Neuthropnia through Molecular Dynamics Simulation</vt:lpstr>
      <vt:lpstr>Презентация PowerPoint</vt:lpstr>
      <vt:lpstr>Protein modeling of FAT4 and TCGIR1</vt:lpstr>
      <vt:lpstr>3D structure of wild type protein predicted by AlphaFold2, Fig7 b: 3D predicted structure of Mutant protein, Fig7 c: superimposition of 3D structure of Mutant (blue) and Wild Type Magenta   </vt:lpstr>
      <vt:lpstr>Figure 8: Root mean square deviation (RMSD) of the C-alpha atoms of Wild Type (A) and Mutant by HHpred (B) and Mutant by Alphafold2 (C) with time. The left Y-axis shows the variation of proteins RMSD through time. </vt:lpstr>
      <vt:lpstr>Figure 7: The total energy of Model 1 &amp; 2Wild Type Protein and Mutant Protein</vt:lpstr>
      <vt:lpstr>Figure 8: Radius of gyration of Wild Type Protein and Mutant Protein of Model 1 &amp; 2. </vt:lpstr>
      <vt:lpstr>Conclusion</vt:lpstr>
      <vt:lpstr>Презентация PowerPoint</vt:lpstr>
      <vt:lpstr>References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Glucose-6-phosphate dehydrogenase deficiency</dc:title>
  <dc:creator>Khyber</dc:creator>
  <cp:lastModifiedBy>Khyber</cp:lastModifiedBy>
  <cp:revision>20</cp:revision>
  <dcterms:created xsi:type="dcterms:W3CDTF">2022-11-06T18:10:35Z</dcterms:created>
  <dcterms:modified xsi:type="dcterms:W3CDTF">2023-01-20T23:55:18Z</dcterms:modified>
</cp:coreProperties>
</file>