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2" r:id="rId6"/>
    <p:sldId id="266" r:id="rId7"/>
    <p:sldId id="257" r:id="rId8"/>
    <p:sldId id="265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506" autoAdjust="0"/>
  </p:normalViewPr>
  <p:slideViewPr>
    <p:cSldViewPr snapToGrid="0">
      <p:cViewPr>
        <p:scale>
          <a:sx n="71" d="100"/>
          <a:sy n="71" d="100"/>
        </p:scale>
        <p:origin x="-204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83D18E-2352-48D0-87A4-783FDB2E21CB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8EC48-8E82-4C9D-A6C2-119A2E847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912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88EC48-8E82-4C9D-A6C2-119A2E847EB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308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Коронавирусная болезнь (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COVID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-19), источником которой является вирус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SARS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-</a:t>
            </a:r>
            <a:r>
              <a:rPr lang="en-US" sz="1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CoV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-2, впервые охарактеризованная Всемирной Организацией Здравоохранения как пандемия ещё 11 марта 2020 года, продолжает по настоящее время приносить разрушительные последствия как для сферы здравоохранения, так и для всего человечества в целом. На протяжении всего периода пандемии врачи и медицинские организации сталкивались с множеством различных трудностей: большой наплыв пациентов, нехватка средств индивидуальной защиты, физическое и умственное истощение персонала, непрерывная эволюция вируса, возникновение новых, более заразных штаммов и др. </a:t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500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/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Особенно остро в период пандемии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 встала проблема диагностики вируса, так как для сдерживания и контроля коронавирусной инфекции требуются надежные, эффективные и недорогие средства, определяющие зараженных пациентов.</a:t>
            </a:r>
            <a:endParaRPr 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defTabSz="990478"/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Традиционно, «золотым стандартом» диагностики стала группа методов с непосредственной идентификацией возбудителя заболевания – например, амплификация вирусной РНК с помощью полимеразной цепной реакции (ПЦР) с обратной транскрипцией, а также её варианты выполнения в реальном времени. </a:t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Другой группой методов диагностики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COVID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-19 стали серологические методы, оценивающие иммунологические последствия коронавирусной инфекции для пациента – в частности, специфические антитела. 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Преимуществом этих методов является возможность провести более глубокую оценку распространенности коронавируса за счет учета бессимптомных пациентов, у которых в связи с отсутствием клинической картины не был взят ПЦР-тест. </a:t>
            </a:r>
          </a:p>
          <a:p>
            <a:pPr algn="just">
              <a:lnSpc>
                <a:spcPct val="150000"/>
              </a:lnSpc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Комбинированный подход, состоящий из серологических методов исследования и определения нуклеиновых кислот патогена с помощью ПЦР, позволяет не только дать высококачественную и разностороннюю информацию для лечащего врача, обеспечивая дифференциальную диагностику COVID-19, но и помочь в оценке распространенности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SARS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 внутри конкретной популяции.</a:t>
            </a:r>
            <a:endParaRPr 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Совместное использование различных методов диагностики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COVID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-19 поможет охарактеризовать волны и особенности эпидемиологического процесса, что в свою очередь может быть полезным при прогнозировании течения пандемии.</a:t>
            </a:r>
            <a:endParaRPr lang="ru-RU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134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90478"/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В качестве серологического исследования используется «непрямой» двухэтапный иммуноферментный анализ (ИФА) на антитела </a:t>
            </a:r>
            <a:r>
              <a:rPr lang="ru-RU" sz="1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IgG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19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IgM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 или IgA против SARS-CoV-2. Для его проведения требуется сыворотка венозной крови пациентов и реагенты от компании АО «Вектор-Бест» (г. Новосибирск, ул. Россия). </a:t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>ПЦР-диагностика проводится с помощью набора реагентов для выявления РНК коронавируса SARS-CoV-2 методом полимеразной цепной реакции с обратной транскрипцией ПОЛИВИР SARS-CoV-2</a:t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Обработка, анализ и хранение данных осуществляется с помощью языка программирования 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3.1.1 12 (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 Foundation for Statistical Computing</a:t>
            </a:r>
            <a:r>
              <a:rPr lang="ru-RU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Венна, Австрия) и системой управления реляционными базами данных Microsoft SQL Server 2019.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2209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Довольно объемная часть работы уже выполнена, однако многое ещё предстоит сделать (например, формирование единой базы данных всех выполненных анализов, добавление результатов тестирования после 18 января 2022 года и оценка влияния Омикрон-варианта </a:t>
            </a:r>
            <a:r>
              <a:rPr lang="en-US" dirty="0"/>
              <a:t>SARS-CoV-2</a:t>
            </a:r>
            <a:r>
              <a:rPr lang="ru-RU" dirty="0"/>
              <a:t> и других штаммов коронавируса)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3036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слайде представлен список публикаций с моим участием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03647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FA8D72-3C41-4B67-BDE4-EEFC5121DEF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984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3DBCDB-23E2-1C33-33D8-6D10F98DC7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91432A0-72A4-E05B-A4F2-84036DFD4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544C53F-BF26-47F7-D980-4BC339170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AF36D6-7EF7-031F-9B99-32578446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54DA801-BCDD-E325-A46A-9E51792D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87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BAE906-A514-3A07-DCE6-3E4A30331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EFD42DEC-B9AC-3BAD-1FDB-7CDE4067EB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8C557ED-BAE4-8ECF-9745-9CFF86073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2239BDB-F9EE-DF50-4FC8-32FBD9E3C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9E077F-A26B-F211-9901-6116B1531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6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E5842EE-AB03-0F32-3F70-4E6C27429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D57F1B6B-F2D3-7608-D329-63CBBF946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10C43C0-FD59-A961-2CA5-83AA2AB0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73BBCD9-9625-BC9B-C056-29D107434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CE1BE2-2D32-B4D5-A3F1-6D62A533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477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4DDDA07-1EDA-EC73-5CB7-01EB0A6E4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EC10E5-6790-22DF-C345-809EC901F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8CB4786-D1A9-111F-6AD2-1CEAD86CD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293B5AC-AD7D-C5FD-16DE-05034971C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3A96265-1DA5-514E-61D4-F9C36D5D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550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D7351D-F8C3-7B83-9FDE-44F2E7308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21448E0-ABC8-5CB8-7402-8007E42E4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830B37E-3A02-43C4-61DE-61DE22B33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3AF021F-B4FF-1D6B-A5DB-6F1CD928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9472475-E534-128A-E70D-E4ACEE4C7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834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9F1C22-4E37-4AE1-647A-80AD54398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95D054-8A49-1F56-48E6-B171BC0BEA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141D7560-B736-0D6C-6408-1BC09DF6F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585B6E-9BDF-6D71-54E6-701709EA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BB003D13-8557-661D-9C95-D51D4985F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27608E2B-D630-788B-E77D-E64C8FCA9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000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CC3E9FA-3B9E-71CE-A2EC-F757BFFA9A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35EB176-93C0-E096-F4F6-C37653C87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82F80DB-2033-148D-0AD5-35850C630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0D000CBA-C51F-C0C0-C9E8-0EFB5FB6D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281E8562-F147-9BD3-A8D5-7E891CB77E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8E562ABC-E732-F942-F993-A3AD0A8B4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D8BCB5C-180A-1B9F-C5C2-5A76A26E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476A8B77-0834-93F5-BB00-8B75F8838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368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E82E3C-89A2-7FD9-634A-8F859D734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7AE39B4-EAB9-3412-1293-5142DFBD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9DE3BB98-D646-3C7E-F8E4-0E9E14988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51351B74-7C30-8D48-F0A0-EB194AFF7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72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1A670A2-D2FC-0E8C-ED4C-1C150DD52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A3ADE4A-C0B6-FA1D-71DE-940AB8F00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389189E-21B3-7F88-2076-0F066FE25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3479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B8B0BB6-EFBE-1210-E58E-7D88B58A4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156F5A0-5A29-8112-FE9E-C899113E20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9D9D4E4-FA4B-2548-AFEA-DFD730909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4AC7F56F-ADDD-B358-4D61-FB7283AFF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538A59A-E9B8-95DB-F49B-56D34DDD7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E4BC993-C499-F3D7-5502-00FBE5D63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65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8B83090-2F70-6E23-DE01-222FE007B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076B989A-ABF6-AFF9-C720-453D021D68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79176A2-8428-AC1B-F2FF-B103388C4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AF357653-5123-4AD7-DF18-F045FCA70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35F71D0-F7D0-3FA4-C7ED-3EEAF6BFF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FAB52CE-E7C4-3856-4D87-F3FD02709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11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6990C9-9D45-B245-C406-887CC44A3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0DB9552-34BA-5337-9E22-2DC48182A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966028C-7810-2396-3BF1-EC13972A17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114FD-F756-45C3-8C44-7B0E8F2061C9}" type="datetimeFigureOut">
              <a:rPr lang="ru-RU" smtClean="0"/>
              <a:t>20.01.2023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9E69B1-A211-ED3C-E5AA-92A605DEA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671F901-D36C-D078-7BEF-0697E73653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B32F9-83FC-43A9-979E-830A1747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05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F4EC4F81-5C14-422C-BFED-99E7784F5958}"/>
              </a:ext>
            </a:extLst>
          </p:cNvPr>
          <p:cNvSpPr/>
          <p:nvPr/>
        </p:nvSpPr>
        <p:spPr>
          <a:xfrm>
            <a:off x="0" y="0"/>
            <a:ext cx="12192000" cy="1482571"/>
          </a:xfrm>
          <a:prstGeom prst="rect">
            <a:avLst/>
          </a:prstGeom>
          <a:solidFill>
            <a:srgbClr val="1E5C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DFDBEDD-E5EF-4AB7-B097-AC4FAC9927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08" y="107784"/>
            <a:ext cx="10088383" cy="12670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8A518C9-E741-B32C-F053-A43DBB43FFF6}"/>
              </a:ext>
            </a:extLst>
          </p:cNvPr>
          <p:cNvSpPr txBox="1"/>
          <p:nvPr/>
        </p:nvSpPr>
        <p:spPr>
          <a:xfrm>
            <a:off x="187036" y="1679451"/>
            <a:ext cx="118179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Немного об авторе: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A88FA18A-C4F2-5174-9247-867E653EA9C4}"/>
              </a:ext>
            </a:extLst>
          </p:cNvPr>
          <p:cNvSpPr txBox="1"/>
          <p:nvPr/>
        </p:nvSpPr>
        <p:spPr>
          <a:xfrm>
            <a:off x="187035" y="2186486"/>
            <a:ext cx="11817928" cy="47717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Крицкий Игорь Сергеевич</a:t>
            </a:r>
            <a:endParaRPr lang="en-US" b="1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Направление: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Профилактическая медицина</a:t>
            </a: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Специальность: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Аллергология и иммунология</a:t>
            </a: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 будущего диссертационного исследования: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Исследование специфических антител и ПЦР-положительных результатов тестирования на COVID-19 в динамике пандемии SARS-CoV-2 в различных социальных группах</a:t>
            </a:r>
            <a:endParaRPr lang="en-US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Научные руководители:</a:t>
            </a:r>
          </a:p>
          <a:p>
            <a:r>
              <a:rPr lang="ru-RU" i="1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Сарапульцев</a:t>
            </a:r>
            <a:r>
              <a:rPr lang="ru-RU" i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Алексей Петрович</a:t>
            </a:r>
          </a:p>
          <a:p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д.б.н., </a:t>
            </a:r>
            <a:r>
              <a:rPr lang="ru-RU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в.н.с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ИИФ </a:t>
            </a:r>
            <a:r>
              <a:rPr lang="ru-RU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УрО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РАН, директор Научно-образовательного Российско-китайского центра системной патологии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ФГАОУ ВО «ЮУрГУ (НИУ)»</a:t>
            </a:r>
            <a:endParaRPr lang="ru-RU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ru-RU" i="1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Зурочка</a:t>
            </a:r>
            <a:r>
              <a:rPr lang="ru-RU" i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Владимир Александрович</a:t>
            </a:r>
          </a:p>
          <a:p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д.м.н., </a:t>
            </a:r>
            <a:r>
              <a:rPr lang="ru-RU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с.н.с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лаборатории иммунологии воспаления ИИФ Уро РАН, </a:t>
            </a:r>
            <a:r>
              <a:rPr lang="ru-RU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с.н.с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лаборатории </a:t>
            </a:r>
            <a:r>
              <a:rPr lang="ru-RU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иммунобиотехнологии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Научно-образовательного Российско-китайского центра системной патологии </a:t>
            </a:r>
            <a:r>
              <a:rPr lang="ru-RU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профессор кафедры пищевых и биотехнологий </a:t>
            </a:r>
            <a:r>
              <a:rPr lang="ru-RU" b="0" i="0" dirty="0">
                <a:solidFill>
                  <a:srgbClr val="005A9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ФГАОУ ВО «ЮУрГУ (НИУ)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62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CB481AB-C063-A097-9BD6-E52E76589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85967081-B172-A885-BCC5-EB60A47E79D6}"/>
              </a:ext>
            </a:extLst>
          </p:cNvPr>
          <p:cNvSpPr txBox="1"/>
          <p:nvPr/>
        </p:nvSpPr>
        <p:spPr>
          <a:xfrm>
            <a:off x="315191" y="553966"/>
            <a:ext cx="9559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НАУЧНЫЕ ИНТЕРЕСЫ</a:t>
            </a:r>
            <a:endParaRPr lang="ru-RU" sz="2400" b="1" cap="all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028C6E8-6B3E-D345-47BF-E4342289139A}"/>
              </a:ext>
            </a:extLst>
          </p:cNvPr>
          <p:cNvSpPr txBox="1"/>
          <p:nvPr/>
        </p:nvSpPr>
        <p:spPr>
          <a:xfrm>
            <a:off x="315191" y="1492108"/>
            <a:ext cx="11634354" cy="2740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28575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Пандемия 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 </a:t>
            </a: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методы диагностики коронавирусной инфекции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Иммунологический статус у пациентов 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COVID-19</a:t>
            </a: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000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 и обработка больших объемов медицинских данных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Статистические расчеты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000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R,</a:t>
            </a: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SQL,</a:t>
            </a: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Python</a:t>
            </a:r>
            <a:r>
              <a:rPr lang="ru-RU" sz="2000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их применение в медицине.</a:t>
            </a:r>
          </a:p>
        </p:txBody>
      </p:sp>
      <p:pic>
        <p:nvPicPr>
          <p:cNvPr id="5" name="Picture 2" descr="R (programming language) - Wikipedia">
            <a:extLst>
              <a:ext uri="{FF2B5EF4-FFF2-40B4-BE49-F238E27FC236}">
                <a16:creationId xmlns:a16="http://schemas.microsoft.com/office/drawing/2014/main" xmlns="" id="{8D91F2C7-E999-9FAA-50A0-8A873E28D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337" y="4931496"/>
            <a:ext cx="1839079" cy="142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SQL Server 2019">
            <a:extLst>
              <a:ext uri="{FF2B5EF4-FFF2-40B4-BE49-F238E27FC236}">
                <a16:creationId xmlns:a16="http://schemas.microsoft.com/office/drawing/2014/main" xmlns="" id="{E7A08ECC-6460-A006-1318-D8D9790689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2905" y="4878863"/>
            <a:ext cx="2198121" cy="1498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C4394A5-E461-2450-E2C7-75C02D2F480B}"/>
              </a:ext>
            </a:extLst>
          </p:cNvPr>
          <p:cNvSpPr/>
          <p:nvPr/>
        </p:nvSpPr>
        <p:spPr>
          <a:xfrm>
            <a:off x="9802112" y="4931496"/>
            <a:ext cx="1839079" cy="1498784"/>
          </a:xfrm>
          <a:prstGeom prst="rect">
            <a:avLst/>
          </a:prstGeom>
          <a:solidFill>
            <a:srgbClr val="1E5C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A2647CF-7AFF-103F-ADF6-9B2EFA2105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7308" y="5001182"/>
            <a:ext cx="1597865" cy="1254145"/>
          </a:xfrm>
          <a:prstGeom prst="rect">
            <a:avLst/>
          </a:prstGeom>
        </p:spPr>
      </p:pic>
      <p:pic>
        <p:nvPicPr>
          <p:cNvPr id="1026" name="Picture 2" descr="Python (programming language) - Wikipedia">
            <a:extLst>
              <a:ext uri="{FF2B5EF4-FFF2-40B4-BE49-F238E27FC236}">
                <a16:creationId xmlns:a16="http://schemas.microsoft.com/office/drawing/2014/main" xmlns="" id="{F8AADA8D-4E9B-BC05-0DD8-5501199B1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191" y="4929057"/>
            <a:ext cx="1570527" cy="172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Логотип вируса короны covid-19, символ, значок цветной логотип, буквица c шаблон дизайна логотипа вируса">
            <a:extLst>
              <a:ext uri="{FF2B5EF4-FFF2-40B4-BE49-F238E27FC236}">
                <a16:creationId xmlns:a16="http://schemas.microsoft.com/office/drawing/2014/main" xmlns="" id="{1D7ABD4F-56E8-1EF6-9DDD-0C102553A5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121" b="9035"/>
          <a:stretch/>
        </p:blipFill>
        <p:spPr bwMode="auto">
          <a:xfrm>
            <a:off x="4511440" y="4765692"/>
            <a:ext cx="2664950" cy="2047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132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1D77ADC-42E7-7F48-384D-EEAEB57F2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B1591F4F-650F-22BD-59B3-B635342F9AF6}"/>
              </a:ext>
            </a:extLst>
          </p:cNvPr>
          <p:cNvSpPr txBox="1"/>
          <p:nvPr/>
        </p:nvSpPr>
        <p:spPr>
          <a:xfrm>
            <a:off x="0" y="6119368"/>
            <a:ext cx="1219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indent="0" algn="ctr">
              <a:buNone/>
            </a:pPr>
            <a:r>
              <a:rPr lang="ru-RU" b="1" dirty="0"/>
              <a:t>Источник </a:t>
            </a:r>
            <a:r>
              <a:rPr lang="ru-RU" dirty="0"/>
              <a:t>- https://стопкоронавирус.рф/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A7F3826-5FE3-CDFA-BA60-1677C729AF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2455" y="1361779"/>
            <a:ext cx="11674852" cy="45800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0054BC9-D706-DB38-4D57-0C8920B10E03}"/>
              </a:ext>
            </a:extLst>
          </p:cNvPr>
          <p:cNvSpPr txBox="1"/>
          <p:nvPr/>
        </p:nvSpPr>
        <p:spPr>
          <a:xfrm>
            <a:off x="242455" y="306581"/>
            <a:ext cx="95596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ИССЛЕДОВАНИЙ и диссертационной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479455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F1D77ADC-42E7-7F48-384D-EEAEB57F22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33D7F51-B6EC-92C9-1E6A-224E06063725}"/>
              </a:ext>
            </a:extLst>
          </p:cNvPr>
          <p:cNvSpPr txBox="1"/>
          <p:nvPr/>
        </p:nvSpPr>
        <p:spPr>
          <a:xfrm>
            <a:off x="0" y="1361781"/>
            <a:ext cx="715045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сдерживания и контроля </a:t>
            </a:r>
            <a:r>
              <a:rPr lang="en-US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COVID-19 </a:t>
            </a: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требуются надежные, эффективные и недорогие средства, определяющие зараженных пациентов;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5A9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Комбинированный подход, состоящий из серологических методов исследования и определения нуклеиновых кислот патогена с помощью ПЦР, позволяет не только дать высококачественную и разностороннюю информацию для лечащего врача, обеспечивая дифференциальную диагностику COVID-19, но и помочь в оценке распространенности SARS-CoV-2 внутри конкретной популяции;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5A9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Совместное использование различных методов диагностики COVID-19 поможет охарактеризовать циклические волны и особенности эпидемиологического процесса, что в свою очередь может быть полезным при прогнозировании течения коронавирусной и возможно других пандемий;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5A9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>
              <a:solidFill>
                <a:srgbClr val="005A9E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Иммуноферментные исследования (ИФА)">
            <a:extLst>
              <a:ext uri="{FF2B5EF4-FFF2-40B4-BE49-F238E27FC236}">
                <a16:creationId xmlns:a16="http://schemas.microsoft.com/office/drawing/2014/main" xmlns="" id="{08749D16-C106-BEEA-F2C7-FB3367D5CF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81" r="40909"/>
          <a:stretch/>
        </p:blipFill>
        <p:spPr bwMode="auto">
          <a:xfrm>
            <a:off x="7316254" y="1744372"/>
            <a:ext cx="4528328" cy="4464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8454B92-62E7-05DC-8CCA-AB33DFA9E8D3}"/>
              </a:ext>
            </a:extLst>
          </p:cNvPr>
          <p:cNvSpPr txBox="1"/>
          <p:nvPr/>
        </p:nvSpPr>
        <p:spPr>
          <a:xfrm>
            <a:off x="242455" y="306581"/>
            <a:ext cx="955963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ИССЛЕДОВАНИЙ и диссертационной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3096426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48E596FA-452C-5B27-B525-C60B220263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314BC5D-2D8B-4C41-3F14-DF11827467F5}"/>
              </a:ext>
            </a:extLst>
          </p:cNvPr>
          <p:cNvSpPr txBox="1"/>
          <p:nvPr/>
        </p:nvSpPr>
        <p:spPr>
          <a:xfrm>
            <a:off x="325582" y="553966"/>
            <a:ext cx="9559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 исследования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2019BAA-1701-DD1E-BD6B-8BBA58309A6B}"/>
              </a:ext>
            </a:extLst>
          </p:cNvPr>
          <p:cNvSpPr txBox="1"/>
          <p:nvPr/>
        </p:nvSpPr>
        <p:spPr>
          <a:xfrm>
            <a:off x="180109" y="1361779"/>
            <a:ext cx="11831782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marL="0" indent="0">
              <a:buNone/>
            </a:pPr>
            <a:endParaRPr lang="ru-RU" sz="2000" b="1" dirty="0"/>
          </a:p>
          <a:p>
            <a:r>
              <a:rPr lang="ru-RU" sz="2000" dirty="0"/>
              <a:t>ПЦР-диагностика с помощью набора реагентов для выявления РНК коронавируса SARS-CoV-2 методом полимеразной цепной реакции с обратной транскрипцией ПОЛИВИР SARS-CoV-2 (ООО НПФ «</a:t>
            </a:r>
            <a:r>
              <a:rPr lang="ru-RU" sz="2000" dirty="0" err="1"/>
              <a:t>Литех</a:t>
            </a:r>
            <a:r>
              <a:rPr lang="ru-RU" sz="2000" dirty="0"/>
              <a:t>», Россия, 107023, Москва)</a:t>
            </a:r>
          </a:p>
          <a:p>
            <a:endParaRPr lang="ru-RU" sz="2000" dirty="0"/>
          </a:p>
          <a:p>
            <a:r>
              <a:rPr lang="ru-RU" sz="2000" dirty="0"/>
              <a:t>Двухэтапный иммуноферментный анализ (ИФА) на антитела </a:t>
            </a:r>
            <a:r>
              <a:rPr lang="ru-RU" sz="2000" dirty="0" err="1"/>
              <a:t>IgG</a:t>
            </a:r>
            <a:r>
              <a:rPr lang="ru-RU" sz="2000" dirty="0"/>
              <a:t>, </a:t>
            </a:r>
            <a:r>
              <a:rPr lang="ru-RU" sz="2000" dirty="0" err="1"/>
              <a:t>IgM</a:t>
            </a:r>
            <a:r>
              <a:rPr lang="ru-RU" sz="2000" dirty="0"/>
              <a:t> или IgA против SARS-CoV-2 с помощью </a:t>
            </a:r>
            <a:r>
              <a:rPr lang="ru-RU" sz="2000" dirty="0">
                <a:effectLst/>
              </a:rPr>
              <a:t>реагентов D-5501 SARS-Cov-2-IgG-ИФА-BEST, D-5502 SARS-Cov-2-IgM-ИФА-BEST и D-5503 SARS-Cov-2-IgA-ИФА-BEST (АО «Вектор-Бест», г. Новосибирск, ул. Россия)</a:t>
            </a:r>
          </a:p>
          <a:p>
            <a:endParaRPr lang="ru-RU" sz="2000" dirty="0">
              <a:effectLst/>
            </a:endParaRPr>
          </a:p>
          <a:p>
            <a:r>
              <a:rPr lang="ru-RU" sz="2000" dirty="0"/>
              <a:t>Хранение и обработка данных с помощью СУБД </a:t>
            </a:r>
            <a:r>
              <a:rPr lang="en-US" sz="2000" dirty="0"/>
              <a:t>Microsoft SQL Server 2019</a:t>
            </a:r>
            <a:endParaRPr lang="ru-RU" sz="2000" dirty="0"/>
          </a:p>
          <a:p>
            <a:endParaRPr lang="ru-RU" sz="2000" dirty="0"/>
          </a:p>
          <a:p>
            <a:r>
              <a:rPr lang="ru-RU" sz="2000" dirty="0"/>
              <a:t>Статистические расчеты и построение графиков с помощью </a:t>
            </a:r>
            <a:r>
              <a:rPr lang="en-US" sz="2000" dirty="0">
                <a:effectLst/>
              </a:rPr>
              <a:t>R</a:t>
            </a:r>
            <a:r>
              <a:rPr lang="ru-RU" sz="2000" dirty="0">
                <a:effectLst/>
              </a:rPr>
              <a:t> 3.1.1 12 (</a:t>
            </a:r>
            <a:r>
              <a:rPr lang="en-US" sz="2000" dirty="0">
                <a:effectLst/>
              </a:rPr>
              <a:t>R Foundation for Statistical Computing</a:t>
            </a:r>
            <a:r>
              <a:rPr lang="ru-RU" sz="2000" dirty="0">
                <a:effectLst/>
              </a:rPr>
              <a:t>, Венна, Австрия)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24888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B28257AC-A5EC-C186-14D5-BDBE1098C3DD}"/>
              </a:ext>
            </a:extLst>
          </p:cNvPr>
          <p:cNvSpPr txBox="1"/>
          <p:nvPr/>
        </p:nvSpPr>
        <p:spPr>
          <a:xfrm>
            <a:off x="325582" y="553966"/>
            <a:ext cx="9559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Выполненные этапы Работы</a:t>
            </a:r>
            <a:endParaRPr lang="ru-RU" sz="2400" b="1" cap="all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53887D1A-EC40-27F3-1944-9D8FD42942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A6CC034-DA35-039C-B4E7-750F422CB5B5}"/>
              </a:ext>
            </a:extLst>
          </p:cNvPr>
          <p:cNvSpPr txBox="1"/>
          <p:nvPr/>
        </p:nvSpPr>
        <p:spPr>
          <a:xfrm>
            <a:off x="169334" y="1713876"/>
            <a:ext cx="1178021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ru-RU"/>
            </a:defPPr>
            <a:lvl1pPr marL="342900" indent="-342900">
              <a:buFont typeface="Arial" panose="020B0604020202020204" pitchFamily="34" charset="0"/>
              <a:buChar char="•"/>
              <a:defRPr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2000" dirty="0"/>
              <a:t>Финансирование в рамках гранта РФФИ и Государственным фондом естественных наук Китая (</a:t>
            </a:r>
            <a:r>
              <a:rPr lang="ru-RU" sz="2000" i="1" dirty="0"/>
              <a:t>номер проекта – 20-515-55003; название проекта – «Иммуноопосредованные механизмы SARS-CoV-2 инфекции: новые направления и новые вызовы»; руководитель – </a:t>
            </a:r>
            <a:r>
              <a:rPr lang="ru-RU" sz="2000" i="1" dirty="0" err="1"/>
              <a:t>Сарапульцев</a:t>
            </a:r>
            <a:r>
              <a:rPr lang="ru-RU" sz="2000" i="1" dirty="0"/>
              <a:t> Алексей Петрович</a:t>
            </a:r>
            <a:r>
              <a:rPr lang="ru-RU" sz="2000" dirty="0"/>
              <a:t>);</a:t>
            </a:r>
            <a:endParaRPr lang="en-US" sz="2000" dirty="0"/>
          </a:p>
          <a:p>
            <a:endParaRPr lang="ru-RU" sz="2000" dirty="0"/>
          </a:p>
          <a:p>
            <a:r>
              <a:rPr lang="ru-RU" sz="2000" dirty="0"/>
              <a:t>Собраны и обработаны данные ПЦР-тестирования в </a:t>
            </a:r>
            <a:r>
              <a:rPr lang="ru-RU" sz="2000" i="1" dirty="0"/>
              <a:t>период с 29 июля 2020 года по 18 января 2022 года</a:t>
            </a:r>
            <a:r>
              <a:rPr lang="ru-RU" sz="2000" dirty="0"/>
              <a:t> (</a:t>
            </a:r>
            <a:r>
              <a:rPr lang="ru-RU" sz="2000" b="1" dirty="0"/>
              <a:t>35633</a:t>
            </a:r>
            <a:r>
              <a:rPr lang="ru-RU" sz="2000" dirty="0"/>
              <a:t> результатов анализа, </a:t>
            </a:r>
            <a:r>
              <a:rPr lang="ru-RU" sz="2000" b="1" dirty="0"/>
              <a:t>1866</a:t>
            </a:r>
            <a:r>
              <a:rPr lang="ru-RU" sz="2000" dirty="0"/>
              <a:t> из которых являлись положительными);</a:t>
            </a:r>
            <a:endParaRPr lang="en-US" sz="2000" dirty="0"/>
          </a:p>
          <a:p>
            <a:endParaRPr lang="ru-RU" sz="2000" dirty="0"/>
          </a:p>
          <a:p>
            <a:r>
              <a:rPr lang="ru-RU" sz="2000" dirty="0"/>
              <a:t>Собраны и консолидированы данные результатов ИФА на </a:t>
            </a:r>
            <a:r>
              <a:rPr lang="en-US" sz="2000" dirty="0"/>
              <a:t>IgM, IgA </a:t>
            </a:r>
            <a:r>
              <a:rPr lang="ru-RU" sz="2000" dirty="0"/>
              <a:t>и </a:t>
            </a:r>
            <a:r>
              <a:rPr lang="en-US" sz="2000" dirty="0"/>
              <a:t>IgG </a:t>
            </a:r>
            <a:r>
              <a:rPr lang="ru-RU" sz="2000" dirty="0"/>
              <a:t>в </a:t>
            </a:r>
            <a:r>
              <a:rPr lang="ru-RU" sz="2000" i="1" dirty="0"/>
              <a:t>период с 1 июля 2020 года по 18 января 2022 года </a:t>
            </a:r>
            <a:r>
              <a:rPr lang="ru-RU" sz="2000" dirty="0"/>
              <a:t>(</a:t>
            </a:r>
            <a:r>
              <a:rPr lang="ru-RU" sz="2000" b="1" dirty="0"/>
              <a:t>6051</a:t>
            </a:r>
            <a:r>
              <a:rPr lang="ru-RU" sz="2000" dirty="0"/>
              <a:t> результатов анализов).</a:t>
            </a:r>
          </a:p>
        </p:txBody>
      </p:sp>
    </p:spTree>
    <p:extLst>
      <p:ext uri="{BB962C8B-B14F-4D97-AF65-F5344CB8AC3E}">
        <p14:creationId xmlns:p14="http://schemas.microsoft.com/office/powerpoint/2010/main" val="417532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501B774-71FD-4A7D-A816-CBF3D5ADD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0418" y="207818"/>
            <a:ext cx="2369127" cy="11539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644D4D2-AB8B-E2BA-0668-B8150B69340A}"/>
              </a:ext>
            </a:extLst>
          </p:cNvPr>
          <p:cNvSpPr txBox="1"/>
          <p:nvPr/>
        </p:nvSpPr>
        <p:spPr>
          <a:xfrm>
            <a:off x="315191" y="553966"/>
            <a:ext cx="95596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b="1" cap="all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портфолио с публикациями</a:t>
            </a:r>
            <a:endParaRPr lang="ru-RU" sz="2400" b="1" cap="all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E9CBA15-B6F1-5F33-5B69-699B2C0062A8}"/>
              </a:ext>
            </a:extLst>
          </p:cNvPr>
          <p:cNvSpPr txBox="1"/>
          <p:nvPr/>
        </p:nvSpPr>
        <p:spPr>
          <a:xfrm>
            <a:off x="145473" y="1441341"/>
            <a:ext cx="11804072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Ullmann E. et al. </a:t>
            </a:r>
            <a:r>
              <a:rPr lang="en-US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Offensive behavior, striatal glutamate metabolites, and limbic–hypothalamic–pituitary–adrenal responses to stress in chronic anxiety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//International journal of molecular sciences. – 2020. –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 21. – №. 20. – С. 7440.</a:t>
            </a: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Sarapultseva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M. et al. </a:t>
            </a:r>
            <a:r>
              <a:rPr lang="en-US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Prevalence of dental fear and anxiety among Russian children of different ages: the cross-sectional study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//European Journal of Dentistry. – 2020. –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 14. – №. 04. – С. 621-625.</a:t>
            </a: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Zurochka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A. et al. </a:t>
            </a:r>
            <a:r>
              <a:rPr lang="en-US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Seroprevalence of SARS-CoV-2 antibodies in symptomatic individuals is higher than in persons who are at increased risk exposure: The results of the single-center, prospective, cross-sectional study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//Vaccines. – 2021. –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Т. 9. – №. 6. – С. 627.</a:t>
            </a: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Sarapultseva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Zolotareva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Kritsky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I, Nasretdinova N,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Sarapultsev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A. </a:t>
            </a:r>
            <a:r>
              <a:rPr lang="en-US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Psychological Distress and Post-Traumatic Symptomatology Among Dental Healthcare Workers in Russia: Results of a Pilot Study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//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 J Environ Res Public Health. – 2021 Jan 15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– 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18(2)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– 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 708.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Крицкий И.С., </a:t>
            </a:r>
            <a:r>
              <a:rPr lang="ru-RU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Зурочка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В.А., Ху Д., </a:t>
            </a:r>
            <a:r>
              <a:rPr lang="ru-RU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Сарапульцев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А.П. </a:t>
            </a:r>
            <a:r>
              <a:rPr lang="ru-RU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Оценка динамики изменения количества серопозитивных пациентов по антителам против SARS-CoV-2 в течение двух с половиной лет развития пандемии COVID-19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//Российский иммунологический журнал. - 2022. - Т. 25. - №2. - C. 219-226.</a:t>
            </a: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Zolotareva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A, Belousova S, Danilova I,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Tseilikman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Lapshin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Sarapultseva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Makhniova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Kritsky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Ibragimov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R, Hu D, </a:t>
            </a:r>
            <a:r>
              <a:rPr lang="en-US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Komelkova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M. </a:t>
            </a:r>
            <a:r>
              <a:rPr lang="en-US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Somatic and psychological distress among Russian university students during the COVID-19 pandemic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//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 J Psychiatry Med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–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2022 Aug 23.</a:t>
            </a:r>
            <a:endParaRPr lang="ru-RU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Крицкий И.С., </a:t>
            </a:r>
            <a:r>
              <a:rPr lang="ru-RU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Зурочка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В.А., </a:t>
            </a:r>
            <a:r>
              <a:rPr lang="ru-RU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D., </a:t>
            </a:r>
            <a:r>
              <a:rPr lang="ru-RU" sz="1400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Сарапульцев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А.П. </a:t>
            </a:r>
            <a:r>
              <a:rPr lang="ru-RU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Оценка динамики изменения </a:t>
            </a:r>
            <a:r>
              <a:rPr lang="ru-RU" sz="1400" b="1" dirty="0" err="1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серопревалентности</a:t>
            </a:r>
            <a:r>
              <a:rPr lang="ru-RU" sz="1400" b="1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Сovid-19 в различных социальных группах в период пандемии SARS-COV-2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//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Вестник уральской медицинской академической науки. –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2022. –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Том 19. – №. 3. –</a:t>
            </a:r>
            <a:r>
              <a:rPr lang="en-US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</a:t>
            </a:r>
            <a:r>
              <a:rPr lang="ru-RU" sz="1400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304–314</a:t>
            </a:r>
            <a:r>
              <a:rPr lang="en-US" sz="1400" dirty="0">
                <a:solidFill>
                  <a:srgbClr val="005A9E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400" dirty="0">
              <a:solidFill>
                <a:srgbClr val="005A9E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938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5B566480-12E2-2EB1-445C-4EA6B0C66AF2}"/>
              </a:ext>
            </a:extLst>
          </p:cNvPr>
          <p:cNvSpPr/>
          <p:nvPr/>
        </p:nvSpPr>
        <p:spPr>
          <a:xfrm>
            <a:off x="-1" y="-16459"/>
            <a:ext cx="12192000" cy="1482571"/>
          </a:xfrm>
          <a:prstGeom prst="rect">
            <a:avLst/>
          </a:prstGeom>
          <a:solidFill>
            <a:srgbClr val="1E5CA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A75FEFA-280E-4525-13C5-291BACCE0F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807" y="132180"/>
            <a:ext cx="10088383" cy="126700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B275AA-3281-B5F6-7DA1-8E9CA66C03D4}"/>
              </a:ext>
            </a:extLst>
          </p:cNvPr>
          <p:cNvSpPr txBox="1"/>
          <p:nvPr/>
        </p:nvSpPr>
        <p:spPr>
          <a:xfrm>
            <a:off x="318653" y="3429000"/>
            <a:ext cx="1155469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cap="all" dirty="0">
                <a:solidFill>
                  <a:srgbClr val="005A9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2400" b="1" cap="all" dirty="0">
              <a:solidFill>
                <a:srgbClr val="005A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3794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997</Words>
  <Application>Microsoft Office PowerPoint</Application>
  <PresentationFormat>Произвольный</PresentationFormat>
  <Paragraphs>70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Крицкий Игорь Сергеевич</dc:creator>
  <cp:lastModifiedBy>user</cp:lastModifiedBy>
  <cp:revision>3</cp:revision>
  <dcterms:created xsi:type="dcterms:W3CDTF">2023-01-19T13:04:38Z</dcterms:created>
  <dcterms:modified xsi:type="dcterms:W3CDTF">2023-01-20T09:42:33Z</dcterms:modified>
</cp:coreProperties>
</file>