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8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0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8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5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5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D773-AB37-4B11-A642-ADAB989532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9C6E-0FEB-43AC-864B-9657B4D0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126148"/>
            <a:ext cx="12113623" cy="9962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256" y="1372829"/>
            <a:ext cx="11930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Роль вируса папилломы человека в патогенезе плоскоклеточной карциномы вульвы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" y="3072348"/>
            <a:ext cx="7658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/>
              <a:t>Пахарукова</a:t>
            </a:r>
            <a:r>
              <a:rPr lang="ru-RU" sz="2000" dirty="0" smtClean="0"/>
              <a:t> М.И. Биолог лаборатории цитологии ГАУЗ СО КДЦ, </a:t>
            </a:r>
            <a:r>
              <a:rPr lang="ru-RU" sz="2000" dirty="0" err="1" smtClean="0"/>
              <a:t>м.н.с</a:t>
            </a:r>
            <a:r>
              <a:rPr lang="ru-RU" sz="2000" dirty="0" smtClean="0"/>
              <a:t>. лаборатории </a:t>
            </a:r>
            <a:r>
              <a:rPr lang="ru-RU" sz="2000" dirty="0" err="1" smtClean="0"/>
              <a:t>иммунофизиологии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иммунофармакологии</a:t>
            </a:r>
            <a:r>
              <a:rPr lang="ru-RU" sz="2000" dirty="0" smtClean="0"/>
              <a:t> ИИФ Уро РАН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Научные руководители: </a:t>
            </a:r>
            <a:r>
              <a:rPr lang="ru-RU" sz="2000" dirty="0" smtClean="0"/>
              <a:t>Зав. лабораторией </a:t>
            </a:r>
            <a:r>
              <a:rPr lang="ru-RU" sz="2000" dirty="0" err="1" smtClean="0"/>
              <a:t>иммунофизиологии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иммунофармакологии</a:t>
            </a:r>
            <a:r>
              <a:rPr lang="ru-RU" sz="2000" dirty="0" smtClean="0"/>
              <a:t> ИИФ </a:t>
            </a:r>
            <a:r>
              <a:rPr lang="ru-RU" sz="2000" dirty="0" err="1" smtClean="0"/>
              <a:t>УрО</a:t>
            </a:r>
            <a:r>
              <a:rPr lang="ru-RU" sz="2000" dirty="0" smtClean="0"/>
              <a:t> РАН, д.м.н., профессор, чл.-корр. РАН </a:t>
            </a:r>
            <a:r>
              <a:rPr lang="ru-RU" sz="2000" b="1" dirty="0" smtClean="0"/>
              <a:t>Юшков Борис Германович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Зав. лабораторией </a:t>
            </a:r>
            <a:r>
              <a:rPr lang="ru-RU" sz="2000" dirty="0" err="1" smtClean="0"/>
              <a:t>иммунопатофизиологии</a:t>
            </a:r>
            <a:r>
              <a:rPr lang="ru-RU" sz="2000" dirty="0" smtClean="0"/>
              <a:t> ИИФ </a:t>
            </a:r>
            <a:r>
              <a:rPr lang="ru-RU" sz="2000" dirty="0" err="1" smtClean="0"/>
              <a:t>УрО</a:t>
            </a:r>
            <a:r>
              <a:rPr lang="ru-RU" sz="2000" dirty="0" smtClean="0"/>
              <a:t> РАН, д.м.н., профессор </a:t>
            </a:r>
            <a:r>
              <a:rPr lang="ru-RU" sz="2000" b="1" dirty="0" err="1" smtClean="0"/>
              <a:t>Бейкин</a:t>
            </a:r>
            <a:r>
              <a:rPr lang="ru-RU" sz="2000" b="1" dirty="0" smtClean="0"/>
              <a:t> Яков Борисович</a:t>
            </a:r>
          </a:p>
          <a:p>
            <a:pPr algn="ctr"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1026" name="Picture 2" descr="Что такое вирус папилломы человека и чем он опасен ‣ Ваш До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40" y="3297905"/>
            <a:ext cx="4317439" cy="34107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4427" y="2689226"/>
            <a:ext cx="4764314" cy="3573235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124892" y="160337"/>
            <a:ext cx="8734697" cy="23251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зовут </a:t>
            </a:r>
            <a:r>
              <a:rPr lang="ru-RU" dirty="0" err="1" smtClean="0"/>
              <a:t>Пахарукова</a:t>
            </a:r>
            <a:r>
              <a:rPr lang="ru-RU" dirty="0" smtClean="0"/>
              <a:t> Мария. Я работаю биологом в лаборатории цитологии ГАУЗ СО «КДЦ» и занимаюсь </a:t>
            </a:r>
            <a:r>
              <a:rPr lang="ru-RU" dirty="0"/>
              <a:t>цитологической </a:t>
            </a:r>
            <a:r>
              <a:rPr lang="ru-RU" dirty="0" smtClean="0"/>
              <a:t>диагностикой доброкачественных, </a:t>
            </a:r>
            <a:r>
              <a:rPr lang="ru-RU" dirty="0"/>
              <a:t>предопухолевых и опухолевых процессов </a:t>
            </a:r>
            <a:r>
              <a:rPr lang="ru-RU" dirty="0" smtClean="0"/>
              <a:t>различных локализаций. В нашей лаборатории ежегодно проводится более 100 тыс. анализов для выявления рака шейки матки среди женщин г. Екатеринбурга </a:t>
            </a:r>
            <a:endParaRPr lang="ru-RU" dirty="0"/>
          </a:p>
        </p:txBody>
      </p:sp>
      <p:sp>
        <p:nvSpPr>
          <p:cNvPr id="7" name="AutoShape 2" descr="IMG_03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IMG_037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18" b="3692"/>
          <a:stretch/>
        </p:blipFill>
        <p:spPr>
          <a:xfrm>
            <a:off x="3652410" y="3422468"/>
            <a:ext cx="288000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3" t="52361" r="69149" b="13354"/>
          <a:stretch/>
        </p:blipFill>
        <p:spPr>
          <a:xfrm>
            <a:off x="6325382" y="3892731"/>
            <a:ext cx="2880000" cy="2880000"/>
          </a:xfrm>
          <a:prstGeom prst="rect">
            <a:avLst/>
          </a:prstGeom>
        </p:spPr>
      </p:pic>
      <p:sp>
        <p:nvSpPr>
          <p:cNvPr id="12" name="AutoShape 6" descr="IMG_037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2386" r="41179" b="20298"/>
          <a:stretch/>
        </p:blipFill>
        <p:spPr>
          <a:xfrm>
            <a:off x="9134107" y="3422468"/>
            <a:ext cx="2880000" cy="288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51587" y="3053136"/>
            <a:ext cx="2281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Нормальные клетки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41909" y="3334434"/>
            <a:ext cx="238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Дисплазия тяжелой степени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29427" y="3023438"/>
            <a:ext cx="2281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Клетки рака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4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athophysiology of usual-type and differentiated VIN and its progression to SCC. Suggested progression of usual-type (uVIN) and differentiated vulvar intraepithelial neoplasia (dVIN) to squamous cell carcinoma (SCC). uVIN: HPV-protein E6 degrades the tumor suppressor p53; HPV-protein E7 inactivates the tumor suppressor RB and releases E2F resulting in hyperproliferation. On IHC p16 is typically positive and p53 negative. dVIN: chronic dermatoses, especially Lichen sclerosus and Lichen planus, can progress to dVIN and SCC. On IHC p16 is typically negative and p53 positive. Abbr.: HPV, human papilloma virus; IHC, immunohistochemistry; SCC, squamous cell carcinoma; VIN, vulvar intraepithelial neoplasia. *Rate of progression according to van de Nieuwenhof et al. [11]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91" y="3500548"/>
            <a:ext cx="6688183" cy="299001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981" y="127326"/>
            <a:ext cx="116556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Раку шейки матки (РШМ) посвящено множество исследований и издано большое количество атласов, иллюстрирующих особенности морфологической диагностики.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ведущим фактором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дисплазий,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последующем и плоскоклеточного рака шейки матки является вирус папилломы человека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ВПЧ)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90–95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 карцином шейки матки являются ВПЧ-ассоциированными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отличии от РШМ рак вульвы менее изучен ввиду его редкой встречаемости (2-3 случая на 100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женщин)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Плоскоклеточные карциномы вульвы являются преимущественно ВПЧ-независимыми 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4-8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5285" y="6581001"/>
            <a:ext cx="11824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200" i="1" dirty="0" smtClean="0">
                <a:ea typeface="Times New Roman" panose="02020603050405020304" pitchFamily="18" charset="0"/>
              </a:rPr>
              <a:t>1.</a:t>
            </a:r>
            <a:r>
              <a:rPr lang="en-US" sz="1200" i="1" dirty="0" err="1" smtClean="0">
                <a:ea typeface="Times New Roman" panose="02020603050405020304" pitchFamily="18" charset="0"/>
              </a:rPr>
              <a:t>Zur</a:t>
            </a:r>
            <a:r>
              <a:rPr lang="en-US" sz="1200" i="1" dirty="0" smtClean="0">
                <a:ea typeface="Times New Roman" panose="02020603050405020304" pitchFamily="18" charset="0"/>
              </a:rPr>
              <a:t> </a:t>
            </a:r>
            <a:r>
              <a:rPr lang="en-US" sz="1200" i="1" dirty="0" err="1">
                <a:ea typeface="Times New Roman" panose="02020603050405020304" pitchFamily="18" charset="0"/>
              </a:rPr>
              <a:t>Hausen</a:t>
            </a:r>
            <a:r>
              <a:rPr lang="en-US" sz="1200" i="1" dirty="0">
                <a:ea typeface="Times New Roman" panose="02020603050405020304" pitchFamily="18" charset="0"/>
              </a:rPr>
              <a:t> H</a:t>
            </a:r>
            <a:r>
              <a:rPr lang="en-US" sz="1200" i="1" dirty="0" smtClean="0">
                <a:ea typeface="Times New Roman" panose="02020603050405020304" pitchFamily="18" charset="0"/>
              </a:rPr>
              <a:t>.</a:t>
            </a:r>
            <a:r>
              <a:rPr lang="ru-RU" sz="1200" i="1" dirty="0" smtClean="0">
                <a:ea typeface="Times New Roman" panose="02020603050405020304" pitchFamily="18" charset="0"/>
              </a:rPr>
              <a:t>,2002;</a:t>
            </a:r>
            <a:r>
              <a:rPr lang="en-US" sz="1200" i="1" dirty="0"/>
              <a:t> </a:t>
            </a:r>
            <a:r>
              <a:rPr lang="ru-RU" sz="1200" i="1" dirty="0" smtClean="0"/>
              <a:t>2.</a:t>
            </a:r>
            <a:r>
              <a:rPr lang="en-US" sz="1200" i="1" dirty="0" err="1" smtClean="0"/>
              <a:t>Wipperman</a:t>
            </a:r>
            <a:r>
              <a:rPr lang="en-US" sz="1200" i="1" dirty="0" smtClean="0"/>
              <a:t> </a:t>
            </a:r>
            <a:r>
              <a:rPr lang="en-US" sz="1200" i="1" dirty="0"/>
              <a:t>J, </a:t>
            </a:r>
            <a:r>
              <a:rPr lang="ru-RU" sz="1200" i="1" dirty="0" smtClean="0"/>
              <a:t>2018;</a:t>
            </a:r>
            <a:r>
              <a:rPr lang="en-US" sz="1200" i="1" dirty="0"/>
              <a:t> </a:t>
            </a:r>
            <a:r>
              <a:rPr lang="ru-RU" sz="1200" i="1" dirty="0" smtClean="0"/>
              <a:t>3.</a:t>
            </a:r>
            <a:r>
              <a:rPr lang="en-US" sz="1200" i="1" dirty="0" smtClean="0"/>
              <a:t>Berman T.A,</a:t>
            </a:r>
            <a:r>
              <a:rPr lang="ru-RU" sz="1200" i="1" dirty="0" smtClean="0"/>
              <a:t>2017;</a:t>
            </a:r>
            <a:r>
              <a:rPr lang="en-US" sz="1200" i="1" dirty="0"/>
              <a:t> </a:t>
            </a:r>
            <a:r>
              <a:rPr lang="ru-RU" sz="1200" i="1" dirty="0" smtClean="0"/>
              <a:t>4.</a:t>
            </a:r>
            <a:r>
              <a:rPr lang="en-US" sz="1200" i="1" dirty="0" smtClean="0"/>
              <a:t>Faber</a:t>
            </a:r>
            <a:r>
              <a:rPr lang="ru-RU" sz="1200" i="1" dirty="0"/>
              <a:t>, </a:t>
            </a:r>
            <a:r>
              <a:rPr lang="ru-RU" sz="1200" i="1" dirty="0" smtClean="0"/>
              <a:t>2017; 5.Woelber</a:t>
            </a:r>
            <a:r>
              <a:rPr lang="ru-RU" sz="1200" i="1" dirty="0"/>
              <a:t>, </a:t>
            </a:r>
            <a:r>
              <a:rPr lang="ru-RU" sz="1200" i="1" dirty="0" smtClean="0"/>
              <a:t>2021; 6.de </a:t>
            </a:r>
            <a:r>
              <a:rPr lang="ru-RU" sz="1200" i="1" dirty="0" err="1"/>
              <a:t>Sanjosé</a:t>
            </a:r>
            <a:r>
              <a:rPr lang="ru-RU" sz="1200" i="1" dirty="0"/>
              <a:t>, </a:t>
            </a:r>
            <a:r>
              <a:rPr lang="ru-RU" sz="1200" i="1" dirty="0" smtClean="0"/>
              <a:t>2013; 7.</a:t>
            </a:r>
            <a:r>
              <a:rPr lang="en-US" sz="1200" i="1" dirty="0" err="1" smtClean="0"/>
              <a:t>Preti</a:t>
            </a:r>
            <a:r>
              <a:rPr lang="ru-RU" sz="1200" i="1" dirty="0"/>
              <a:t>, 2020, </a:t>
            </a:r>
            <a:r>
              <a:rPr lang="ru-RU" sz="1200" i="1" dirty="0" smtClean="0"/>
              <a:t>8.</a:t>
            </a:r>
            <a:r>
              <a:rPr lang="en-US" sz="1200" i="1" dirty="0" err="1" smtClean="0"/>
              <a:t>Kortekaas</a:t>
            </a:r>
            <a:r>
              <a:rPr lang="ru-RU" sz="1200" i="1" dirty="0"/>
              <a:t>, 2020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3579222"/>
            <a:ext cx="5094514" cy="2832665"/>
            <a:chOff x="70569" y="3585875"/>
            <a:chExt cx="6177226" cy="3135600"/>
          </a:xfrm>
        </p:grpSpPr>
        <p:pic>
          <p:nvPicPr>
            <p:cNvPr id="21" name="Picture 2" descr="Влагалище женщины — Википед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9" y="3585875"/>
              <a:ext cx="5322093" cy="313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авая фигурная скобка 21"/>
            <p:cNvSpPr/>
            <p:nvPr/>
          </p:nvSpPr>
          <p:spPr>
            <a:xfrm>
              <a:off x="3530600" y="5153675"/>
              <a:ext cx="660400" cy="1424925"/>
            </a:xfrm>
            <a:prstGeom prst="rightBrace">
              <a:avLst>
                <a:gd name="adj1" fmla="val 8333"/>
                <a:gd name="adj2" fmla="val 48217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32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96391" y="5573749"/>
              <a:ext cx="18514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0" dirty="0" smtClean="0">
                  <a:solidFill>
                    <a:srgbClr val="5F6368"/>
                  </a:solidFill>
                  <a:effectLst/>
                  <a:latin typeface="arial" panose="020B0604020202020204" pitchFamily="34" charset="0"/>
                </a:rPr>
                <a:t>нижний отдел</a:t>
              </a:r>
            </a:p>
            <a:p>
              <a:r>
                <a:rPr lang="ru-RU" sz="1600" b="1" dirty="0">
                  <a:solidFill>
                    <a:srgbClr val="5F6368"/>
                  </a:solidFill>
                  <a:latin typeface="arial" panose="020B0604020202020204" pitchFamily="34" charset="0"/>
                </a:rPr>
                <a:t>п</a:t>
              </a:r>
              <a:r>
                <a:rPr lang="ru-RU" sz="1600" b="1" dirty="0" smtClean="0">
                  <a:solidFill>
                    <a:srgbClr val="5F6368"/>
                  </a:solidFill>
                  <a:latin typeface="arial" panose="020B0604020202020204" pitchFamily="34" charset="0"/>
                </a:rPr>
                <a:t>олового тракта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6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0450" y="2013495"/>
            <a:ext cx="10852059" cy="2837990"/>
            <a:chOff x="704215" y="3725755"/>
            <a:chExt cx="10852059" cy="2837990"/>
          </a:xfrm>
        </p:grpSpPr>
        <p:pic>
          <p:nvPicPr>
            <p:cNvPr id="3" name="Picture 2" descr="Хранение образцов биопсии в парафиновых блоках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" y="3725755"/>
              <a:ext cx="3684904" cy="24377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Прямая со стрелкой 3"/>
            <p:cNvCxnSpPr/>
            <p:nvPr/>
          </p:nvCxnSpPr>
          <p:spPr>
            <a:xfrm>
              <a:off x="4432660" y="4127361"/>
              <a:ext cx="2185851" cy="174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6844937" y="3730784"/>
              <a:ext cx="47113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Выделение ДНК ВПЧ, метод ПЦР-</a:t>
              </a:r>
              <a:r>
                <a:rPr lang="ru-RU" b="1" dirty="0" err="1" smtClean="0"/>
                <a:t>realtime</a:t>
              </a:r>
              <a:r>
                <a:rPr lang="ru-RU" b="1" dirty="0" smtClean="0"/>
                <a:t> (</a:t>
              </a:r>
              <a:r>
                <a:rPr lang="ru-RU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aramond"/>
                </a:rPr>
                <a:t>14 генотипов ВПЧ ВКР+6,11 тип </a:t>
              </a:r>
              <a:r>
                <a:rPr lang="ru-RU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aramond"/>
                </a:rPr>
                <a:t>ВПЧ)</a:t>
              </a:r>
              <a:endParaRPr lang="ru-RU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4432661" y="5734092"/>
              <a:ext cx="2185851" cy="174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6844937" y="5363416"/>
              <a:ext cx="47113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ИГХ </a:t>
              </a:r>
              <a:r>
                <a:rPr lang="ru-RU" b="1" dirty="0" smtClean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оценка экспрессии р16 </a:t>
              </a:r>
              <a:r>
                <a:rPr lang="ru-RU" dirty="0" smtClean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(</a:t>
              </a:r>
              <a:r>
                <a:rPr lang="en-US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CINtec</a:t>
              </a:r>
              <a:r>
                <a:rPr lang="ru-RU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® 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Histology</a:t>
              </a:r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</a:t>
              </a:r>
              <a:r>
                <a:rPr lang="ru-RU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клон 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ru-RU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ru-RU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4)</a:t>
              </a:r>
              <a:r>
                <a:rPr lang="ru-RU" dirty="0" smtClean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 </a:t>
              </a:r>
              <a:r>
                <a:rPr lang="ru-RU" dirty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и </a:t>
              </a:r>
              <a:r>
                <a:rPr lang="ru-RU" b="1" dirty="0" smtClean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р53</a:t>
              </a:r>
              <a:r>
                <a:rPr lang="ru-RU" dirty="0" smtClean="0">
                  <a:solidFill>
                    <a:schemeClr val="dk1"/>
                  </a:solidFill>
                  <a:latin typeface="Arial" panose="020B0604020202020204" pitchFamily="34" charset="0"/>
                  <a:ea typeface="Garamond"/>
                  <a:cs typeface="Arial" panose="020B0604020202020204" pitchFamily="34" charset="0"/>
                  <a:sym typeface="Garamond"/>
                </a:rPr>
                <a:t> (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Cell Marque</a:t>
              </a:r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</a:t>
              </a:r>
              <a:r>
                <a:rPr lang="ru-RU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клон 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</a:t>
              </a:r>
              <a:r>
                <a:rPr lang="ru-RU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-7). Ручной способ окрашивания</a:t>
              </a:r>
              <a:endParaRPr lang="ru-RU" dirty="0">
                <a:solidFill>
                  <a:schemeClr val="dk1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5834" y="170347"/>
            <a:ext cx="11716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Мы провели ретроспективное исследование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пациенток с впервые выявленной плоскоклеточной карциномой вульвы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обследованных в ГАУЗ СО СООД в период с 2016 по 2021 год. </a:t>
            </a:r>
            <a:r>
              <a:rPr lang="ru-RU" dirty="0"/>
              <a:t>Исследования </a:t>
            </a:r>
            <a:r>
              <a:rPr lang="ru-RU" dirty="0" smtClean="0"/>
              <a:t>были проведены </a:t>
            </a:r>
            <a:r>
              <a:rPr lang="ru-RU" dirty="0"/>
              <a:t>на базе ГАУЗ СО «КДЦ».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245" y="5371101"/>
            <a:ext cx="11025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Частота встречаемости ВПЧ-ассоциированной карциномы вульвы составила  28,4 % (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=21); ВПЧ-независимой - 71,6 % (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n=53)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968343" y="1750423"/>
            <a:ext cx="3803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Клинико-морфологические характеристики ВПЧ-ассоциированной и ВПЧ-независимой карциномы </a:t>
            </a:r>
            <a:r>
              <a:rPr lang="ru-RU" sz="2800" dirty="0">
                <a:solidFill>
                  <a:schemeClr val="dk1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вульвы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6643" y="6350169"/>
            <a:ext cx="60211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– </a:t>
            </a:r>
            <a:r>
              <a:rPr lang="en-US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различия</a:t>
            </a:r>
            <a:r>
              <a:rPr lang="en-U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показателей</a:t>
            </a:r>
            <a:r>
              <a:rPr lang="en-U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статистически</a:t>
            </a:r>
            <a:r>
              <a:rPr lang="en-U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значимы</a:t>
            </a:r>
            <a:r>
              <a:rPr lang="en-U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(p &lt; 0,05)</a:t>
            </a:r>
            <a:endParaRPr lang="ru-RU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58999"/>
              </p:ext>
            </p:extLst>
          </p:nvPr>
        </p:nvGraphicFramePr>
        <p:xfrm>
          <a:off x="209004" y="106218"/>
          <a:ext cx="7254241" cy="6356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600">
                  <a:extLst>
                    <a:ext uri="{9D8B030D-6E8A-4147-A177-3AD203B41FA5}">
                      <a16:colId xmlns:a16="http://schemas.microsoft.com/office/drawing/2014/main" xmlns="" val="1603570164"/>
                    </a:ext>
                  </a:extLst>
                </a:gridCol>
                <a:gridCol w="2082879">
                  <a:extLst>
                    <a:ext uri="{9D8B030D-6E8A-4147-A177-3AD203B41FA5}">
                      <a16:colId xmlns:a16="http://schemas.microsoft.com/office/drawing/2014/main" xmlns="" val="646981231"/>
                    </a:ext>
                  </a:extLst>
                </a:gridCol>
                <a:gridCol w="2260250">
                  <a:extLst>
                    <a:ext uri="{9D8B030D-6E8A-4147-A177-3AD203B41FA5}">
                      <a16:colId xmlns:a16="http://schemas.microsoft.com/office/drawing/2014/main" xmlns="" val="1039026795"/>
                    </a:ext>
                  </a:extLst>
                </a:gridCol>
                <a:gridCol w="875512">
                  <a:extLst>
                    <a:ext uri="{9D8B030D-6E8A-4147-A177-3AD203B41FA5}">
                      <a16:colId xmlns:a16="http://schemas.microsoft.com/office/drawing/2014/main" xmlns="" val="2280554575"/>
                    </a:ext>
                  </a:extLst>
                </a:gridCol>
              </a:tblGrid>
              <a:tr h="624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ВПЧ-независимая карцинома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ВПЧ-ассоциированная карцинома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702165992"/>
                  </a:ext>
                </a:extLst>
              </a:tr>
              <a:tr h="416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(M ± SD)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± 10 (95% ДИ 71-76)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± 14 (95% ДИ 58-71)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0,011*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1392492344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ДНК ВПЧ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&lt;0,001*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816390729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Подтип карциномы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163301475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p16- p53mut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&lt;0,001*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833067483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p16+p53wt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908416018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p16-p53wt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1502818311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p16+ p53mut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341638329"/>
                  </a:ext>
                </a:extLst>
              </a:tr>
              <a:tr h="416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Локализация карциномы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723784689"/>
                  </a:ext>
                </a:extLst>
              </a:tr>
              <a:tr h="416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половая губа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120360988"/>
                  </a:ext>
                </a:extLst>
              </a:tr>
              <a:tr h="416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Малая половая губа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86394160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Клитор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947777627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одной локализации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955682682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36929275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I-II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3947758254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III-IV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148296519"/>
                  </a:ext>
                </a:extLst>
              </a:tr>
              <a:tr h="416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Гистологический тип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1999863766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ороговевающий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94,3%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&lt;0,001*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328889431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базалоидный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690197175"/>
                  </a:ext>
                </a:extLst>
              </a:tr>
              <a:tr h="208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неороговевающий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50" marR="47650" marT="0" marB="0" anchor="b"/>
                </a:tc>
                <a:extLst>
                  <a:ext uri="{0D108BD9-81ED-4DB2-BD59-A6C34878D82A}">
                    <a16:rowId xmlns:a16="http://schemas.microsoft.com/office/drawing/2014/main" xmlns="" val="24612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9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086" y="130629"/>
            <a:ext cx="5625734" cy="53110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7086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ВПЧ-ассоциированная карцинома вульвы. </a:t>
            </a:r>
            <a:endParaRPr lang="ru-RU" b="1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А- </a:t>
            </a:r>
            <a:r>
              <a:rPr lang="ru-RU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базалоидный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гистотип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HE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x100. </a:t>
            </a:r>
            <a:endParaRPr lang="ru-RU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В- </a:t>
            </a:r>
            <a:r>
              <a:rPr lang="ru-RU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базалоидный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гистотип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,</a:t>
            </a:r>
            <a:r>
              <a:rPr lang="en-US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HE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x200.  </a:t>
            </a:r>
            <a:endParaRPr lang="ru-RU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С-блочная экспрессия р16, </a:t>
            </a:r>
            <a:r>
              <a:rPr lang="ru-RU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x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200. </a:t>
            </a:r>
            <a:endParaRPr lang="ru-RU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D- разбросанный паттерн </a:t>
            </a:r>
            <a:r>
              <a:rPr lang="ru-RU" dirty="0" err="1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экспресии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р53, </a:t>
            </a:r>
            <a:r>
              <a:rPr lang="ru-RU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 lang="ru-RU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" name="Google Shape;279;p19"/>
          <p:cNvPicPr preferRelativeResize="0"/>
          <p:nvPr/>
        </p:nvPicPr>
        <p:blipFill rotWithShape="1">
          <a:blip r:embed="rId3">
            <a:alphaModFix/>
          </a:blip>
          <a:srcRect t="470"/>
          <a:stretch/>
        </p:blipFill>
        <p:spPr>
          <a:xfrm>
            <a:off x="6035039" y="130629"/>
            <a:ext cx="6061165" cy="52500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322423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ВПЧ-независимая карцинома вульвы</a:t>
            </a:r>
            <a:endParaRPr lang="ru-RU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>
              <a:buClr>
                <a:schemeClr val="dk1"/>
              </a:buClr>
              <a:buSzPts val="2400"/>
            </a:pPr>
            <a:r>
              <a:rPr lang="ru-RU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lang="ru-RU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ороговевающий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гистотип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HE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×100. </a:t>
            </a:r>
            <a:endParaRPr lang="ru-RU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2400"/>
            </a:pPr>
            <a:r>
              <a:rPr lang="ru-RU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ru-RU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ороговевающий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гистотип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×200.  </a:t>
            </a:r>
            <a:endParaRPr lang="ru-RU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2400"/>
            </a:pPr>
            <a:r>
              <a:rPr lang="ru-RU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-гетерогенная экспрессия р16, ×200. </a:t>
            </a:r>
            <a:endParaRPr lang="ru-RU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2400"/>
            </a:pPr>
            <a:r>
              <a:rPr lang="ru-RU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базально-</a:t>
            </a:r>
            <a:r>
              <a:rPr lang="ru-RU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парабазальный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паттерн </a:t>
            </a:r>
            <a:r>
              <a:rPr lang="ru-RU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экспресии</a:t>
            </a:r>
            <a:r>
              <a:rPr lang="ru-RU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р53, ×200</a:t>
            </a:r>
            <a:endParaRPr lang="ru-RU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3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0" y="614499"/>
            <a:ext cx="5805760" cy="56520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90" y="648866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dvTTc6f8dff2"/>
              </a:rPr>
              <a:t>Nooij</a:t>
            </a:r>
            <a:r>
              <a:rPr lang="ru-RU" dirty="0" smtClean="0">
                <a:latin typeface="AdvTTc6f8dff2"/>
              </a:rPr>
              <a:t>, 2017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3307" y="1868380"/>
            <a:ext cx="528972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дальнейшем мы хотим проанализировать показатели выживаемости пациенток в зависимости от ВПЧ-статуса карциномы…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2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565" y="357277"/>
            <a:ext cx="1063316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97485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…и установить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связь различий в молекулярных и морфологических характеристиках опухоли, а также исходе заболевания с наличием вируса папилломы человека</a:t>
            </a:r>
          </a:p>
        </p:txBody>
      </p:sp>
      <p:pic>
        <p:nvPicPr>
          <p:cNvPr id="4098" name="Picture 2" descr="Мозговой штурм - Метод мозгового штурма - мозговая атака - brainstorming -  брейншторминг - C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68" y="2255520"/>
            <a:ext cx="6005845" cy="43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0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Зачем вообще это всё?, Мем Кот филосо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01595"/>
            <a:ext cx="4102916" cy="41029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8789" y="1024154"/>
            <a:ext cx="7506788" cy="538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Впервые будет изучена распространенность ВПЧ-ассоциированных и ВПЧ-независимых карцином вульвы, а также их молекулярных подтипов в Свердловской области.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Определены прогностические факторы заболевания на основе оценки ВПЧ-статуса опухоли и экспрессии p16, p53.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Будут получены новые данные о механизмах патогенеза и особенностях лабораторной диагностики плоскоклеточной карциномы наружных половых органов.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71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615</Words>
  <Application>Microsoft Office PowerPoint</Application>
  <PresentationFormat>Произвольный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2023-01-12T16:38:55Z</dcterms:created>
  <dcterms:modified xsi:type="dcterms:W3CDTF">2023-01-20T09:50:25Z</dcterms:modified>
</cp:coreProperties>
</file>