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2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theme/themeOverride3.xml" ContentType="application/vnd.openxmlformats-officedocument.themeOverride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theme/themeOverride4.xml" ContentType="application/vnd.openxmlformats-officedocument.themeOverride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  <Override PartName="/ppt/charts/colors5.xml" ContentType="application/vnd.ms-office.chartcolorstyle+xml"/>
  <Override PartName="/ppt/charts/style5.xml" ContentType="application/vnd.ms-office.chartstyle+xml"/>
  <Override PartName="/ppt/charts/colors6.xml" ContentType="application/vnd.ms-office.chartcolorstyle+xml"/>
  <Override PartName="/ppt/charts/style6.xml" ContentType="application/vnd.ms-office.chartstyle+xml"/>
  <Override PartName="/ppt/charts/colors7.xml" ContentType="application/vnd.ms-office.chartcolorstyle+xml"/>
  <Override PartName="/ppt/charts/style7.xml" ContentType="application/vnd.ms-office.chartstyle+xml"/>
  <Override PartName="/ppt/charts/colors8.xml" ContentType="application/vnd.ms-office.chartcolorstyle+xml"/>
  <Override PartName="/ppt/charts/style8.xml" ContentType="application/vnd.ms-office.chartstyle+xml"/>
  <Override PartName="/ppt/charts/colors9.xml" ContentType="application/vnd.ms-office.chartcolorstyle+xml"/>
  <Override PartName="/ppt/charts/style9.xml" ContentType="application/vnd.ms-office.chartstyle+xml"/>
  <Override PartName="/ppt/charts/colors10.xml" ContentType="application/vnd.ms-office.chartcolorstyle+xml"/>
  <Override PartName="/ppt/charts/style10.xml" ContentType="application/vnd.ms-office.chartstyle+xml"/>
  <Override PartName="/ppt/charts/colors11.xml" ContentType="application/vnd.ms-office.chartcolorstyle+xml"/>
  <Override PartName="/ppt/charts/style11.xml" ContentType="application/vnd.ms-office.chartstyle+xml"/>
  <Override PartName="/ppt/charts/colors12.xml" ContentType="application/vnd.ms-office.chartcolorstyle+xml"/>
  <Override PartName="/ppt/charts/style12.xml" ContentType="application/vnd.ms-office.chartstyle+xml"/>
  <Override PartName="/ppt/charts/colors13.xml" ContentType="application/vnd.ms-office.chartcolorstyle+xml"/>
  <Override PartName="/ppt/charts/style13.xml" ContentType="application/vnd.ms-office.chartstyle+xml"/>
  <Override PartName="/ppt/charts/colors14.xml" ContentType="application/vnd.ms-office.chartcolorstyle+xml"/>
  <Override PartName="/ppt/charts/style14.xml" ContentType="application/vnd.ms-office.chartstyle+xml"/>
  <Override PartName="/ppt/charts/colors15.xml" ContentType="application/vnd.ms-office.chartcolorstyle+xml"/>
  <Override PartName="/ppt/charts/style15.xml" ContentType="application/vnd.ms-office.chartstyle+xml"/>
  <Override PartName="/ppt/charts/colors16.xml" ContentType="application/vnd.ms-office.chartcolorstyle+xml"/>
  <Override PartName="/ppt/charts/style16.xml" ContentType="application/vnd.ms-office.chartstyle+xml"/>
  <Override PartName="/ppt/charts/colors17.xml" ContentType="application/vnd.ms-office.chartcolorstyle+xml"/>
  <Override PartName="/ppt/charts/style17.xml" ContentType="application/vnd.ms-office.chartstyle+xml"/>
  <Override PartName="/ppt/charts/colors18.xml" ContentType="application/vnd.ms-office.chartcolorstyle+xml"/>
  <Override PartName="/ppt/charts/style18.xml" ContentType="application/vnd.ms-office.chartstyle+xml"/>
  <Override PartName="/ppt/charts/colors19.xml" ContentType="application/vnd.ms-office.chartcolorstyle+xml"/>
  <Override PartName="/ppt/charts/style19.xml" ContentType="application/vnd.ms-office.chartstyle+xml"/>
  <Override PartName="/ppt/charts/colors20.xml" ContentType="application/vnd.ms-office.chartcolorstyle+xml"/>
  <Override PartName="/ppt/charts/style20.xml" ContentType="application/vnd.ms-office.chartstyle+xml"/>
  <Override PartName="/ppt/charts/colors21.xml" ContentType="application/vnd.ms-office.chartcolorstyle+xml"/>
  <Override PartName="/ppt/charts/style21.xml" ContentType="application/vnd.ms-office.chartstyle+xml"/>
  <Override PartName="/ppt/charts/colors22.xml" ContentType="application/vnd.ms-office.chartcolorstyle+xml"/>
  <Override PartName="/ppt/charts/style22.xml" ContentType="application/vnd.ms-office.chartstyle+xml"/>
  <Override PartName="/ppt/charts/colors23.xml" ContentType="application/vnd.ms-office.chartcolorstyle+xml"/>
  <Override PartName="/ppt/charts/style23.xml" ContentType="application/vnd.ms-office.chartstyle+xml"/>
  <Override PartName="/ppt/charts/colors24.xml" ContentType="application/vnd.ms-office.chartcolorstyle+xml"/>
  <Override PartName="/ppt/charts/style24.xml" ContentType="application/vnd.ms-office.chartstyle+xml"/>
  <Override PartName="/ppt/charts/colors25.xml" ContentType="application/vnd.ms-office.chartcolorstyle+xml"/>
  <Override PartName="/ppt/charts/style25.xml" ContentType="application/vnd.ms-office.chartstyle+xml"/>
  <Override PartName="/ppt/charts/colors26.xml" ContentType="application/vnd.ms-office.chartcolorstyle+xml"/>
  <Override PartName="/ppt/charts/style26.xml" ContentType="application/vnd.ms-office.chartstyle+xml"/>
  <Override PartName="/ppt/charts/colors27.xml" ContentType="application/vnd.ms-office.chartcolorstyle+xml"/>
  <Override PartName="/ppt/charts/style27.xml" ContentType="application/vnd.ms-office.chartstyle+xml"/>
  <Override PartName="/ppt/charts/colors28.xml" ContentType="application/vnd.ms-office.chartcolorstyle+xml"/>
  <Override PartName="/ppt/charts/style28.xml" ContentType="application/vnd.ms-office.chartstyle+xml"/>
  <Override PartName="/ppt/charts/colors29.xml" ContentType="application/vnd.ms-office.chartcolorstyle+xml"/>
  <Override PartName="/ppt/charts/style29.xml" ContentType="application/vnd.ms-office.chartstyle+xml"/>
  <Override PartName="/ppt/charts/colors30.xml" ContentType="application/vnd.ms-office.chartcolorstyle+xml"/>
  <Override PartName="/ppt/charts/style30.xml" ContentType="application/vnd.ms-office.chartstyle+xml"/>
  <Override PartName="/ppt/charts/colors31.xml" ContentType="application/vnd.ms-office.chartcolorstyle+xml"/>
  <Override PartName="/ppt/charts/style3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2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78" r:id="rId23"/>
    <p:sldId id="280" r:id="rId24"/>
    <p:sldId id="281" r:id="rId25"/>
    <p:sldId id="282" r:id="rId26"/>
    <p:sldId id="283" r:id="rId27"/>
    <p:sldId id="284" r:id="rId28"/>
    <p:sldId id="288" r:id="rId29"/>
    <p:sldId id="289" r:id="rId30"/>
    <p:sldId id="290" r:id="rId31"/>
  </p:sldIdLst>
  <p:sldSz cx="9144000" cy="6858000" type="screen4x3"/>
  <p:notesSz cx="6858000" cy="9144000"/>
  <p:defaultTextStyle>
    <a:defPPr>
      <a:defRPr lang="ru-RU"/>
    </a:defPPr>
    <a:lvl1pPr marL="0" algn="l" defTabSz="9096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4811" algn="l" defTabSz="9096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09620" algn="l" defTabSz="9096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4431" algn="l" defTabSz="9096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19241" algn="l" defTabSz="9096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74051" algn="l" defTabSz="9096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28861" algn="l" defTabSz="9096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83672" algn="l" defTabSz="9096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38482" algn="l" defTabSz="90962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Алексей" initials="А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AF8"/>
    <a:srgbClr val="1A6E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94609" autoAdjust="0"/>
  </p:normalViewPr>
  <p:slideViewPr>
    <p:cSldViewPr>
      <p:cViewPr>
        <p:scale>
          <a:sx n="118" d="100"/>
          <a:sy n="118" d="100"/>
        </p:scale>
        <p:origin x="-1398" y="-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10.xml"/><Relationship Id="rId2" Type="http://schemas.microsoft.com/office/2011/relationships/chartColorStyle" Target="colors10.xml"/><Relationship Id="rId1" Type="http://schemas.openxmlformats.org/officeDocument/2006/relationships/package" Target="../embeddings/Microsoft_Excel_Worksheet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Microsoft_Excel_Worksheet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openxmlformats.org/officeDocument/2006/relationships/package" Target="../embeddings/Microsoft_Excel_Worksheet12.xlsx"/><Relationship Id="rId1" Type="http://schemas.openxmlformats.org/officeDocument/2006/relationships/themeOverride" Target="../theme/themeOverride3.xml"/><Relationship Id="rId4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13.xml"/><Relationship Id="rId2" Type="http://schemas.microsoft.com/office/2011/relationships/chartColorStyle" Target="colors13.xml"/><Relationship Id="rId1" Type="http://schemas.openxmlformats.org/officeDocument/2006/relationships/package" Target="../embeddings/Microsoft_Excel_Worksheet13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14.xml"/><Relationship Id="rId2" Type="http://schemas.microsoft.com/office/2011/relationships/chartColorStyle" Target="colors14.xml"/><Relationship Id="rId1" Type="http://schemas.openxmlformats.org/officeDocument/2006/relationships/package" Target="../embeddings/Microsoft_Excel_Worksheet14.xlsx"/></Relationships>
</file>

<file path=ppt/charts/_rels/chart15.xml.rels><?xml version="1.0" encoding="UTF-8" standalone="yes"?>
<Relationships xmlns="http://schemas.openxmlformats.org/package/2006/relationships"><Relationship Id="rId3" Type="http://schemas.microsoft.com/office/2011/relationships/chartStyle" Target="style15.xml"/><Relationship Id="rId2" Type="http://schemas.microsoft.com/office/2011/relationships/chartColorStyle" Target="colors15.xml"/><Relationship Id="rId1" Type="http://schemas.openxmlformats.org/officeDocument/2006/relationships/package" Target="../embeddings/Microsoft_Excel_Worksheet15.xlsx"/></Relationships>
</file>

<file path=ppt/charts/_rels/chart16.xml.rels><?xml version="1.0" encoding="UTF-8" standalone="yes"?>
<Relationships xmlns="http://schemas.openxmlformats.org/package/2006/relationships"><Relationship Id="rId3" Type="http://schemas.microsoft.com/office/2011/relationships/chartStyle" Target="style16.xml"/><Relationship Id="rId2" Type="http://schemas.microsoft.com/office/2011/relationships/chartColorStyle" Target="colors16.xml"/><Relationship Id="rId1" Type="http://schemas.openxmlformats.org/officeDocument/2006/relationships/package" Target="../embeddings/Microsoft_Excel_Worksheet16.xlsx"/></Relationships>
</file>

<file path=ppt/charts/_rels/chart17.xml.rels><?xml version="1.0" encoding="UTF-8" standalone="yes"?>
<Relationships xmlns="http://schemas.openxmlformats.org/package/2006/relationships"><Relationship Id="rId3" Type="http://schemas.microsoft.com/office/2011/relationships/chartStyle" Target="style17.xml"/><Relationship Id="rId2" Type="http://schemas.microsoft.com/office/2011/relationships/chartColorStyle" Target="colors17.xml"/><Relationship Id="rId1" Type="http://schemas.openxmlformats.org/officeDocument/2006/relationships/package" Target="../embeddings/Microsoft_Excel_Worksheet17.xlsx"/></Relationships>
</file>

<file path=ppt/charts/_rels/chart18.xml.rels><?xml version="1.0" encoding="UTF-8" standalone="yes"?>
<Relationships xmlns="http://schemas.openxmlformats.org/package/2006/relationships"><Relationship Id="rId3" Type="http://schemas.microsoft.com/office/2011/relationships/chartStyle" Target="style18.xml"/><Relationship Id="rId2" Type="http://schemas.microsoft.com/office/2011/relationships/chartColorStyle" Target="colors18.xml"/><Relationship Id="rId1" Type="http://schemas.openxmlformats.org/officeDocument/2006/relationships/package" Target="../embeddings/Microsoft_Excel_Worksheet18.xlsx"/></Relationships>
</file>

<file path=ppt/charts/_rels/chart19.xml.rels><?xml version="1.0" encoding="UTF-8" standalone="yes"?>
<Relationships xmlns="http://schemas.openxmlformats.org/package/2006/relationships"><Relationship Id="rId3" Type="http://schemas.microsoft.com/office/2011/relationships/chartStyle" Target="style19.xml"/><Relationship Id="rId2" Type="http://schemas.microsoft.com/office/2011/relationships/chartColorStyle" Target="colors19.xml"/><Relationship Id="rId1" Type="http://schemas.openxmlformats.org/officeDocument/2006/relationships/package" Target="../embeddings/Microsoft_Excel_Worksheet19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3" Type="http://schemas.microsoft.com/office/2011/relationships/chartStyle" Target="style20.xml"/><Relationship Id="rId2" Type="http://schemas.microsoft.com/office/2011/relationships/chartColorStyle" Target="colors20.xml"/><Relationship Id="rId1" Type="http://schemas.openxmlformats.org/officeDocument/2006/relationships/package" Target="../embeddings/Microsoft_Excel_Worksheet20.xlsx"/></Relationships>
</file>

<file path=ppt/charts/_rels/chart21.xml.rels><?xml version="1.0" encoding="UTF-8" standalone="yes"?>
<Relationships xmlns="http://schemas.openxmlformats.org/package/2006/relationships"><Relationship Id="rId3" Type="http://schemas.microsoft.com/office/2011/relationships/chartStyle" Target="style21.xml"/><Relationship Id="rId2" Type="http://schemas.microsoft.com/office/2011/relationships/chartColorStyle" Target="colors21.xml"/><Relationship Id="rId1" Type="http://schemas.openxmlformats.org/officeDocument/2006/relationships/package" Target="../embeddings/Microsoft_Excel_Worksheet21.xlsx"/></Relationships>
</file>

<file path=ppt/charts/_rels/chart22.xml.rels><?xml version="1.0" encoding="UTF-8" standalone="yes"?>
<Relationships xmlns="http://schemas.openxmlformats.org/package/2006/relationships"><Relationship Id="rId3" Type="http://schemas.microsoft.com/office/2011/relationships/chartStyle" Target="style22.xml"/><Relationship Id="rId2" Type="http://schemas.microsoft.com/office/2011/relationships/chartColorStyle" Target="colors22.xml"/><Relationship Id="rId1" Type="http://schemas.openxmlformats.org/officeDocument/2006/relationships/package" Target="../embeddings/Microsoft_Excel_Worksheet22.xlsx"/></Relationships>
</file>

<file path=ppt/charts/_rels/chart23.xml.rels><?xml version="1.0" encoding="UTF-8" standalone="yes"?>
<Relationships xmlns="http://schemas.openxmlformats.org/package/2006/relationships"><Relationship Id="rId3" Type="http://schemas.microsoft.com/office/2011/relationships/chartStyle" Target="style23.xml"/><Relationship Id="rId2" Type="http://schemas.microsoft.com/office/2011/relationships/chartColorStyle" Target="colors23.xml"/><Relationship Id="rId1" Type="http://schemas.openxmlformats.org/officeDocument/2006/relationships/package" Target="../embeddings/Microsoft_Excel_Worksheet23.xlsx"/></Relationships>
</file>

<file path=ppt/charts/_rels/chart24.xml.rels><?xml version="1.0" encoding="UTF-8" standalone="yes"?>
<Relationships xmlns="http://schemas.openxmlformats.org/package/2006/relationships"><Relationship Id="rId3" Type="http://schemas.microsoft.com/office/2011/relationships/chartStyle" Target="style24.xml"/><Relationship Id="rId2" Type="http://schemas.microsoft.com/office/2011/relationships/chartColorStyle" Target="colors24.xml"/><Relationship Id="rId1" Type="http://schemas.openxmlformats.org/officeDocument/2006/relationships/package" Target="../embeddings/Microsoft_Excel_Worksheet24.xlsx"/></Relationships>
</file>

<file path=ppt/charts/_rels/chart25.xml.rels><?xml version="1.0" encoding="UTF-8" standalone="yes"?>
<Relationships xmlns="http://schemas.openxmlformats.org/package/2006/relationships"><Relationship Id="rId3" Type="http://schemas.microsoft.com/office/2011/relationships/chartStyle" Target="style25.xml"/><Relationship Id="rId2" Type="http://schemas.microsoft.com/office/2011/relationships/chartColorStyle" Target="colors25.xml"/><Relationship Id="rId1" Type="http://schemas.openxmlformats.org/officeDocument/2006/relationships/package" Target="../embeddings/Microsoft_Excel_Worksheet25.xlsx"/></Relationships>
</file>

<file path=ppt/charts/_rels/chart26.xml.rels><?xml version="1.0" encoding="UTF-8" standalone="yes"?>
<Relationships xmlns="http://schemas.openxmlformats.org/package/2006/relationships"><Relationship Id="rId3" Type="http://schemas.microsoft.com/office/2011/relationships/chartStyle" Target="style26.xml"/><Relationship Id="rId2" Type="http://schemas.microsoft.com/office/2011/relationships/chartColorStyle" Target="colors26.xml"/><Relationship Id="rId1" Type="http://schemas.openxmlformats.org/officeDocument/2006/relationships/package" Target="../embeddings/Microsoft_Excel_Worksheet26.xlsx"/></Relationships>
</file>

<file path=ppt/charts/_rels/chart27.xml.rels><?xml version="1.0" encoding="UTF-8" standalone="yes"?>
<Relationships xmlns="http://schemas.openxmlformats.org/package/2006/relationships"><Relationship Id="rId3" Type="http://schemas.microsoft.com/office/2011/relationships/chartColorStyle" Target="colors27.xml"/><Relationship Id="rId2" Type="http://schemas.openxmlformats.org/officeDocument/2006/relationships/package" Target="../embeddings/Microsoft_Excel_Worksheet27.xlsx"/><Relationship Id="rId1" Type="http://schemas.openxmlformats.org/officeDocument/2006/relationships/themeOverride" Target="../theme/themeOverride4.xml"/><Relationship Id="rId4" Type="http://schemas.microsoft.com/office/2011/relationships/chartStyle" Target="style27.xml"/></Relationships>
</file>

<file path=ppt/charts/_rels/chart28.xml.rels><?xml version="1.0" encoding="UTF-8" standalone="yes"?>
<Relationships xmlns="http://schemas.openxmlformats.org/package/2006/relationships"><Relationship Id="rId3" Type="http://schemas.microsoft.com/office/2011/relationships/chartStyle" Target="style28.xml"/><Relationship Id="rId2" Type="http://schemas.microsoft.com/office/2011/relationships/chartColorStyle" Target="colors28.xml"/><Relationship Id="rId1" Type="http://schemas.openxmlformats.org/officeDocument/2006/relationships/package" Target="../embeddings/Microsoft_Excel_Worksheet28.xlsx"/></Relationships>
</file>

<file path=ppt/charts/_rels/chart29.xml.rels><?xml version="1.0" encoding="UTF-8" standalone="yes"?>
<Relationships xmlns="http://schemas.openxmlformats.org/package/2006/relationships"><Relationship Id="rId3" Type="http://schemas.microsoft.com/office/2011/relationships/chartStyle" Target="style29.xml"/><Relationship Id="rId2" Type="http://schemas.microsoft.com/office/2011/relationships/chartColorStyle" Target="colors29.xml"/><Relationship Id="rId1" Type="http://schemas.openxmlformats.org/officeDocument/2006/relationships/package" Target="../embeddings/Microsoft_Excel_Worksheet29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3" Type="http://schemas.microsoft.com/office/2011/relationships/chartStyle" Target="style30.xml"/><Relationship Id="rId2" Type="http://schemas.microsoft.com/office/2011/relationships/chartColorStyle" Target="colors30.xml"/><Relationship Id="rId1" Type="http://schemas.openxmlformats.org/officeDocument/2006/relationships/package" Target="../embeddings/Microsoft_Excel_Worksheet30.xlsx"/></Relationships>
</file>

<file path=ppt/charts/_rels/chart31.xml.rels><?xml version="1.0" encoding="UTF-8" standalone="yes"?>
<Relationships xmlns="http://schemas.openxmlformats.org/package/2006/relationships"><Relationship Id="rId3" Type="http://schemas.microsoft.com/office/2011/relationships/chartColorStyle" Target="colors31.xml"/><Relationship Id="rId2" Type="http://schemas.openxmlformats.org/officeDocument/2006/relationships/package" Target="../embeddings/Microsoft_Excel_Worksheet31.xlsx"/><Relationship Id="rId1" Type="http://schemas.openxmlformats.org/officeDocument/2006/relationships/themeOverride" Target="../theme/themeOverride5.xml"/><Relationship Id="rId4" Type="http://schemas.microsoft.com/office/2011/relationships/chartStyle" Target="style31.xml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Relationship Id="rId4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openxmlformats.org/officeDocument/2006/relationships/package" Target="../embeddings/Microsoft_Excel_Worksheet8.xlsx"/><Relationship Id="rId1" Type="http://schemas.openxmlformats.org/officeDocument/2006/relationships/themeOverride" Target="../theme/themeOverride2.xml"/><Relationship Id="rId4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Microsoft_Excel_Worksheet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 dirty="0"/>
              <a:t>Число</a:t>
            </a:r>
            <a:r>
              <a:rPr lang="ru-RU" sz="1400" baseline="0" dirty="0"/>
              <a:t> ТК в 1 мм² органа</a:t>
            </a:r>
            <a:endParaRPr lang="ru-RU" sz="14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Общее количество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01331A6F-BB7A-4227-A5B0-9CC05E4583E6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421-478F-9A3A-9187AB0144D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Sheet1!$B$4:$C$4</c:f>
                <c:numCache>
                  <c:formatCode>General</c:formatCode>
                  <c:ptCount val="2"/>
                  <c:pt idx="0">
                    <c:v>11.38</c:v>
                  </c:pt>
                  <c:pt idx="1">
                    <c:v>19</c:v>
                  </c:pt>
                </c:numCache>
              </c:numRef>
            </c:plus>
            <c:minus>
              <c:numRef>
                <c:f>Sheet1!$B$4:$C$4</c:f>
                <c:numCache>
                  <c:formatCode>General</c:formatCode>
                  <c:ptCount val="2"/>
                  <c:pt idx="0">
                    <c:v>11.38</c:v>
                  </c:pt>
                  <c:pt idx="1">
                    <c:v>19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Sheet1!$B$1:$C$1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88.09</c:v>
                </c:pt>
                <c:pt idx="1">
                  <c:v>141.5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F421-478F-9A3A-9187AB0144D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1626112"/>
        <c:axId val="281627648"/>
      </c:barChart>
      <c:catAx>
        <c:axId val="281626112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1627648"/>
        <c:crosses val="autoZero"/>
        <c:auto val="1"/>
        <c:lblAlgn val="ctr"/>
        <c:lblOffset val="100"/>
        <c:noMultiLvlLbl val="0"/>
      </c:catAx>
      <c:valAx>
        <c:axId val="281627648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1626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 dirty="0"/>
              <a:t>СГХК;</a:t>
            </a:r>
            <a:r>
              <a:rPr lang="ru-RU" sz="1400" baseline="0" dirty="0"/>
              <a:t> </a:t>
            </a:r>
            <a:r>
              <a:rPr lang="ru-RU" sz="1400" baseline="0" dirty="0" err="1"/>
              <a:t>усл</a:t>
            </a:r>
            <a:r>
              <a:rPr lang="ru-RU" sz="1400" baseline="0" dirty="0"/>
              <a:t>. ед.</a:t>
            </a:r>
            <a:endParaRPr lang="ru-RU" sz="14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Sheet1!$F$2</c:f>
              <c:strCache>
                <c:ptCount val="1"/>
                <c:pt idx="0">
                  <c:v>СГХК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758792DB-8D24-49E1-A0D6-E5BC4F2327A5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87A-48EC-BFB7-15814A2F9BA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Sheet1!$G$7:$H$7</c:f>
                <c:numCache>
                  <c:formatCode>General</c:formatCode>
                  <c:ptCount val="2"/>
                  <c:pt idx="0">
                    <c:v>0.05</c:v>
                  </c:pt>
                  <c:pt idx="1">
                    <c:v>0.08</c:v>
                  </c:pt>
                </c:numCache>
              </c:numRef>
            </c:plus>
            <c:minus>
              <c:numRef>
                <c:f>Sheet1!$G$7:$H$7</c:f>
                <c:numCache>
                  <c:formatCode>General</c:formatCode>
                  <c:ptCount val="2"/>
                  <c:pt idx="0">
                    <c:v>0.05</c:v>
                  </c:pt>
                  <c:pt idx="1">
                    <c:v>0.08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Sheet1!$G$1:$H$1</c:f>
              <c:strCache>
                <c:ptCount val="2"/>
                <c:pt idx="0">
                  <c:v>Старые </c:v>
                </c:pt>
                <c:pt idx="1">
                  <c:v>Молодые</c:v>
                </c:pt>
              </c:strCache>
            </c:strRef>
          </c:cat>
          <c:val>
            <c:numRef>
              <c:f>Sheet1!$G$2:$H$2</c:f>
              <c:numCache>
                <c:formatCode>General</c:formatCode>
                <c:ptCount val="2"/>
                <c:pt idx="0">
                  <c:v>2.0219999999999998</c:v>
                </c:pt>
                <c:pt idx="1">
                  <c:v>2.2269999999999999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87A-48EC-BFB7-15814A2F9BA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2740992"/>
        <c:axId val="282746880"/>
      </c:barChart>
      <c:catAx>
        <c:axId val="282740992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2746880"/>
        <c:crosses val="autoZero"/>
        <c:auto val="1"/>
        <c:lblAlgn val="ctr"/>
        <c:lblOffset val="100"/>
        <c:noMultiLvlLbl val="0"/>
      </c:catAx>
      <c:valAx>
        <c:axId val="282746880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2740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/>
              <a:t>ИД; %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Sheet1!$F$3</c:f>
              <c:strCache>
                <c:ptCount val="1"/>
                <c:pt idx="0">
                  <c:v>ИД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E0E5B2D2-8A73-4737-8D8C-B17B222C47CE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0D3-4285-A1F3-77FF4117DE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Sheet1!$G$8:$H$8</c:f>
                <c:numCache>
                  <c:formatCode>General</c:formatCode>
                  <c:ptCount val="2"/>
                  <c:pt idx="0">
                    <c:v>1.25</c:v>
                  </c:pt>
                  <c:pt idx="1">
                    <c:v>0.87</c:v>
                  </c:pt>
                </c:numCache>
              </c:numRef>
            </c:plus>
            <c:minus>
              <c:numRef>
                <c:f>Sheet1!$G$8:$H$8</c:f>
                <c:numCache>
                  <c:formatCode>General</c:formatCode>
                  <c:ptCount val="2"/>
                  <c:pt idx="0">
                    <c:v>1.25</c:v>
                  </c:pt>
                  <c:pt idx="1">
                    <c:v>0.87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Sheet1!$G$1:$H$1</c:f>
              <c:strCache>
                <c:ptCount val="2"/>
                <c:pt idx="0">
                  <c:v>Старые </c:v>
                </c:pt>
                <c:pt idx="1">
                  <c:v>Молодые</c:v>
                </c:pt>
              </c:strCache>
            </c:strRef>
          </c:cat>
          <c:val>
            <c:numRef>
              <c:f>Sheet1!$G$3:$H$3</c:f>
              <c:numCache>
                <c:formatCode>General</c:formatCode>
                <c:ptCount val="2"/>
                <c:pt idx="0">
                  <c:v>7.2910000000000004</c:v>
                </c:pt>
                <c:pt idx="1">
                  <c:v>1.53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0D3-4285-A1F3-77FF4117DE56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3096960"/>
        <c:axId val="283098496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Sheet1!$F$2</c15:sqref>
                        </c15:formulaRef>
                      </c:ext>
                    </c:extLst>
                    <c:strCache>
                      <c:ptCount val="1"/>
                      <c:pt idx="0">
                        <c:v>СГХК</c:v>
                      </c:pt>
                    </c:strCache>
                  </c:strRef>
                </c:tx>
                <c:spPr>
                  <a:solidFill>
                    <a:schemeClr val="accent1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ru-RU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Sheet1!$G$1:$H$1</c15:sqref>
                        </c15:formulaRef>
                      </c:ext>
                    </c:extLst>
                    <c:strCache>
                      <c:ptCount val="2"/>
                      <c:pt idx="0">
                        <c:v>Старые </c:v>
                      </c:pt>
                      <c:pt idx="1">
                        <c:v>Молодые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Sheet1!$G$2:$H$2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1.8640000000000001</c:v>
                      </c:pt>
                      <c:pt idx="1">
                        <c:v>2.3090000000000002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10D3-4285-A1F3-77FF4117DE56}"/>
                  </c:ext>
                </c:extLst>
              </c15:ser>
            </c15:filteredBarSeries>
          </c:ext>
        </c:extLst>
      </c:barChart>
      <c:catAx>
        <c:axId val="28309696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3098496"/>
        <c:crosses val="autoZero"/>
        <c:auto val="1"/>
        <c:lblAlgn val="ctr"/>
        <c:lblOffset val="100"/>
        <c:noMultiLvlLbl val="0"/>
      </c:catAx>
      <c:valAx>
        <c:axId val="283098496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30969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b="1" i="0"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Результат!$A$2</c:f>
              <c:strCache>
                <c:ptCount val="1"/>
                <c:pt idx="0">
                  <c:v>Незрелые ТК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A47ECE0A-8E72-4C3D-9734-CF57B917B153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9FA-4DCA-BA06-FAD94A025F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Результат!$B$1:$C$1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Результат!$B$2:$C$2</c:f>
              <c:numCache>
                <c:formatCode>0.0%</c:formatCode>
                <c:ptCount val="2"/>
                <c:pt idx="0">
                  <c:v>0.86</c:v>
                </c:pt>
                <c:pt idx="1">
                  <c:v>0.5535714285714286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9FA-4DCA-BA06-FAD94A025FEB}"/>
            </c:ext>
          </c:extLst>
        </c:ser>
        <c:ser>
          <c:idx val="1"/>
          <c:order val="1"/>
          <c:tx>
            <c:strRef>
              <c:f>Результат!$A$3</c:f>
              <c:strCache>
                <c:ptCount val="1"/>
                <c:pt idx="0">
                  <c:v>Промежуточные ТК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19A30F9-C822-424D-92F7-F527EDE591A2}" type="VALUE">
                      <a:rPr lang="en-US" smtClean="0"/>
                      <a:pPr/>
                      <a:t>[VALUE]</a:t>
                    </a:fld>
                    <a:r>
                      <a:rPr lang="en-US"/>
                      <a:t>*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49FA-4DCA-BA06-FAD94A025F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Результат!$B$1:$C$1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Результат!$B$3:$C$3</c:f>
              <c:numCache>
                <c:formatCode>0.0%</c:formatCode>
                <c:ptCount val="2"/>
                <c:pt idx="0">
                  <c:v>0.1</c:v>
                </c:pt>
                <c:pt idx="1">
                  <c:v>0.2857142857142857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49FA-4DCA-BA06-FAD94A025FEB}"/>
            </c:ext>
          </c:extLst>
        </c:ser>
        <c:ser>
          <c:idx val="2"/>
          <c:order val="2"/>
          <c:tx>
            <c:strRef>
              <c:f>Результат!$A$4</c:f>
              <c:strCache>
                <c:ptCount val="1"/>
                <c:pt idx="0">
                  <c:v>Зрелые ТК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Результат!$B$1:$C$1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Результат!$B$4:$C$4</c:f>
              <c:numCache>
                <c:formatCode>0.0%</c:formatCode>
                <c:ptCount val="2"/>
                <c:pt idx="0">
                  <c:v>0.04</c:v>
                </c:pt>
                <c:pt idx="1">
                  <c:v>0.16071428571428573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49FA-4DCA-BA06-FAD94A025FE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82905600"/>
        <c:axId val="282923776"/>
      </c:barChart>
      <c:catAx>
        <c:axId val="28290560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2923776"/>
        <c:crosses val="autoZero"/>
        <c:auto val="1"/>
        <c:lblAlgn val="ctr"/>
        <c:lblOffset val="100"/>
        <c:noMultiLvlLbl val="0"/>
      </c:catAx>
      <c:valAx>
        <c:axId val="282923776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29056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 dirty="0"/>
              <a:t>Число</a:t>
            </a:r>
            <a:r>
              <a:rPr lang="ru-RU" sz="1400" baseline="0" dirty="0"/>
              <a:t> ТК в 1 мм² органа</a:t>
            </a:r>
            <a:endParaRPr lang="ru-RU" sz="14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Общее количество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01331A6F-BB7A-4227-A5B0-9CC05E4583E6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6E2-44E2-BE38-12B1C170FD0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Sheet1!$B$4:$C$4</c:f>
                <c:numCache>
                  <c:formatCode>General</c:formatCode>
                  <c:ptCount val="2"/>
                  <c:pt idx="0">
                    <c:v>2.56</c:v>
                  </c:pt>
                  <c:pt idx="1">
                    <c:v>6.07</c:v>
                  </c:pt>
                </c:numCache>
              </c:numRef>
            </c:plus>
            <c:minus>
              <c:numRef>
                <c:f>Sheet1!$B$4:$C$4</c:f>
                <c:numCache>
                  <c:formatCode>General</c:formatCode>
                  <c:ptCount val="2"/>
                  <c:pt idx="0">
                    <c:v>2.56</c:v>
                  </c:pt>
                  <c:pt idx="1">
                    <c:v>6.07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Sheet1!$B$1:$C$1</c:f>
              <c:strCache>
                <c:ptCount val="2"/>
                <c:pt idx="0">
                  <c:v>Старые </c:v>
                </c:pt>
                <c:pt idx="1">
                  <c:v>Молодые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10.36</c:v>
                </c:pt>
                <c:pt idx="1">
                  <c:v>13.5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6E2-44E2-BE38-12B1C170FD0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1068288"/>
        <c:axId val="281069824"/>
      </c:barChart>
      <c:catAx>
        <c:axId val="281068288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1069824"/>
        <c:crosses val="autoZero"/>
        <c:auto val="1"/>
        <c:lblAlgn val="ctr"/>
        <c:lblOffset val="100"/>
        <c:noMultiLvlLbl val="0"/>
      </c:catAx>
      <c:valAx>
        <c:axId val="281069824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1068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 dirty="0"/>
              <a:t>СГХК;</a:t>
            </a:r>
            <a:r>
              <a:rPr lang="ru-RU" sz="1400" baseline="0" dirty="0"/>
              <a:t> </a:t>
            </a:r>
            <a:r>
              <a:rPr lang="ru-RU" sz="1400" baseline="0" dirty="0" err="1"/>
              <a:t>усл</a:t>
            </a:r>
            <a:r>
              <a:rPr lang="ru-RU" sz="1400" baseline="0" dirty="0"/>
              <a:t>. ед.</a:t>
            </a:r>
            <a:endParaRPr lang="ru-RU" sz="14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Sheet1!$F$2</c:f>
              <c:strCache>
                <c:ptCount val="1"/>
                <c:pt idx="0">
                  <c:v>СГХК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758792DB-8D24-49E1-A0D6-E5BC4F2327A5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B14-4B26-9ADD-230C001879C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Sheet1!$G$7:$H$7</c:f>
                <c:numCache>
                  <c:formatCode>General</c:formatCode>
                  <c:ptCount val="2"/>
                  <c:pt idx="0">
                    <c:v>0.1</c:v>
                  </c:pt>
                  <c:pt idx="1">
                    <c:v>0.11</c:v>
                  </c:pt>
                </c:numCache>
              </c:numRef>
            </c:plus>
            <c:minus>
              <c:numRef>
                <c:f>Sheet1!$G$7:$H$7</c:f>
                <c:numCache>
                  <c:formatCode>General</c:formatCode>
                  <c:ptCount val="2"/>
                  <c:pt idx="0">
                    <c:v>0.1</c:v>
                  </c:pt>
                  <c:pt idx="1">
                    <c:v>0.11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Sheet1!$G$1:$H$1</c:f>
              <c:strCache>
                <c:ptCount val="2"/>
                <c:pt idx="0">
                  <c:v>Старые </c:v>
                </c:pt>
                <c:pt idx="1">
                  <c:v>Молодые</c:v>
                </c:pt>
              </c:strCache>
            </c:strRef>
          </c:cat>
          <c:val>
            <c:numRef>
              <c:f>Sheet1!$G$2:$H$2</c:f>
              <c:numCache>
                <c:formatCode>General</c:formatCode>
                <c:ptCount val="2"/>
                <c:pt idx="0">
                  <c:v>1.72</c:v>
                </c:pt>
                <c:pt idx="1">
                  <c:v>2.33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B14-4B26-9ADD-230C001879CB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1149824"/>
        <c:axId val="281151360"/>
      </c:barChart>
      <c:catAx>
        <c:axId val="281149824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1151360"/>
        <c:crosses val="autoZero"/>
        <c:auto val="1"/>
        <c:lblAlgn val="ctr"/>
        <c:lblOffset val="100"/>
        <c:noMultiLvlLbl val="0"/>
      </c:catAx>
      <c:valAx>
        <c:axId val="281151360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1149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/>
              <a:t>ИД; %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Sheet1!$F$3</c:f>
              <c:strCache>
                <c:ptCount val="1"/>
                <c:pt idx="0">
                  <c:v>ИД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E0E5B2D2-8A73-4737-8D8C-B17B222C47CE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626-4AA7-92F9-04496194C01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Sheet1!$G$8:$H$8</c:f>
                <c:numCache>
                  <c:formatCode>General</c:formatCode>
                  <c:ptCount val="2"/>
                  <c:pt idx="0">
                    <c:v>2.1800000000000002</c:v>
                  </c:pt>
                  <c:pt idx="1">
                    <c:v>0.73</c:v>
                  </c:pt>
                </c:numCache>
              </c:numRef>
            </c:plus>
            <c:minus>
              <c:numRef>
                <c:f>Sheet1!$G$8:$H$8</c:f>
                <c:numCache>
                  <c:formatCode>General</c:formatCode>
                  <c:ptCount val="2"/>
                  <c:pt idx="0">
                    <c:v>2.1800000000000002</c:v>
                  </c:pt>
                  <c:pt idx="1">
                    <c:v>0.73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Sheet1!$G$1:$H$1</c:f>
              <c:strCache>
                <c:ptCount val="2"/>
                <c:pt idx="0">
                  <c:v>Старые </c:v>
                </c:pt>
                <c:pt idx="1">
                  <c:v>Молодые</c:v>
                </c:pt>
              </c:strCache>
            </c:strRef>
          </c:cat>
          <c:val>
            <c:numRef>
              <c:f>Sheet1!$G$3:$H$3</c:f>
              <c:numCache>
                <c:formatCode>General</c:formatCode>
                <c:ptCount val="2"/>
                <c:pt idx="0">
                  <c:v>10.84</c:v>
                </c:pt>
                <c:pt idx="1">
                  <c:v>1.1200000000000001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626-4AA7-92F9-04496194C01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1243648"/>
        <c:axId val="281245184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Sheet1!$F$2</c15:sqref>
                        </c15:formulaRef>
                      </c:ext>
                    </c:extLst>
                    <c:strCache>
                      <c:ptCount val="1"/>
                      <c:pt idx="0">
                        <c:v>СГХК</c:v>
                      </c:pt>
                    </c:strCache>
                  </c:strRef>
                </c:tx>
                <c:spPr>
                  <a:solidFill>
                    <a:schemeClr val="accent1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ru-RU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Sheet1!$G$1:$H$1</c15:sqref>
                        </c15:formulaRef>
                      </c:ext>
                    </c:extLst>
                    <c:strCache>
                      <c:ptCount val="2"/>
                      <c:pt idx="0">
                        <c:v>Старые </c:v>
                      </c:pt>
                      <c:pt idx="1">
                        <c:v>Молодые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Sheet1!$G$2:$H$2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1.8640000000000001</c:v>
                      </c:pt>
                      <c:pt idx="1">
                        <c:v>2.3090000000000002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8626-4AA7-92F9-04496194C014}"/>
                  </c:ext>
                </c:extLst>
              </c15:ser>
            </c15:filteredBarSeries>
          </c:ext>
        </c:extLst>
      </c:barChart>
      <c:catAx>
        <c:axId val="281243648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1245184"/>
        <c:crosses val="autoZero"/>
        <c:auto val="1"/>
        <c:lblAlgn val="ctr"/>
        <c:lblOffset val="100"/>
        <c:noMultiLvlLbl val="0"/>
      </c:catAx>
      <c:valAx>
        <c:axId val="281245184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12436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b="1" i="0"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 dirty="0"/>
              <a:t>Число</a:t>
            </a:r>
            <a:r>
              <a:rPr lang="ru-RU" sz="1400" baseline="0" dirty="0"/>
              <a:t> ТК в 1 мм² органа</a:t>
            </a:r>
            <a:endParaRPr lang="ru-RU" sz="14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Общее количество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01331A6F-BB7A-4227-A5B0-9CC05E4583E6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D213-4B22-9405-F92B97CE1AC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Sheet1!$B$4:$C$4</c:f>
                <c:numCache>
                  <c:formatCode>General</c:formatCode>
                  <c:ptCount val="2"/>
                  <c:pt idx="0">
                    <c:v>2.79</c:v>
                  </c:pt>
                  <c:pt idx="1">
                    <c:v>9.24</c:v>
                  </c:pt>
                </c:numCache>
              </c:numRef>
            </c:plus>
            <c:minus>
              <c:numRef>
                <c:f>Sheet1!$B$4:$C$4</c:f>
                <c:numCache>
                  <c:formatCode>General</c:formatCode>
                  <c:ptCount val="2"/>
                  <c:pt idx="0">
                    <c:v>2.79</c:v>
                  </c:pt>
                  <c:pt idx="1">
                    <c:v>9.24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Sheet1!$B$1:$C$1</c:f>
              <c:strCache>
                <c:ptCount val="2"/>
                <c:pt idx="0">
                  <c:v>Старые </c:v>
                </c:pt>
                <c:pt idx="1">
                  <c:v>Молодые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10.73</c:v>
                </c:pt>
                <c:pt idx="1">
                  <c:v>19.329999999999998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213-4B22-9405-F92B97CE1AC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3746304"/>
        <c:axId val="283747840"/>
      </c:barChart>
      <c:catAx>
        <c:axId val="283746304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3747840"/>
        <c:crosses val="autoZero"/>
        <c:auto val="1"/>
        <c:lblAlgn val="ctr"/>
        <c:lblOffset val="100"/>
        <c:noMultiLvlLbl val="0"/>
      </c:catAx>
      <c:valAx>
        <c:axId val="283747840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3746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 dirty="0"/>
              <a:t>СГХК;</a:t>
            </a:r>
            <a:r>
              <a:rPr lang="ru-RU" sz="1400" baseline="0" dirty="0"/>
              <a:t> </a:t>
            </a:r>
            <a:r>
              <a:rPr lang="ru-RU" sz="1400" baseline="0" dirty="0" err="1"/>
              <a:t>усл</a:t>
            </a:r>
            <a:r>
              <a:rPr lang="ru-RU" sz="1400" baseline="0" dirty="0"/>
              <a:t>. ед.</a:t>
            </a:r>
            <a:endParaRPr lang="ru-RU" sz="14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Sheet1!$F$2</c:f>
              <c:strCache>
                <c:ptCount val="1"/>
                <c:pt idx="0">
                  <c:v>СГХК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758792DB-8D24-49E1-A0D6-E5BC4F2327A5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028-45D9-8E9C-C17F307CA5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Sheet1!$G$7:$H$7</c:f>
                <c:numCache>
                  <c:formatCode>General</c:formatCode>
                  <c:ptCount val="2"/>
                  <c:pt idx="0">
                    <c:v>0.16</c:v>
                  </c:pt>
                  <c:pt idx="1">
                    <c:v>0.11</c:v>
                  </c:pt>
                </c:numCache>
              </c:numRef>
            </c:plus>
            <c:minus>
              <c:numRef>
                <c:f>Sheet1!$G$7:$H$7</c:f>
                <c:numCache>
                  <c:formatCode>General</c:formatCode>
                  <c:ptCount val="2"/>
                  <c:pt idx="0">
                    <c:v>0.16</c:v>
                  </c:pt>
                  <c:pt idx="1">
                    <c:v>0.11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Sheet1!$G$1:$H$1</c:f>
              <c:strCache>
                <c:ptCount val="2"/>
                <c:pt idx="0">
                  <c:v>Старые </c:v>
                </c:pt>
                <c:pt idx="1">
                  <c:v>Молодые</c:v>
                </c:pt>
              </c:strCache>
            </c:strRef>
          </c:cat>
          <c:val>
            <c:numRef>
              <c:f>Sheet1!$G$2:$H$2</c:f>
              <c:numCache>
                <c:formatCode>General</c:formatCode>
                <c:ptCount val="2"/>
                <c:pt idx="0">
                  <c:v>1.59</c:v>
                </c:pt>
                <c:pt idx="1">
                  <c:v>2.5299999999999998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028-45D9-8E9C-C17F307CA5D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3471232"/>
        <c:axId val="283477120"/>
      </c:barChart>
      <c:catAx>
        <c:axId val="283471232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3477120"/>
        <c:crosses val="autoZero"/>
        <c:auto val="1"/>
        <c:lblAlgn val="ctr"/>
        <c:lblOffset val="100"/>
        <c:noMultiLvlLbl val="0"/>
      </c:catAx>
      <c:valAx>
        <c:axId val="283477120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3471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/>
              <a:t>ИД; %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Sheet1!$F$3</c:f>
              <c:strCache>
                <c:ptCount val="1"/>
                <c:pt idx="0">
                  <c:v>ИД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E0E5B2D2-8A73-4737-8D8C-B17B222C47CE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B24-41CB-8728-DBAF3EABC0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Sheet1!$G$8:$H$8</c:f>
                <c:numCache>
                  <c:formatCode>General</c:formatCode>
                  <c:ptCount val="2"/>
                  <c:pt idx="0">
                    <c:v>2.5299999999999998</c:v>
                  </c:pt>
                  <c:pt idx="1">
                    <c:v>0.54</c:v>
                  </c:pt>
                </c:numCache>
              </c:numRef>
            </c:plus>
            <c:minus>
              <c:numRef>
                <c:f>Sheet1!$G$8:$H$8</c:f>
                <c:numCache>
                  <c:formatCode>General</c:formatCode>
                  <c:ptCount val="2"/>
                  <c:pt idx="0">
                    <c:v>2.5299999999999998</c:v>
                  </c:pt>
                  <c:pt idx="1">
                    <c:v>0.54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Sheet1!$G$1:$H$1</c:f>
              <c:strCache>
                <c:ptCount val="2"/>
                <c:pt idx="0">
                  <c:v>Старые </c:v>
                </c:pt>
                <c:pt idx="1">
                  <c:v>Молодые</c:v>
                </c:pt>
              </c:strCache>
            </c:strRef>
          </c:cat>
          <c:val>
            <c:numRef>
              <c:f>Sheet1!$G$3:$H$3</c:f>
              <c:numCache>
                <c:formatCode>General</c:formatCode>
                <c:ptCount val="2"/>
                <c:pt idx="0">
                  <c:v>11.68</c:v>
                </c:pt>
                <c:pt idx="1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B24-41CB-8728-DBAF3EABC025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3610112"/>
        <c:axId val="28363648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Sheet1!$F$2</c15:sqref>
                        </c15:formulaRef>
                      </c:ext>
                    </c:extLst>
                    <c:strCache>
                      <c:ptCount val="1"/>
                      <c:pt idx="0">
                        <c:v>СГХК</c:v>
                      </c:pt>
                    </c:strCache>
                  </c:strRef>
                </c:tx>
                <c:spPr>
                  <a:solidFill>
                    <a:schemeClr val="accent1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ru-RU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Sheet1!$G$1:$H$1</c15:sqref>
                        </c15:formulaRef>
                      </c:ext>
                    </c:extLst>
                    <c:strCache>
                      <c:ptCount val="2"/>
                      <c:pt idx="0">
                        <c:v>Старые </c:v>
                      </c:pt>
                      <c:pt idx="1">
                        <c:v>Молодые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Sheet1!$G$2:$H$2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1.8640000000000001</c:v>
                      </c:pt>
                      <c:pt idx="1">
                        <c:v>2.3090000000000002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1B24-41CB-8728-DBAF3EABC025}"/>
                  </c:ext>
                </c:extLst>
              </c15:ser>
            </c15:filteredBarSeries>
          </c:ext>
        </c:extLst>
      </c:barChart>
      <c:catAx>
        <c:axId val="283610112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3636480"/>
        <c:crosses val="autoZero"/>
        <c:auto val="1"/>
        <c:lblAlgn val="ctr"/>
        <c:lblOffset val="100"/>
        <c:noMultiLvlLbl val="0"/>
      </c:catAx>
      <c:valAx>
        <c:axId val="283636480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361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b="1" i="0"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pPr>
            <a:r>
              <a:rPr lang="ru-RU" sz="1100" dirty="0"/>
              <a:t>Площадь кровеносных</a:t>
            </a:r>
            <a:r>
              <a:rPr lang="ru-RU" sz="1100" baseline="0" dirty="0"/>
              <a:t> сосудов (Тимус), мкм²</a:t>
            </a:r>
            <a:endParaRPr lang="ru-RU" sz="11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Sheet1!$D$13</c:f>
              <c:strCache>
                <c:ptCount val="1"/>
                <c:pt idx="0">
                  <c:v>Площадь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68E1FD4E-FFFE-4286-9EA9-BB0413AAD2F9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8EF3-48A7-8789-28106FB7F59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Sheet1!$E$14:$E$15</c:f>
                <c:numCache>
                  <c:formatCode>General</c:formatCode>
                  <c:ptCount val="2"/>
                  <c:pt idx="0">
                    <c:v>57.11</c:v>
                  </c:pt>
                  <c:pt idx="1">
                    <c:v>20.12</c:v>
                  </c:pt>
                </c:numCache>
              </c:numRef>
            </c:plus>
            <c:minus>
              <c:numRef>
                <c:f>Sheet1!$E$14:$E$15</c:f>
                <c:numCache>
                  <c:formatCode>General</c:formatCode>
                  <c:ptCount val="2"/>
                  <c:pt idx="0">
                    <c:v>57.11</c:v>
                  </c:pt>
                  <c:pt idx="1">
                    <c:v>20.12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  <a:effectLst/>
            </c:spPr>
          </c:errBars>
          <c:cat>
            <c:strRef>
              <c:f>Sheet1!$A$14:$A$15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Sheet1!$D$14:$D$15</c:f>
              <c:numCache>
                <c:formatCode>0.00</c:formatCode>
                <c:ptCount val="2"/>
                <c:pt idx="0">
                  <c:v>422.62</c:v>
                </c:pt>
                <c:pt idx="1">
                  <c:v>226.09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EF3-48A7-8789-28106FB7F59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284044288"/>
        <c:axId val="284054272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Sheet1!$B$13</c15:sqref>
                        </c15:formulaRef>
                      </c:ext>
                    </c:extLst>
                    <c:strCache>
                      <c:ptCount val="1"/>
                      <c:pt idx="0">
                        <c:v>Большая полуось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ru-RU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Sheet1!$A$14:$A$15</c15:sqref>
                        </c15:formulaRef>
                      </c:ext>
                    </c:extLst>
                    <c:strCache>
                      <c:ptCount val="2"/>
                      <c:pt idx="0">
                        <c:v>Старые</c:v>
                      </c:pt>
                      <c:pt idx="1">
                        <c:v>Молодые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Sheet1!$B$14:$B$15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16.7</c:v>
                      </c:pt>
                      <c:pt idx="1">
                        <c:v>14.75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8EF3-48A7-8789-28106FB7F595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Sheet1!$C$13</c15:sqref>
                        </c15:formulaRef>
                      </c:ext>
                    </c:extLst>
                    <c:strCache>
                      <c:ptCount val="1"/>
                      <c:pt idx="0">
                        <c:v>Малая полуось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ru-RU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Sheet1!$A$14:$A$15</c15:sqref>
                        </c15:formulaRef>
                      </c:ext>
                    </c:extLst>
                    <c:strCache>
                      <c:ptCount val="2"/>
                      <c:pt idx="0">
                        <c:v>Старые</c:v>
                      </c:pt>
                      <c:pt idx="1">
                        <c:v>Молодые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Sheet1!$C$14:$C$15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8.625</c:v>
                      </c:pt>
                      <c:pt idx="1">
                        <c:v>8.48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8EF3-48A7-8789-28106FB7F595}"/>
                  </c:ext>
                </c:extLst>
              </c15:ser>
            </c15:filteredBarSeries>
          </c:ext>
        </c:extLst>
      </c:barChart>
      <c:catAx>
        <c:axId val="284044288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4054272"/>
        <c:crosses val="autoZero"/>
        <c:auto val="1"/>
        <c:lblAlgn val="ctr"/>
        <c:lblOffset val="100"/>
        <c:noMultiLvlLbl val="0"/>
      </c:catAx>
      <c:valAx>
        <c:axId val="284054272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4044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 dirty="0"/>
              <a:t>СГХК;</a:t>
            </a:r>
            <a:r>
              <a:rPr lang="ru-RU" sz="1400" baseline="0" dirty="0"/>
              <a:t> </a:t>
            </a:r>
            <a:r>
              <a:rPr lang="ru-RU" sz="1400" baseline="0" dirty="0" err="1"/>
              <a:t>усл</a:t>
            </a:r>
            <a:r>
              <a:rPr lang="ru-RU" sz="1400" baseline="0" dirty="0"/>
              <a:t>. ед.</a:t>
            </a:r>
            <a:endParaRPr lang="ru-RU" sz="14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Sheet1!$F$2</c:f>
              <c:strCache>
                <c:ptCount val="1"/>
                <c:pt idx="0">
                  <c:v>СГХК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758792DB-8D24-49E1-A0D6-E5BC4F2327A5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9B1-4163-BBE2-6328052EFC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Sheet1!$G$7:$H$7</c:f>
                <c:numCache>
                  <c:formatCode>General</c:formatCode>
                  <c:ptCount val="2"/>
                  <c:pt idx="0">
                    <c:v>0.113</c:v>
                  </c:pt>
                  <c:pt idx="1">
                    <c:v>0.124</c:v>
                  </c:pt>
                </c:numCache>
              </c:numRef>
            </c:plus>
            <c:minus>
              <c:numRef>
                <c:f>Sheet1!$G$7:$H$7</c:f>
                <c:numCache>
                  <c:formatCode>General</c:formatCode>
                  <c:ptCount val="2"/>
                  <c:pt idx="0">
                    <c:v>0.113</c:v>
                  </c:pt>
                  <c:pt idx="1">
                    <c:v>0.124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Sheet1!$G$1:$H$1</c:f>
              <c:strCache>
                <c:ptCount val="2"/>
                <c:pt idx="0">
                  <c:v>Старые </c:v>
                </c:pt>
                <c:pt idx="1">
                  <c:v>Молодые </c:v>
                </c:pt>
              </c:strCache>
            </c:strRef>
          </c:cat>
          <c:val>
            <c:numRef>
              <c:f>Sheet1!$G$2:$H$2</c:f>
              <c:numCache>
                <c:formatCode>General</c:formatCode>
                <c:ptCount val="2"/>
                <c:pt idx="0">
                  <c:v>1.8640000000000001</c:v>
                </c:pt>
                <c:pt idx="1">
                  <c:v>2.3090000000000002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9B1-4163-BBE2-6328052EFC1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1674880"/>
        <c:axId val="281676416"/>
      </c:barChart>
      <c:catAx>
        <c:axId val="28167488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1676416"/>
        <c:crosses val="autoZero"/>
        <c:auto val="1"/>
        <c:lblAlgn val="ctr"/>
        <c:lblOffset val="100"/>
        <c:noMultiLvlLbl val="0"/>
      </c:catAx>
      <c:valAx>
        <c:axId val="281676416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1674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pPr>
            <a:r>
              <a:rPr lang="ru-RU" sz="1100" dirty="0"/>
              <a:t>Площадь кровеносных</a:t>
            </a:r>
            <a:r>
              <a:rPr lang="ru-RU" sz="1100" baseline="0" dirty="0"/>
              <a:t> сосудов (Надпочечники), мкм²</a:t>
            </a:r>
            <a:endParaRPr lang="ru-RU" sz="11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Sheet1!$D$13</c:f>
              <c:strCache>
                <c:ptCount val="1"/>
                <c:pt idx="0">
                  <c:v>Площадь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6C8D5CB2-8172-4034-9EA3-C6425E26EBAF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199-43A0-8AF2-5AD2F0E8B5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Sheet1!$E$14:$E$15</c:f>
                <c:numCache>
                  <c:formatCode>General</c:formatCode>
                  <c:ptCount val="2"/>
                  <c:pt idx="0">
                    <c:v>31.23</c:v>
                  </c:pt>
                  <c:pt idx="1">
                    <c:v>48.5</c:v>
                  </c:pt>
                </c:numCache>
              </c:numRef>
            </c:plus>
            <c:minus>
              <c:numRef>
                <c:f>Sheet1!$E$14:$E$15</c:f>
                <c:numCache>
                  <c:formatCode>General</c:formatCode>
                  <c:ptCount val="2"/>
                  <c:pt idx="0">
                    <c:v>31.23</c:v>
                  </c:pt>
                  <c:pt idx="1">
                    <c:v>48.5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  <a:effectLst/>
            </c:spPr>
          </c:errBars>
          <c:cat>
            <c:strRef>
              <c:f>Sheet1!$A$14:$A$15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Sheet1!$D$14:$D$15</c:f>
              <c:numCache>
                <c:formatCode>0.00</c:formatCode>
                <c:ptCount val="2"/>
                <c:pt idx="0">
                  <c:v>350.06</c:v>
                </c:pt>
                <c:pt idx="1">
                  <c:v>164.47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199-43A0-8AF2-5AD2F0E8B54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283863296"/>
        <c:axId val="283893760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Sheet1!$B$13</c15:sqref>
                        </c15:formulaRef>
                      </c:ext>
                    </c:extLst>
                    <c:strCache>
                      <c:ptCount val="1"/>
                      <c:pt idx="0">
                        <c:v>Большая полуось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ru-RU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Sheet1!$A$14:$A$15</c15:sqref>
                        </c15:formulaRef>
                      </c:ext>
                    </c:extLst>
                    <c:strCache>
                      <c:ptCount val="2"/>
                      <c:pt idx="0">
                        <c:v>Старые</c:v>
                      </c:pt>
                      <c:pt idx="1">
                        <c:v>Молодые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Sheet1!$B$14:$B$15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16.7</c:v>
                      </c:pt>
                      <c:pt idx="1">
                        <c:v>14.75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6199-43A0-8AF2-5AD2F0E8B541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Sheet1!$C$13</c15:sqref>
                        </c15:formulaRef>
                      </c:ext>
                    </c:extLst>
                    <c:strCache>
                      <c:ptCount val="1"/>
                      <c:pt idx="0">
                        <c:v>Малая полуось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ru-RU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Sheet1!$A$14:$A$15</c15:sqref>
                        </c15:formulaRef>
                      </c:ext>
                    </c:extLst>
                    <c:strCache>
                      <c:ptCount val="2"/>
                      <c:pt idx="0">
                        <c:v>Старые</c:v>
                      </c:pt>
                      <c:pt idx="1">
                        <c:v>Молодые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Sheet1!$C$14:$C$15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8.625</c:v>
                      </c:pt>
                      <c:pt idx="1">
                        <c:v>8.48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6199-43A0-8AF2-5AD2F0E8B541}"/>
                  </c:ext>
                </c:extLst>
              </c15:ser>
            </c15:filteredBarSeries>
          </c:ext>
        </c:extLst>
      </c:barChart>
      <c:catAx>
        <c:axId val="283863296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3893760"/>
        <c:crosses val="autoZero"/>
        <c:auto val="1"/>
        <c:lblAlgn val="ctr"/>
        <c:lblOffset val="100"/>
        <c:noMultiLvlLbl val="0"/>
      </c:catAx>
      <c:valAx>
        <c:axId val="283893760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3863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pPr>
            <a:r>
              <a:rPr lang="ru-RU" sz="1100" dirty="0"/>
              <a:t>Площадь кровеносных сосудов (Желудок), мкм²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Sheet1!$D$13</c:f>
              <c:strCache>
                <c:ptCount val="1"/>
                <c:pt idx="0">
                  <c:v>Площадь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0327699C-D13F-4AA9-A0C7-AC602C825B37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509-42F4-B160-CD9477E286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Sheet1!$E$14:$E$15</c:f>
                <c:numCache>
                  <c:formatCode>General</c:formatCode>
                  <c:ptCount val="2"/>
                  <c:pt idx="0">
                    <c:v>37.97</c:v>
                  </c:pt>
                  <c:pt idx="1">
                    <c:v>21.67</c:v>
                  </c:pt>
                </c:numCache>
              </c:numRef>
            </c:plus>
            <c:minus>
              <c:numRef>
                <c:f>Sheet1!$E$14:$E$15</c:f>
                <c:numCache>
                  <c:formatCode>General</c:formatCode>
                  <c:ptCount val="2"/>
                  <c:pt idx="0">
                    <c:v>37.97</c:v>
                  </c:pt>
                  <c:pt idx="1">
                    <c:v>21.67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  <a:effectLst/>
            </c:spPr>
          </c:errBars>
          <c:cat>
            <c:strRef>
              <c:f>Sheet1!$A$14:$A$15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Sheet1!$D$14:$D$15</c:f>
              <c:numCache>
                <c:formatCode>0.00</c:formatCode>
                <c:ptCount val="2"/>
                <c:pt idx="0">
                  <c:v>370.34</c:v>
                </c:pt>
                <c:pt idx="1">
                  <c:v>250.6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509-42F4-B160-CD9477E2864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283923968"/>
        <c:axId val="283925504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Sheet1!$B$13</c15:sqref>
                        </c15:formulaRef>
                      </c:ext>
                    </c:extLst>
                    <c:strCache>
                      <c:ptCount val="1"/>
                      <c:pt idx="0">
                        <c:v>Большая полуось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ru-RU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Sheet1!$A$14:$A$15</c15:sqref>
                        </c15:formulaRef>
                      </c:ext>
                    </c:extLst>
                    <c:strCache>
                      <c:ptCount val="2"/>
                      <c:pt idx="0">
                        <c:v>Старые</c:v>
                      </c:pt>
                      <c:pt idx="1">
                        <c:v>Молодые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Sheet1!$B$14:$B$15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16.7</c:v>
                      </c:pt>
                      <c:pt idx="1">
                        <c:v>14.75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1509-42F4-B160-CD9477E28648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Sheet1!$C$13</c15:sqref>
                        </c15:formulaRef>
                      </c:ext>
                    </c:extLst>
                    <c:strCache>
                      <c:ptCount val="1"/>
                      <c:pt idx="0">
                        <c:v>Малая полуось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ru-RU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Sheet1!$A$14:$A$15</c15:sqref>
                        </c15:formulaRef>
                      </c:ext>
                    </c:extLst>
                    <c:strCache>
                      <c:ptCount val="2"/>
                      <c:pt idx="0">
                        <c:v>Старые</c:v>
                      </c:pt>
                      <c:pt idx="1">
                        <c:v>Молодые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Sheet1!$C$14:$C$15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8.625</c:v>
                      </c:pt>
                      <c:pt idx="1">
                        <c:v>8.48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1509-42F4-B160-CD9477E28648}"/>
                  </c:ext>
                </c:extLst>
              </c15:ser>
            </c15:filteredBarSeries>
          </c:ext>
        </c:extLst>
      </c:barChart>
      <c:catAx>
        <c:axId val="283923968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3925504"/>
        <c:crosses val="autoZero"/>
        <c:auto val="1"/>
        <c:lblAlgn val="ctr"/>
        <c:lblOffset val="100"/>
        <c:noMultiLvlLbl val="0"/>
      </c:catAx>
      <c:valAx>
        <c:axId val="283925504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39239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pPr>
            <a:r>
              <a:rPr lang="ru-RU" sz="1100" dirty="0"/>
              <a:t>Площадь кровеносных сосудов (Тонкий-к), мкм²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Sheet1!$D$13</c:f>
              <c:strCache>
                <c:ptCount val="1"/>
                <c:pt idx="0">
                  <c:v>Площадь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F715CEFB-090C-46E9-BF52-14128C93C7C2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7A5B-4251-B68F-C6B6F796904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Sheet1!$E$14:$E$15</c:f>
                <c:numCache>
                  <c:formatCode>General</c:formatCode>
                  <c:ptCount val="2"/>
                  <c:pt idx="0">
                    <c:v>37.97</c:v>
                  </c:pt>
                  <c:pt idx="1">
                    <c:v>13.12</c:v>
                  </c:pt>
                </c:numCache>
              </c:numRef>
            </c:plus>
            <c:minus>
              <c:numRef>
                <c:f>Sheet1!$E$14:$E$15</c:f>
                <c:numCache>
                  <c:formatCode>General</c:formatCode>
                  <c:ptCount val="2"/>
                  <c:pt idx="0">
                    <c:v>37.97</c:v>
                  </c:pt>
                  <c:pt idx="1">
                    <c:v>13.12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  <a:effectLst/>
            </c:spPr>
          </c:errBars>
          <c:cat>
            <c:strRef>
              <c:f>Sheet1!$A$14:$A$15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Sheet1!$D$14:$D$15</c:f>
              <c:numCache>
                <c:formatCode>0.00</c:formatCode>
                <c:ptCount val="2"/>
                <c:pt idx="0">
                  <c:v>370.34</c:v>
                </c:pt>
                <c:pt idx="1">
                  <c:v>147.44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A5B-4251-B68F-C6B6F7969042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284005120"/>
        <c:axId val="284006656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Sheet1!$B$13</c15:sqref>
                        </c15:formulaRef>
                      </c:ext>
                    </c:extLst>
                    <c:strCache>
                      <c:ptCount val="1"/>
                      <c:pt idx="0">
                        <c:v>Большая полуось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ru-RU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Sheet1!$A$14:$A$15</c15:sqref>
                        </c15:formulaRef>
                      </c:ext>
                    </c:extLst>
                    <c:strCache>
                      <c:ptCount val="2"/>
                      <c:pt idx="0">
                        <c:v>Старые</c:v>
                      </c:pt>
                      <c:pt idx="1">
                        <c:v>Молодые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Sheet1!$B$14:$B$15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16.7</c:v>
                      </c:pt>
                      <c:pt idx="1">
                        <c:v>14.75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7A5B-4251-B68F-C6B6F7969042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Sheet1!$C$13</c15:sqref>
                        </c15:formulaRef>
                      </c:ext>
                    </c:extLst>
                    <c:strCache>
                      <c:ptCount val="1"/>
                      <c:pt idx="0">
                        <c:v>Малая полуось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ru-RU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Sheet1!$A$14:$A$15</c15:sqref>
                        </c15:formulaRef>
                      </c:ext>
                    </c:extLst>
                    <c:strCache>
                      <c:ptCount val="2"/>
                      <c:pt idx="0">
                        <c:v>Старые</c:v>
                      </c:pt>
                      <c:pt idx="1">
                        <c:v>Молодые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Sheet1!$C$14:$C$15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8.6300000000000008</c:v>
                      </c:pt>
                      <c:pt idx="1">
                        <c:v>8.48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7A5B-4251-B68F-C6B6F7969042}"/>
                  </c:ext>
                </c:extLst>
              </c15:ser>
            </c15:filteredBarSeries>
          </c:ext>
        </c:extLst>
      </c:barChart>
      <c:catAx>
        <c:axId val="28400512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4006656"/>
        <c:crosses val="autoZero"/>
        <c:auto val="1"/>
        <c:lblAlgn val="ctr"/>
        <c:lblOffset val="100"/>
        <c:noMultiLvlLbl val="0"/>
      </c:catAx>
      <c:valAx>
        <c:axId val="284006656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40051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pPr>
            <a:r>
              <a:rPr lang="ru-RU" sz="1100" dirty="0"/>
              <a:t>Площадь кровеносных сосудов (Толстый-к),</a:t>
            </a:r>
            <a:r>
              <a:rPr lang="ru-RU" sz="1100" baseline="0" dirty="0"/>
              <a:t> мкм²</a:t>
            </a:r>
            <a:endParaRPr lang="ru-RU" sz="11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2"/>
          <c:order val="0"/>
          <c:tx>
            <c:strRef>
              <c:f>Sheet1!$D$13</c:f>
              <c:strCache>
                <c:ptCount val="1"/>
                <c:pt idx="0">
                  <c:v>Площадь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EC80EF34-16B3-4110-92B4-AD9DB6CB4436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D66-4698-A973-CB2386CC1F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Sheet1!$E$14:$E$15</c:f>
                <c:numCache>
                  <c:formatCode>General</c:formatCode>
                  <c:ptCount val="2"/>
                  <c:pt idx="0">
                    <c:v>9.26</c:v>
                  </c:pt>
                  <c:pt idx="1">
                    <c:v>20.22</c:v>
                  </c:pt>
                </c:numCache>
              </c:numRef>
            </c:plus>
            <c:minus>
              <c:numRef>
                <c:f>Sheet1!$E$14:$E$15</c:f>
                <c:numCache>
                  <c:formatCode>General</c:formatCode>
                  <c:ptCount val="2"/>
                  <c:pt idx="0">
                    <c:v>9.26</c:v>
                  </c:pt>
                  <c:pt idx="1">
                    <c:v>20.22</c:v>
                  </c:pt>
                </c:numCache>
              </c:numRef>
            </c:minus>
            <c:spPr>
              <a:noFill/>
              <a:ln w="9525">
                <a:solidFill>
                  <a:schemeClr val="tx1">
                    <a:lumMod val="50000"/>
                    <a:lumOff val="50000"/>
                  </a:schemeClr>
                </a:solidFill>
                <a:round/>
              </a:ln>
              <a:effectLst/>
            </c:spPr>
          </c:errBars>
          <c:cat>
            <c:strRef>
              <c:f>Sheet1!$A$14:$A$15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Sheet1!$D$14:$D$15</c:f>
              <c:numCache>
                <c:formatCode>0.00</c:formatCode>
                <c:ptCount val="2"/>
                <c:pt idx="0">
                  <c:v>197.59</c:v>
                </c:pt>
                <c:pt idx="1">
                  <c:v>133.4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D66-4698-A973-CB2386CC1F45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284123136"/>
        <c:axId val="284124672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Sheet1!$B$13</c15:sqref>
                        </c15:formulaRef>
                      </c:ext>
                    </c:extLst>
                    <c:strCache>
                      <c:ptCount val="1"/>
                      <c:pt idx="0">
                        <c:v>Большая полуось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ru-RU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Sheet1!$A$14:$A$15</c15:sqref>
                        </c15:formulaRef>
                      </c:ext>
                    </c:extLst>
                    <c:strCache>
                      <c:ptCount val="2"/>
                      <c:pt idx="0">
                        <c:v>Старые</c:v>
                      </c:pt>
                      <c:pt idx="1">
                        <c:v>Молодые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Sheet1!$B$14:$B$15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16.7</c:v>
                      </c:pt>
                      <c:pt idx="1">
                        <c:v>14.75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BD66-4698-A973-CB2386CC1F45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Sheet1!$C$13</c15:sqref>
                        </c15:formulaRef>
                      </c:ext>
                    </c:extLst>
                    <c:strCache>
                      <c:ptCount val="1"/>
                      <c:pt idx="0">
                        <c:v>Малая полуось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ru-RU"/>
                    </a:p>
                  </c:txPr>
                  <c:dLblPos val="ctr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Sheet1!$A$14:$A$15</c15:sqref>
                        </c15:formulaRef>
                      </c:ext>
                    </c:extLst>
                    <c:strCache>
                      <c:ptCount val="2"/>
                      <c:pt idx="0">
                        <c:v>Старые</c:v>
                      </c:pt>
                      <c:pt idx="1">
                        <c:v>Молодые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Sheet1!$C$14:$C$15</c15:sqref>
                        </c15:formulaRef>
                      </c:ext>
                    </c:extLst>
                    <c:numCache>
                      <c:formatCode>0.00</c:formatCode>
                      <c:ptCount val="2"/>
                      <c:pt idx="0">
                        <c:v>8.625</c:v>
                      </c:pt>
                      <c:pt idx="1">
                        <c:v>8.48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BD66-4698-A973-CB2386CC1F45}"/>
                  </c:ext>
                </c:extLst>
              </c15:ser>
            </c15:filteredBarSeries>
          </c:ext>
        </c:extLst>
      </c:barChart>
      <c:catAx>
        <c:axId val="284123136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4124672"/>
        <c:crosses val="autoZero"/>
        <c:auto val="1"/>
        <c:lblAlgn val="ctr"/>
        <c:lblOffset val="100"/>
        <c:noMultiLvlLbl val="0"/>
      </c:catAx>
      <c:valAx>
        <c:axId val="284124672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4123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 dirty="0"/>
              <a:t>Число</a:t>
            </a:r>
            <a:r>
              <a:rPr lang="ru-RU" sz="1400" baseline="0" dirty="0"/>
              <a:t> ТК в 1 мм² органа</a:t>
            </a:r>
            <a:endParaRPr lang="ru-RU" sz="14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Общее количество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01331A6F-BB7A-4227-A5B0-9CC05E4583E6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677C-436B-9720-225CE1F239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Sheet1!$B$4:$C$4</c:f>
                <c:numCache>
                  <c:formatCode>General</c:formatCode>
                  <c:ptCount val="2"/>
                  <c:pt idx="0">
                    <c:v>9.73</c:v>
                  </c:pt>
                  <c:pt idx="1">
                    <c:v>17.77</c:v>
                  </c:pt>
                </c:numCache>
              </c:numRef>
            </c:plus>
            <c:minus>
              <c:numRef>
                <c:f>Sheet1!$B$4:$C$4</c:f>
                <c:numCache>
                  <c:formatCode>General</c:formatCode>
                  <c:ptCount val="2"/>
                  <c:pt idx="0">
                    <c:v>9.73</c:v>
                  </c:pt>
                  <c:pt idx="1">
                    <c:v>17.77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Sheet1!$B$1:$C$1</c:f>
              <c:strCache>
                <c:ptCount val="2"/>
                <c:pt idx="0">
                  <c:v>Старые </c:v>
                </c:pt>
                <c:pt idx="1">
                  <c:v>Молодые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114.64</c:v>
                </c:pt>
                <c:pt idx="1">
                  <c:v>192.5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77C-436B-9720-225CE1F239D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4833280"/>
        <c:axId val="284834816"/>
      </c:barChart>
      <c:catAx>
        <c:axId val="28483328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4834816"/>
        <c:crosses val="autoZero"/>
        <c:auto val="1"/>
        <c:lblAlgn val="ctr"/>
        <c:lblOffset val="100"/>
        <c:noMultiLvlLbl val="0"/>
      </c:catAx>
      <c:valAx>
        <c:axId val="284834816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4833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 dirty="0"/>
              <a:t>СГХК;</a:t>
            </a:r>
            <a:r>
              <a:rPr lang="ru-RU" sz="1400" baseline="0" dirty="0"/>
              <a:t> </a:t>
            </a:r>
            <a:r>
              <a:rPr lang="ru-RU" sz="1400" baseline="0" dirty="0" err="1"/>
              <a:t>усл</a:t>
            </a:r>
            <a:r>
              <a:rPr lang="ru-RU" sz="1400" baseline="0" dirty="0"/>
              <a:t>. ед.</a:t>
            </a:r>
            <a:endParaRPr lang="ru-RU" sz="14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Sheet1!$F$2</c:f>
              <c:strCache>
                <c:ptCount val="1"/>
                <c:pt idx="0">
                  <c:v>СГХК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758792DB-8D24-49E1-A0D6-E5BC4F2327A5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42A7-40E2-9D30-DD2A97C93F4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Sheet1!$G$7:$H$7</c:f>
                <c:numCache>
                  <c:formatCode>General</c:formatCode>
                  <c:ptCount val="2"/>
                  <c:pt idx="0">
                    <c:v>0.09</c:v>
                  </c:pt>
                  <c:pt idx="1">
                    <c:v>7.0000000000000007E-2</c:v>
                  </c:pt>
                </c:numCache>
              </c:numRef>
            </c:plus>
            <c:minus>
              <c:numRef>
                <c:f>Sheet1!$G$7:$H$7</c:f>
                <c:numCache>
                  <c:formatCode>General</c:formatCode>
                  <c:ptCount val="2"/>
                  <c:pt idx="0">
                    <c:v>0.09</c:v>
                  </c:pt>
                  <c:pt idx="1">
                    <c:v>7.0000000000000007E-2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Sheet1!$G$1:$H$1</c:f>
              <c:strCache>
                <c:ptCount val="2"/>
                <c:pt idx="0">
                  <c:v>Старые </c:v>
                </c:pt>
                <c:pt idx="1">
                  <c:v>Молодые</c:v>
                </c:pt>
              </c:strCache>
            </c:strRef>
          </c:cat>
          <c:val>
            <c:numRef>
              <c:f>Sheet1!$G$2:$H$2</c:f>
              <c:numCache>
                <c:formatCode>General</c:formatCode>
                <c:ptCount val="2"/>
                <c:pt idx="0">
                  <c:v>2.08</c:v>
                </c:pt>
                <c:pt idx="1">
                  <c:v>2.5179999999999998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2A7-40E2-9D30-DD2A97C93F49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5320320"/>
        <c:axId val="285321856"/>
      </c:barChart>
      <c:catAx>
        <c:axId val="28532032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5321856"/>
        <c:crosses val="autoZero"/>
        <c:auto val="1"/>
        <c:lblAlgn val="ctr"/>
        <c:lblOffset val="100"/>
        <c:noMultiLvlLbl val="0"/>
      </c:catAx>
      <c:valAx>
        <c:axId val="285321856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5320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/>
              <a:t>ИД; %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Sheet1!$F$3</c:f>
              <c:strCache>
                <c:ptCount val="1"/>
                <c:pt idx="0">
                  <c:v>ИД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E0E5B2D2-8A73-4737-8D8C-B17B222C47CE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3E40-4F6E-A7E4-B354909AEE4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Sheet1!$G$8:$H$8</c:f>
                <c:numCache>
                  <c:formatCode>General</c:formatCode>
                  <c:ptCount val="2"/>
                  <c:pt idx="0">
                    <c:v>1.39</c:v>
                  </c:pt>
                  <c:pt idx="1">
                    <c:v>0.56000000000000005</c:v>
                  </c:pt>
                </c:numCache>
              </c:numRef>
            </c:plus>
            <c:minus>
              <c:numRef>
                <c:f>Sheet1!$G$8:$H$8</c:f>
                <c:numCache>
                  <c:formatCode>General</c:formatCode>
                  <c:ptCount val="2"/>
                  <c:pt idx="0">
                    <c:v>1.39</c:v>
                  </c:pt>
                  <c:pt idx="1">
                    <c:v>0.56000000000000005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Sheet1!$G$1:$H$1</c:f>
              <c:strCache>
                <c:ptCount val="2"/>
                <c:pt idx="0">
                  <c:v>Старые </c:v>
                </c:pt>
                <c:pt idx="1">
                  <c:v>Молодые</c:v>
                </c:pt>
              </c:strCache>
            </c:strRef>
          </c:cat>
          <c:val>
            <c:numRef>
              <c:f>Sheet1!$G$3:$H$3</c:f>
              <c:numCache>
                <c:formatCode>General</c:formatCode>
                <c:ptCount val="2"/>
                <c:pt idx="0">
                  <c:v>7.9340000000000002</c:v>
                </c:pt>
                <c:pt idx="1">
                  <c:v>1.8460000000000001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E40-4F6E-A7E4-B354909AEE4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5356800"/>
        <c:axId val="285358336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Sheet1!$F$2</c15:sqref>
                        </c15:formulaRef>
                      </c:ext>
                    </c:extLst>
                    <c:strCache>
                      <c:ptCount val="1"/>
                      <c:pt idx="0">
                        <c:v>СГХК</c:v>
                      </c:pt>
                    </c:strCache>
                  </c:strRef>
                </c:tx>
                <c:spPr>
                  <a:solidFill>
                    <a:schemeClr val="accent1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ru-RU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Sheet1!$G$1:$H$1</c15:sqref>
                        </c15:formulaRef>
                      </c:ext>
                    </c:extLst>
                    <c:strCache>
                      <c:ptCount val="2"/>
                      <c:pt idx="0">
                        <c:v>Старые </c:v>
                      </c:pt>
                      <c:pt idx="1">
                        <c:v>Молодые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Sheet1!$G$2:$H$2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1.8640000000000001</c:v>
                      </c:pt>
                      <c:pt idx="1">
                        <c:v>2.3090000000000002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3E40-4F6E-A7E4-B354909AEE4E}"/>
                  </c:ext>
                </c:extLst>
              </c15:ser>
            </c15:filteredBarSeries>
          </c:ext>
        </c:extLst>
      </c:barChart>
      <c:catAx>
        <c:axId val="28535680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5358336"/>
        <c:crosses val="autoZero"/>
        <c:auto val="1"/>
        <c:lblAlgn val="ctr"/>
        <c:lblOffset val="100"/>
        <c:noMultiLvlLbl val="0"/>
      </c:catAx>
      <c:valAx>
        <c:axId val="285358336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535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b="1" i="0"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Результат!$A$2</c:f>
              <c:strCache>
                <c:ptCount val="1"/>
                <c:pt idx="0">
                  <c:v>Незрелые ТК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Результат!$B$1:$C$1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Результат!$B$2:$C$2</c:f>
              <c:numCache>
                <c:formatCode>0.0%</c:formatCode>
                <c:ptCount val="2"/>
                <c:pt idx="0">
                  <c:v>0.79727272727272724</c:v>
                </c:pt>
                <c:pt idx="1">
                  <c:v>0.73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18-403D-BBCE-208267BACE7C}"/>
            </c:ext>
          </c:extLst>
        </c:ser>
        <c:ser>
          <c:idx val="1"/>
          <c:order val="1"/>
          <c:tx>
            <c:strRef>
              <c:f>Результат!$A$3</c:f>
              <c:strCache>
                <c:ptCount val="1"/>
                <c:pt idx="0">
                  <c:v>Промежуточные ТК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Результат!$B$1:$C$1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Результат!$B$3:$C$3</c:f>
              <c:numCache>
                <c:formatCode>0.0%</c:formatCode>
                <c:ptCount val="2"/>
                <c:pt idx="0">
                  <c:v>0.17363636363636364</c:v>
                </c:pt>
                <c:pt idx="1">
                  <c:v>0.22750000000000001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E18-403D-BBCE-208267BACE7C}"/>
            </c:ext>
          </c:extLst>
        </c:ser>
        <c:ser>
          <c:idx val="2"/>
          <c:order val="2"/>
          <c:tx>
            <c:strRef>
              <c:f>Результат!$A$4</c:f>
              <c:strCache>
                <c:ptCount val="1"/>
                <c:pt idx="0">
                  <c:v>Зрелые ТК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Результат!$B$1:$C$1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Результат!$B$4:$C$4</c:f>
              <c:numCache>
                <c:formatCode>0.0%</c:formatCode>
                <c:ptCount val="2"/>
                <c:pt idx="0">
                  <c:v>2.9090909090909091E-2</c:v>
                </c:pt>
                <c:pt idx="1">
                  <c:v>4.2500000000000003E-2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E18-403D-BBCE-208267BACE7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85115904"/>
        <c:axId val="285117440"/>
      </c:barChart>
      <c:catAx>
        <c:axId val="285115904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5117440"/>
        <c:crosses val="autoZero"/>
        <c:auto val="1"/>
        <c:lblAlgn val="ctr"/>
        <c:lblOffset val="100"/>
        <c:noMultiLvlLbl val="0"/>
      </c:catAx>
      <c:valAx>
        <c:axId val="285117440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5115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2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 dirty="0"/>
              <a:t>Число</a:t>
            </a:r>
            <a:r>
              <a:rPr lang="ru-RU" sz="1400" baseline="0" dirty="0"/>
              <a:t> ТК в 1 мм² органа</a:t>
            </a:r>
            <a:endParaRPr lang="ru-RU" sz="14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Общее количество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01331A6F-BB7A-4227-A5B0-9CC05E4583E6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5CF4-4020-8E58-010C1487A9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Sheet1!$B$4:$C$4</c:f>
                <c:numCache>
                  <c:formatCode>General</c:formatCode>
                  <c:ptCount val="2"/>
                  <c:pt idx="0">
                    <c:v>3.37</c:v>
                  </c:pt>
                  <c:pt idx="1">
                    <c:v>6.52</c:v>
                  </c:pt>
                </c:numCache>
              </c:numRef>
            </c:plus>
            <c:minus>
              <c:numRef>
                <c:f>Sheet1!$B$4:$C$4</c:f>
                <c:numCache>
                  <c:formatCode>General</c:formatCode>
                  <c:ptCount val="2"/>
                  <c:pt idx="0">
                    <c:v>3.37</c:v>
                  </c:pt>
                  <c:pt idx="1">
                    <c:v>6.52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Sheet1!$B$1:$C$1</c:f>
              <c:strCache>
                <c:ptCount val="2"/>
                <c:pt idx="0">
                  <c:v>Старые </c:v>
                </c:pt>
                <c:pt idx="1">
                  <c:v>Молодые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17.91</c:v>
                </c:pt>
                <c:pt idx="1">
                  <c:v>11.83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CF4-4020-8E58-010C1487A98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4802432"/>
        <c:axId val="284808320"/>
      </c:barChart>
      <c:catAx>
        <c:axId val="284802432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4808320"/>
        <c:crosses val="autoZero"/>
        <c:auto val="1"/>
        <c:lblAlgn val="ctr"/>
        <c:lblOffset val="100"/>
        <c:noMultiLvlLbl val="0"/>
      </c:catAx>
      <c:valAx>
        <c:axId val="284808320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480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 dirty="0"/>
              <a:t>СГХК;</a:t>
            </a:r>
            <a:r>
              <a:rPr lang="ru-RU" sz="1400" baseline="0" dirty="0"/>
              <a:t> </a:t>
            </a:r>
            <a:r>
              <a:rPr lang="ru-RU" sz="1400" baseline="0" dirty="0" err="1"/>
              <a:t>усл</a:t>
            </a:r>
            <a:r>
              <a:rPr lang="ru-RU" sz="1400" baseline="0" dirty="0"/>
              <a:t>. ед.</a:t>
            </a:r>
            <a:endParaRPr lang="ru-RU" sz="14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Sheet1!$F$2</c:f>
              <c:strCache>
                <c:ptCount val="1"/>
                <c:pt idx="0">
                  <c:v>СГХК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758792DB-8D24-49E1-A0D6-E5BC4F2327A5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2379-4625-86F9-CC1F7F661E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Sheet1!$G$7:$H$7</c:f>
                <c:numCache>
                  <c:formatCode>General</c:formatCode>
                  <c:ptCount val="2"/>
                  <c:pt idx="0">
                    <c:v>0.11</c:v>
                  </c:pt>
                  <c:pt idx="1">
                    <c:v>0.23</c:v>
                  </c:pt>
                </c:numCache>
              </c:numRef>
            </c:plus>
            <c:minus>
              <c:numRef>
                <c:f>Sheet1!$G$7:$H$7</c:f>
                <c:numCache>
                  <c:formatCode>General</c:formatCode>
                  <c:ptCount val="2"/>
                  <c:pt idx="0">
                    <c:v>0.11</c:v>
                  </c:pt>
                  <c:pt idx="1">
                    <c:v>0.23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Sheet1!$G$1:$H$1</c:f>
              <c:strCache>
                <c:ptCount val="2"/>
                <c:pt idx="0">
                  <c:v>Старые </c:v>
                </c:pt>
                <c:pt idx="1">
                  <c:v>Молодые</c:v>
                </c:pt>
              </c:strCache>
            </c:strRef>
          </c:cat>
          <c:val>
            <c:numRef>
              <c:f>Sheet1!$G$2:$H$2</c:f>
              <c:numCache>
                <c:formatCode>General</c:formatCode>
                <c:ptCount val="2"/>
                <c:pt idx="0">
                  <c:v>1.8759999999999999</c:v>
                </c:pt>
                <c:pt idx="1">
                  <c:v>2.2149999999999999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379-4625-86F9-CC1F7F661E1C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5805568"/>
        <c:axId val="285811456"/>
      </c:barChart>
      <c:catAx>
        <c:axId val="285805568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5811456"/>
        <c:crosses val="autoZero"/>
        <c:auto val="1"/>
        <c:lblAlgn val="ctr"/>
        <c:lblOffset val="100"/>
        <c:noMultiLvlLbl val="0"/>
      </c:catAx>
      <c:valAx>
        <c:axId val="285811456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5805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/>
              <a:t>ИД; %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Sheet1!$F$3</c:f>
              <c:strCache>
                <c:ptCount val="1"/>
                <c:pt idx="0">
                  <c:v>ИД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E0E5B2D2-8A73-4737-8D8C-B17B222C47CE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C1F3-4ECC-A100-99413208A0E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Sheet1!$G$8:$H$8</c:f>
                <c:numCache>
                  <c:formatCode>General</c:formatCode>
                  <c:ptCount val="2"/>
                  <c:pt idx="0">
                    <c:v>2.82</c:v>
                  </c:pt>
                  <c:pt idx="1">
                    <c:v>1.494</c:v>
                  </c:pt>
                </c:numCache>
              </c:numRef>
            </c:plus>
            <c:minus>
              <c:numRef>
                <c:f>Sheet1!$G$8:$H$8</c:f>
                <c:numCache>
                  <c:formatCode>General</c:formatCode>
                  <c:ptCount val="2"/>
                  <c:pt idx="0">
                    <c:v>2.82</c:v>
                  </c:pt>
                  <c:pt idx="1">
                    <c:v>1.494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Sheet1!$G$1:$H$1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Sheet1!$G$3:$H$3</c:f>
              <c:numCache>
                <c:formatCode>General</c:formatCode>
                <c:ptCount val="2"/>
                <c:pt idx="0">
                  <c:v>11.114000000000001</c:v>
                </c:pt>
                <c:pt idx="1">
                  <c:v>2.65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1F3-4ECC-A100-99413208A0E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1817856"/>
        <c:axId val="281819392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Sheet1!$F$2</c15:sqref>
                        </c15:formulaRef>
                      </c:ext>
                    </c:extLst>
                    <c:strCache>
                      <c:ptCount val="1"/>
                      <c:pt idx="0">
                        <c:v>СГХК</c:v>
                      </c:pt>
                    </c:strCache>
                  </c:strRef>
                </c:tx>
                <c:spPr>
                  <a:solidFill>
                    <a:schemeClr val="accent1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ru-RU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Sheet1!$G$1:$H$1</c15:sqref>
                        </c15:formulaRef>
                      </c:ext>
                    </c:extLst>
                    <c:strCache>
                      <c:ptCount val="2"/>
                      <c:pt idx="0">
                        <c:v>Старые</c:v>
                      </c:pt>
                      <c:pt idx="1">
                        <c:v>Молодые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Sheet1!$G$2:$H$2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1.8640000000000001</c:v>
                      </c:pt>
                      <c:pt idx="1">
                        <c:v>2.3090000000000002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C1F3-4ECC-A100-99413208A0EA}"/>
                  </c:ext>
                </c:extLst>
              </c15:ser>
            </c15:filteredBarSeries>
          </c:ext>
        </c:extLst>
      </c:barChart>
      <c:catAx>
        <c:axId val="281817856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1819392"/>
        <c:crosses val="autoZero"/>
        <c:auto val="1"/>
        <c:lblAlgn val="ctr"/>
        <c:lblOffset val="100"/>
        <c:noMultiLvlLbl val="0"/>
      </c:catAx>
      <c:valAx>
        <c:axId val="281819392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1817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b="1" i="0"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/>
              <a:t>ИД; %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Sheet1!$F$3</c:f>
              <c:strCache>
                <c:ptCount val="1"/>
                <c:pt idx="0">
                  <c:v>ИД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E0E5B2D2-8A73-4737-8D8C-B17B222C47CE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EE9-4030-A50C-1892981C922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Sheet1!$G$8:$H$8</c:f>
                <c:numCache>
                  <c:formatCode>General</c:formatCode>
                  <c:ptCount val="2"/>
                  <c:pt idx="0">
                    <c:v>4.4000000000000004</c:v>
                  </c:pt>
                  <c:pt idx="1">
                    <c:v>8.33</c:v>
                  </c:pt>
                </c:numCache>
              </c:numRef>
            </c:plus>
            <c:minus>
              <c:numRef>
                <c:f>Sheet1!$G$8:$H$8</c:f>
                <c:numCache>
                  <c:formatCode>General</c:formatCode>
                  <c:ptCount val="2"/>
                  <c:pt idx="0">
                    <c:v>4.4000000000000004</c:v>
                  </c:pt>
                  <c:pt idx="1">
                    <c:v>8.33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Sheet1!$G$1:$H$1</c:f>
              <c:strCache>
                <c:ptCount val="2"/>
                <c:pt idx="0">
                  <c:v>Старые </c:v>
                </c:pt>
                <c:pt idx="1">
                  <c:v>Молодые</c:v>
                </c:pt>
              </c:strCache>
            </c:strRef>
          </c:cat>
          <c:val>
            <c:numRef>
              <c:f>Sheet1!$G$3:$H$3</c:f>
              <c:numCache>
                <c:formatCode>General</c:formatCode>
                <c:ptCount val="2"/>
                <c:pt idx="0">
                  <c:v>16.966999999999999</c:v>
                </c:pt>
                <c:pt idx="1">
                  <c:v>11.667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EE9-4030-A50C-1892981C922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5874816"/>
        <c:axId val="285876608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Sheet1!$F$2</c15:sqref>
                        </c15:formulaRef>
                      </c:ext>
                    </c:extLst>
                    <c:strCache>
                      <c:ptCount val="1"/>
                      <c:pt idx="0">
                        <c:v>СГХК</c:v>
                      </c:pt>
                    </c:strCache>
                  </c:strRef>
                </c:tx>
                <c:spPr>
                  <a:solidFill>
                    <a:schemeClr val="accent1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ru-RU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Sheet1!$G$1:$H$1</c15:sqref>
                        </c15:formulaRef>
                      </c:ext>
                    </c:extLst>
                    <c:strCache>
                      <c:ptCount val="2"/>
                      <c:pt idx="0">
                        <c:v>Старые </c:v>
                      </c:pt>
                      <c:pt idx="1">
                        <c:v>Молодые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Sheet1!$G$2:$H$2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1.8640000000000001</c:v>
                      </c:pt>
                      <c:pt idx="1">
                        <c:v>2.3090000000000002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9EE9-4030-A50C-1892981C9222}"/>
                  </c:ext>
                </c:extLst>
              </c15:ser>
            </c15:filteredBarSeries>
          </c:ext>
        </c:extLst>
      </c:barChart>
      <c:catAx>
        <c:axId val="285874816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5876608"/>
        <c:crosses val="autoZero"/>
        <c:auto val="1"/>
        <c:lblAlgn val="ctr"/>
        <c:lblOffset val="100"/>
        <c:noMultiLvlLbl val="0"/>
      </c:catAx>
      <c:valAx>
        <c:axId val="285876608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5874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b="1" i="0"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Результат!$A$2</c:f>
              <c:strCache>
                <c:ptCount val="1"/>
                <c:pt idx="0">
                  <c:v>Незрелые ТК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Результат!$B$1:$C$1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Результат!$B$2:$C$2</c:f>
              <c:numCache>
                <c:formatCode>0.0%</c:formatCode>
                <c:ptCount val="2"/>
                <c:pt idx="0">
                  <c:v>0.92035398230088494</c:v>
                </c:pt>
                <c:pt idx="1">
                  <c:v>0.96296296296296291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B3D-4C88-A2F6-6EB60D1F7C80}"/>
            </c:ext>
          </c:extLst>
        </c:ser>
        <c:ser>
          <c:idx val="1"/>
          <c:order val="1"/>
          <c:tx>
            <c:strRef>
              <c:f>Результат!$A$3</c:f>
              <c:strCache>
                <c:ptCount val="1"/>
                <c:pt idx="0">
                  <c:v>Промежуточные ТК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Результат!$B$1:$C$1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Результат!$B$3:$C$3</c:f>
              <c:numCache>
                <c:formatCode>0.0%</c:formatCode>
                <c:ptCount val="2"/>
                <c:pt idx="0">
                  <c:v>7.0796460176991149E-2</c:v>
                </c:pt>
                <c:pt idx="1">
                  <c:v>3.7037037037037035E-2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B3D-4C88-A2F6-6EB60D1F7C80}"/>
            </c:ext>
          </c:extLst>
        </c:ser>
        <c:ser>
          <c:idx val="2"/>
          <c:order val="2"/>
          <c:tx>
            <c:strRef>
              <c:f>Результат!$A$4</c:f>
              <c:strCache>
                <c:ptCount val="1"/>
                <c:pt idx="0">
                  <c:v>Зрелые ТК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Результат!$B$1:$C$1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Результат!$B$4:$C$4</c:f>
              <c:numCache>
                <c:formatCode>0.0%</c:formatCode>
                <c:ptCount val="2"/>
                <c:pt idx="0">
                  <c:v>8.8495575221238937E-3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B3D-4C88-A2F6-6EB60D1F7C8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85623040"/>
        <c:axId val="285624576"/>
      </c:barChart>
      <c:catAx>
        <c:axId val="28562304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5624576"/>
        <c:crosses val="autoZero"/>
        <c:auto val="1"/>
        <c:lblAlgn val="ctr"/>
        <c:lblOffset val="100"/>
        <c:noMultiLvlLbl val="0"/>
      </c:catAx>
      <c:valAx>
        <c:axId val="285624576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5623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 rtl="0"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Результат!$A$2</c:f>
              <c:strCache>
                <c:ptCount val="1"/>
                <c:pt idx="0">
                  <c:v>Незрелые ТК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Результат!$B$1:$C$1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Результат!$B$2:$C$2</c:f>
              <c:numCache>
                <c:formatCode>0.0%</c:formatCode>
                <c:ptCount val="2"/>
                <c:pt idx="0">
                  <c:v>0.58119658119658124</c:v>
                </c:pt>
                <c:pt idx="1">
                  <c:v>0.38208409506398539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D42-4992-BE71-1D151B162E2E}"/>
            </c:ext>
          </c:extLst>
        </c:ser>
        <c:ser>
          <c:idx val="1"/>
          <c:order val="1"/>
          <c:tx>
            <c:strRef>
              <c:f>Результат!$A$3</c:f>
              <c:strCache>
                <c:ptCount val="1"/>
                <c:pt idx="0">
                  <c:v>Промежуточные ТК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Результат!$B$1:$C$1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Результат!$B$3:$C$3</c:f>
              <c:numCache>
                <c:formatCode>0.0%</c:formatCode>
                <c:ptCount val="2"/>
                <c:pt idx="0">
                  <c:v>0.16773504273504272</c:v>
                </c:pt>
                <c:pt idx="1">
                  <c:v>0.43327239488117003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D42-4992-BE71-1D151B162E2E}"/>
            </c:ext>
          </c:extLst>
        </c:ser>
        <c:ser>
          <c:idx val="2"/>
          <c:order val="2"/>
          <c:tx>
            <c:strRef>
              <c:f>Результат!$A$4</c:f>
              <c:strCache>
                <c:ptCount val="1"/>
                <c:pt idx="0">
                  <c:v>Зрелые ТК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Результат!$B$1:$C$1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Результат!$B$4:$C$4</c:f>
              <c:numCache>
                <c:formatCode>0.0%</c:formatCode>
                <c:ptCount val="2"/>
                <c:pt idx="0">
                  <c:v>0.25106837606837606</c:v>
                </c:pt>
                <c:pt idx="1">
                  <c:v>0.18464351005484461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D42-4992-BE71-1D151B162E2E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81953792"/>
        <c:axId val="281955328"/>
      </c:barChart>
      <c:catAx>
        <c:axId val="281953792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1955328"/>
        <c:crosses val="autoZero"/>
        <c:auto val="1"/>
        <c:lblAlgn val="ctr"/>
        <c:lblOffset val="100"/>
        <c:noMultiLvlLbl val="0"/>
      </c:catAx>
      <c:valAx>
        <c:axId val="281955328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195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 dirty="0"/>
              <a:t>Число</a:t>
            </a:r>
            <a:r>
              <a:rPr lang="ru-RU" sz="1400" baseline="0" dirty="0"/>
              <a:t> ТК в 1 мм² органа</a:t>
            </a:r>
            <a:endParaRPr lang="ru-RU" sz="14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Общее количество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01331A6F-BB7A-4227-A5B0-9CC05E4583E6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1D6F-4478-A893-B49B25FB949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Sheet1!$B$4:$C$4</c:f>
                <c:numCache>
                  <c:formatCode>General</c:formatCode>
                  <c:ptCount val="2"/>
                  <c:pt idx="0">
                    <c:v>5.7</c:v>
                  </c:pt>
                  <c:pt idx="1">
                    <c:v>9.5299999999999994</c:v>
                  </c:pt>
                </c:numCache>
              </c:numRef>
            </c:plus>
            <c:minus>
              <c:numRef>
                <c:f>Sheet1!$B$4:$C$4</c:f>
                <c:numCache>
                  <c:formatCode>General</c:formatCode>
                  <c:ptCount val="2"/>
                  <c:pt idx="0">
                    <c:v>5.7</c:v>
                  </c:pt>
                  <c:pt idx="1">
                    <c:v>9.5299999999999994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Sheet1!$B$1:$C$1</c:f>
              <c:strCache>
                <c:ptCount val="2"/>
                <c:pt idx="0">
                  <c:v>Старые </c:v>
                </c:pt>
                <c:pt idx="1">
                  <c:v>Молодые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33.4</c:v>
                </c:pt>
                <c:pt idx="1">
                  <c:v>46.17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D6F-4478-A893-B49B25FB949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2112000"/>
        <c:axId val="282113536"/>
      </c:barChart>
      <c:catAx>
        <c:axId val="28211200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2113536"/>
        <c:crosses val="autoZero"/>
        <c:auto val="1"/>
        <c:lblAlgn val="ctr"/>
        <c:lblOffset val="100"/>
        <c:noMultiLvlLbl val="0"/>
      </c:catAx>
      <c:valAx>
        <c:axId val="282113536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2112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 dirty="0"/>
              <a:t>СГХК;</a:t>
            </a:r>
            <a:r>
              <a:rPr lang="ru-RU" sz="1400" baseline="0" dirty="0"/>
              <a:t> </a:t>
            </a:r>
            <a:r>
              <a:rPr lang="ru-RU" sz="1400" baseline="0" dirty="0" err="1"/>
              <a:t>усл</a:t>
            </a:r>
            <a:r>
              <a:rPr lang="ru-RU" sz="1400" baseline="0" dirty="0"/>
              <a:t>. ед.</a:t>
            </a:r>
            <a:endParaRPr lang="ru-RU" sz="14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Sheet1!$F$2</c:f>
              <c:strCache>
                <c:ptCount val="1"/>
                <c:pt idx="0">
                  <c:v>СГХК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758792DB-8D24-49E1-A0D6-E5BC4F2327A5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921-4442-B55F-60DD96D6F5A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Sheet1!$G$7:$H$7</c:f>
                <c:numCache>
                  <c:formatCode>General</c:formatCode>
                  <c:ptCount val="2"/>
                  <c:pt idx="0">
                    <c:v>0.97</c:v>
                  </c:pt>
                  <c:pt idx="1">
                    <c:v>0.12</c:v>
                  </c:pt>
                </c:numCache>
              </c:numRef>
            </c:plus>
            <c:minus>
              <c:numRef>
                <c:f>Sheet1!$G$7:$H$7</c:f>
                <c:numCache>
                  <c:formatCode>General</c:formatCode>
                  <c:ptCount val="2"/>
                  <c:pt idx="0">
                    <c:v>0.97</c:v>
                  </c:pt>
                  <c:pt idx="1">
                    <c:v>0.12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Sheet1!$G$1:$H$1</c:f>
              <c:strCache>
                <c:ptCount val="2"/>
                <c:pt idx="0">
                  <c:v>Старые </c:v>
                </c:pt>
                <c:pt idx="1">
                  <c:v>Молодые</c:v>
                </c:pt>
              </c:strCache>
            </c:strRef>
          </c:cat>
          <c:val>
            <c:numRef>
              <c:f>Sheet1!$G$2:$H$2</c:f>
              <c:numCache>
                <c:formatCode>General</c:formatCode>
                <c:ptCount val="2"/>
                <c:pt idx="0">
                  <c:v>1.44</c:v>
                </c:pt>
                <c:pt idx="1">
                  <c:v>2.33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921-4442-B55F-60DD96D6F5A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2324352"/>
        <c:axId val="282330240"/>
      </c:barChart>
      <c:catAx>
        <c:axId val="282324352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2330240"/>
        <c:crosses val="autoZero"/>
        <c:auto val="1"/>
        <c:lblAlgn val="ctr"/>
        <c:lblOffset val="100"/>
        <c:noMultiLvlLbl val="0"/>
      </c:catAx>
      <c:valAx>
        <c:axId val="282330240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2324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/>
              <a:t>ИД; %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Sheet1!$F$3</c:f>
              <c:strCache>
                <c:ptCount val="1"/>
                <c:pt idx="0">
                  <c:v>ИД</c:v>
                </c:pt>
              </c:strCache>
            </c:strRef>
          </c:tx>
          <c:spPr>
            <a:solidFill>
              <a:schemeClr val="accent2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E0E5B2D2-8A73-4737-8D8C-B17B222C47CE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43B-4564-B389-B8012D0B70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Sheet1!$G$8:$H$8</c:f>
                <c:numCache>
                  <c:formatCode>General</c:formatCode>
                  <c:ptCount val="2"/>
                  <c:pt idx="0">
                    <c:v>4.13</c:v>
                  </c:pt>
                  <c:pt idx="1">
                    <c:v>1.21</c:v>
                  </c:pt>
                </c:numCache>
              </c:numRef>
            </c:plus>
            <c:minus>
              <c:numRef>
                <c:f>Sheet1!$G$8:$H$8</c:f>
                <c:numCache>
                  <c:formatCode>General</c:formatCode>
                  <c:ptCount val="2"/>
                  <c:pt idx="0">
                    <c:v>4.13</c:v>
                  </c:pt>
                  <c:pt idx="1">
                    <c:v>1.21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Sheet1!$G$1:$H$1</c:f>
              <c:strCache>
                <c:ptCount val="2"/>
                <c:pt idx="0">
                  <c:v>Старые </c:v>
                </c:pt>
                <c:pt idx="1">
                  <c:v>Молодые</c:v>
                </c:pt>
              </c:strCache>
            </c:strRef>
          </c:cat>
          <c:val>
            <c:numRef>
              <c:f>Sheet1!$G$3:$H$3</c:f>
              <c:numCache>
                <c:formatCode>General</c:formatCode>
                <c:ptCount val="2"/>
                <c:pt idx="0">
                  <c:v>18.155000000000001</c:v>
                </c:pt>
                <c:pt idx="1">
                  <c:v>2.552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43B-4564-B389-B8012D0B700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2377216"/>
        <c:axId val="282383104"/>
        <c:extLst xmlns:c16r2="http://schemas.microsoft.com/office/drawing/2015/06/chart"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Sheet1!$F$2</c15:sqref>
                        </c15:formulaRef>
                      </c:ext>
                    </c:extLst>
                    <c:strCache>
                      <c:ptCount val="1"/>
                      <c:pt idx="0">
                        <c:v>СГХК</c:v>
                      </c:pt>
                    </c:strCache>
                  </c:strRef>
                </c:tx>
                <c:spPr>
                  <a:solidFill>
                    <a:schemeClr val="accent1">
                      <a:alpha val="85000"/>
                    </a:schemeClr>
                  </a:solidFill>
                  <a:ln w="9525" cap="flat" cmpd="sng" algn="ctr">
                    <a:solidFill>
                      <a:schemeClr val="lt1">
                        <a:alpha val="50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1" i="0" u="none" strike="noStrike" kern="1200" baseline="0">
                          <a:solidFill>
                            <a:schemeClr val="lt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+mn-cs"/>
                        </a:defRPr>
                      </a:pPr>
                      <a:endParaRPr lang="ru-RU"/>
                    </a:p>
                  </c:txPr>
                  <c:dLblPos val="in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50000"/>
                                <a:lumOff val="50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Sheet1!$G$1:$H$1</c15:sqref>
                        </c15:formulaRef>
                      </c:ext>
                    </c:extLst>
                    <c:strCache>
                      <c:ptCount val="2"/>
                      <c:pt idx="0">
                        <c:v>Старые </c:v>
                      </c:pt>
                      <c:pt idx="1">
                        <c:v>Молодые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Sheet1!$G$2:$H$2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1.8640000000000001</c:v>
                      </c:pt>
                      <c:pt idx="1">
                        <c:v>2.3090000000000002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B43B-4564-B389-B8012D0B700E}"/>
                  </c:ext>
                </c:extLst>
              </c15:ser>
            </c15:filteredBarSeries>
          </c:ext>
        </c:extLst>
      </c:barChart>
      <c:catAx>
        <c:axId val="282377216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2383104"/>
        <c:crosses val="autoZero"/>
        <c:auto val="1"/>
        <c:lblAlgn val="ctr"/>
        <c:lblOffset val="100"/>
        <c:noMultiLvlLbl val="0"/>
      </c:catAx>
      <c:valAx>
        <c:axId val="282383104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237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 b="1" i="0"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Результат!$A$2</c:f>
              <c:strCache>
                <c:ptCount val="1"/>
                <c:pt idx="0">
                  <c:v>Незрелые ТК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Результат!$B$1:$C$1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Результат!$B$2:$C$2</c:f>
              <c:numCache>
                <c:formatCode>0.0%</c:formatCode>
                <c:ptCount val="2"/>
                <c:pt idx="0">
                  <c:v>0.33771929824561403</c:v>
                </c:pt>
                <c:pt idx="1">
                  <c:v>0.29545454545454547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F3A-41DA-ABB3-5C1E1E2031EC}"/>
            </c:ext>
          </c:extLst>
        </c:ser>
        <c:ser>
          <c:idx val="1"/>
          <c:order val="1"/>
          <c:tx>
            <c:strRef>
              <c:f>Результат!$A$3</c:f>
              <c:strCache>
                <c:ptCount val="1"/>
                <c:pt idx="0">
                  <c:v>Промежуточные ТК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Результат!$B$1:$C$1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Результат!$B$3:$C$3</c:f>
              <c:numCache>
                <c:formatCode>0.0%</c:formatCode>
                <c:ptCount val="2"/>
                <c:pt idx="0">
                  <c:v>0.34210526315789475</c:v>
                </c:pt>
                <c:pt idx="1">
                  <c:v>0.45454545454545453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F3A-41DA-ABB3-5C1E1E2031EC}"/>
            </c:ext>
          </c:extLst>
        </c:ser>
        <c:ser>
          <c:idx val="2"/>
          <c:order val="2"/>
          <c:tx>
            <c:strRef>
              <c:f>Результат!$A$4</c:f>
              <c:strCache>
                <c:ptCount val="1"/>
                <c:pt idx="0">
                  <c:v>Зрелые ТК</c:v>
                </c:pt>
              </c:strCache>
            </c:strRef>
          </c:tx>
          <c:spPr>
            <a:solidFill>
              <a:srgbClr val="FF5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Результат!$B$1:$C$1</c:f>
              <c:strCache>
                <c:ptCount val="2"/>
                <c:pt idx="0">
                  <c:v>Старые</c:v>
                </c:pt>
                <c:pt idx="1">
                  <c:v>Молодые</c:v>
                </c:pt>
              </c:strCache>
            </c:strRef>
          </c:cat>
          <c:val>
            <c:numRef>
              <c:f>Результат!$B$4:$C$4</c:f>
              <c:numCache>
                <c:formatCode>0.0%</c:formatCode>
                <c:ptCount val="2"/>
                <c:pt idx="0">
                  <c:v>0.32017543859649122</c:v>
                </c:pt>
                <c:pt idx="1">
                  <c:v>0.25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F3A-41DA-ABB3-5C1E1E2031E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282507904"/>
        <c:axId val="282509696"/>
      </c:barChart>
      <c:catAx>
        <c:axId val="282507904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2509696"/>
        <c:crosses val="autoZero"/>
        <c:auto val="1"/>
        <c:lblAlgn val="ctr"/>
        <c:lblOffset val="100"/>
        <c:noMultiLvlLbl val="0"/>
      </c:catAx>
      <c:valAx>
        <c:axId val="282509696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2507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r>
              <a:rPr lang="ru-RU" sz="1400" dirty="0"/>
              <a:t>Число</a:t>
            </a:r>
            <a:r>
              <a:rPr lang="ru-RU" sz="1400" baseline="0" dirty="0"/>
              <a:t> ТК в 1 мм² органа</a:t>
            </a:r>
            <a:endParaRPr lang="ru-RU" sz="14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Общее количество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tx>
                <c:rich>
                  <a:bodyPr/>
                  <a:lstStyle/>
                  <a:p>
                    <a:fld id="{01331A6F-BB7A-4227-A5B0-9CC05E4583E6}" type="VALUE">
                      <a:rPr lang="en-US" smtClean="0"/>
                      <a:pPr/>
                      <a:t>[VALUE]</a:t>
                    </a:fld>
                    <a:endParaRPr lang="ru-RU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9260-4FAE-A2D4-63C00A05D9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lt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errBars>
            <c:errBarType val="both"/>
            <c:errValType val="cust"/>
            <c:noEndCap val="0"/>
            <c:plus>
              <c:numRef>
                <c:f>Sheet1!$B$4:$C$4</c:f>
                <c:numCache>
                  <c:formatCode>General</c:formatCode>
                  <c:ptCount val="2"/>
                  <c:pt idx="0">
                    <c:v>5.04</c:v>
                  </c:pt>
                  <c:pt idx="1">
                    <c:v>2.36</c:v>
                  </c:pt>
                </c:numCache>
              </c:numRef>
            </c:plus>
            <c:minus>
              <c:numRef>
                <c:f>Sheet1!$B$4:$C$4</c:f>
                <c:numCache>
                  <c:formatCode>General</c:formatCode>
                  <c:ptCount val="2"/>
                  <c:pt idx="0">
                    <c:v>5.04</c:v>
                  </c:pt>
                  <c:pt idx="1">
                    <c:v>2.36</c:v>
                  </c:pt>
                </c:numCache>
              </c:numRef>
            </c:minus>
            <c:spPr>
              <a:noFill/>
              <a:ln w="9525">
                <a:solidFill>
                  <a:schemeClr val="dk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Sheet1!$B$1:$C$1</c:f>
              <c:strCache>
                <c:ptCount val="2"/>
                <c:pt idx="0">
                  <c:v>Старые </c:v>
                </c:pt>
                <c:pt idx="1">
                  <c:v>Молодые</c:v>
                </c:pt>
              </c:strCache>
            </c:strRef>
          </c:cat>
          <c:val>
            <c:numRef>
              <c:f>Sheet1!$B$2:$C$2</c:f>
              <c:numCache>
                <c:formatCode>General</c:formatCode>
                <c:ptCount val="2"/>
                <c:pt idx="0">
                  <c:v>49.73</c:v>
                </c:pt>
                <c:pt idx="1">
                  <c:v>51.5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260-4FAE-A2D4-63C00A05D991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282651264"/>
        <c:axId val="282653056"/>
      </c:barChart>
      <c:catAx>
        <c:axId val="282651264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282653056"/>
        <c:crosses val="autoZero"/>
        <c:auto val="1"/>
        <c:lblAlgn val="ctr"/>
        <c:lblOffset val="100"/>
        <c:noMultiLvlLbl val="0"/>
      </c:catAx>
      <c:valAx>
        <c:axId val="282653056"/>
        <c:scaling>
          <c:orientation val="minMax"/>
        </c:scaling>
        <c:delete val="1"/>
        <c:axPos val="r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82651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Verdana" panose="020B0604030504040204" pitchFamily="34" charset="0"/>
          <a:ea typeface="Verdana" panose="020B0604030504040204" pitchFamily="34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0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4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9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0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177C90-50C7-4CDE-B36A-9CDFD257A7DA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BFD1D7E-993C-4E4F-BB16-E242CCF1E6B4}">
      <dgm:prSet phldrT="[Text]"/>
      <dgm:spPr/>
      <dgm:t>
        <a:bodyPr/>
        <a:lstStyle/>
        <a:p>
          <a:r>
            <a:rPr lang="ru-RU" dirty="0"/>
            <a:t>Иммунная система </a:t>
          </a:r>
        </a:p>
      </dgm:t>
    </dgm:pt>
    <dgm:pt modelId="{43E2926A-AD6E-4B2F-8071-245CD7196ED2}" type="parTrans" cxnId="{F4392BB8-E460-4B42-8A77-5595B4A09991}">
      <dgm:prSet/>
      <dgm:spPr/>
      <dgm:t>
        <a:bodyPr/>
        <a:lstStyle/>
        <a:p>
          <a:endParaRPr lang="ru-RU"/>
        </a:p>
      </dgm:t>
    </dgm:pt>
    <dgm:pt modelId="{AF5F62F9-8588-413F-854B-273730A1ECAA}" type="sibTrans" cxnId="{F4392BB8-E460-4B42-8A77-5595B4A09991}">
      <dgm:prSet/>
      <dgm:spPr/>
      <dgm:t>
        <a:bodyPr/>
        <a:lstStyle/>
        <a:p>
          <a:endParaRPr lang="ru-RU"/>
        </a:p>
      </dgm:t>
    </dgm:pt>
    <dgm:pt modelId="{642A7C8F-00D4-41FC-930F-6C8B9779CBF8}">
      <dgm:prSet/>
      <dgm:spPr/>
      <dgm:t>
        <a:bodyPr/>
        <a:lstStyle/>
        <a:p>
          <a:r>
            <a:rPr lang="ru-RU" dirty="0"/>
            <a:t>Адаптивный</a:t>
          </a:r>
          <a:r>
            <a:rPr lang="en-US" dirty="0"/>
            <a:t> </a:t>
          </a:r>
          <a:r>
            <a:rPr lang="ru-RU" dirty="0"/>
            <a:t>иммунитет</a:t>
          </a:r>
        </a:p>
      </dgm:t>
    </dgm:pt>
    <dgm:pt modelId="{10FE00FE-51BC-49F3-A859-897F2FE20664}" type="parTrans" cxnId="{9DEAFECB-7900-4EFA-80F6-D7F1DD22D8BF}">
      <dgm:prSet/>
      <dgm:spPr/>
      <dgm:t>
        <a:bodyPr/>
        <a:lstStyle/>
        <a:p>
          <a:endParaRPr lang="ru-RU"/>
        </a:p>
      </dgm:t>
    </dgm:pt>
    <dgm:pt modelId="{9A324DD6-8EA7-4032-B8A2-E1B6519357DF}" type="sibTrans" cxnId="{9DEAFECB-7900-4EFA-80F6-D7F1DD22D8BF}">
      <dgm:prSet/>
      <dgm:spPr/>
      <dgm:t>
        <a:bodyPr/>
        <a:lstStyle/>
        <a:p>
          <a:endParaRPr lang="ru-RU"/>
        </a:p>
      </dgm:t>
    </dgm:pt>
    <dgm:pt modelId="{C6DB0CB7-1E6B-44D9-8638-5B42A50DF44E}">
      <dgm:prSet/>
      <dgm:spPr/>
      <dgm:t>
        <a:bodyPr/>
        <a:lstStyle/>
        <a:p>
          <a:r>
            <a:rPr lang="ru-RU" dirty="0"/>
            <a:t>Врожденный иммунитет </a:t>
          </a:r>
        </a:p>
      </dgm:t>
    </dgm:pt>
    <dgm:pt modelId="{C21A952E-E2C7-4E4F-805E-66EE20DEC5DF}" type="parTrans" cxnId="{BE30707F-87E7-4526-9787-999527E3B132}">
      <dgm:prSet/>
      <dgm:spPr/>
      <dgm:t>
        <a:bodyPr/>
        <a:lstStyle/>
        <a:p>
          <a:endParaRPr lang="ru-RU"/>
        </a:p>
      </dgm:t>
    </dgm:pt>
    <dgm:pt modelId="{0A39D5AF-3BDF-44EC-A6D0-B6579139ADBE}" type="sibTrans" cxnId="{BE30707F-87E7-4526-9787-999527E3B132}">
      <dgm:prSet/>
      <dgm:spPr/>
      <dgm:t>
        <a:bodyPr/>
        <a:lstStyle/>
        <a:p>
          <a:endParaRPr lang="ru-RU"/>
        </a:p>
      </dgm:t>
    </dgm:pt>
    <dgm:pt modelId="{DA7BF22F-2E0F-4E6D-879E-27E703A9F67A}">
      <dgm:prSet/>
      <dgm:spPr/>
      <dgm:t>
        <a:bodyPr/>
        <a:lstStyle/>
        <a:p>
          <a:r>
            <a:rPr lang="ru-RU" dirty="0"/>
            <a:t>Макрофаги</a:t>
          </a:r>
        </a:p>
      </dgm:t>
    </dgm:pt>
    <dgm:pt modelId="{EA14C471-03E6-4A60-A1AE-BCDE27577F8E}" type="parTrans" cxnId="{9576844B-60BC-4AA8-A13F-865D3056DDFD}">
      <dgm:prSet/>
      <dgm:spPr/>
      <dgm:t>
        <a:bodyPr/>
        <a:lstStyle/>
        <a:p>
          <a:endParaRPr lang="ru-RU"/>
        </a:p>
      </dgm:t>
    </dgm:pt>
    <dgm:pt modelId="{57E5FB9C-732B-41F9-B186-2B96B4FFA7AA}" type="sibTrans" cxnId="{9576844B-60BC-4AA8-A13F-865D3056DDFD}">
      <dgm:prSet/>
      <dgm:spPr/>
      <dgm:t>
        <a:bodyPr/>
        <a:lstStyle/>
        <a:p>
          <a:endParaRPr lang="ru-RU"/>
        </a:p>
      </dgm:t>
    </dgm:pt>
    <dgm:pt modelId="{3478D9D1-4872-47C8-A70D-163F6AA5CE3E}">
      <dgm:prSet/>
      <dgm:spPr/>
      <dgm:t>
        <a:bodyPr/>
        <a:lstStyle/>
        <a:p>
          <a:r>
            <a:rPr lang="ru-RU" dirty="0"/>
            <a:t>Т-клетки </a:t>
          </a:r>
        </a:p>
      </dgm:t>
    </dgm:pt>
    <dgm:pt modelId="{C5228042-AE37-4665-AE8F-1D7E5CB6A6A3}" type="parTrans" cxnId="{6EBAD166-ACD6-4E4E-87EC-C125B3D4A277}">
      <dgm:prSet/>
      <dgm:spPr/>
      <dgm:t>
        <a:bodyPr/>
        <a:lstStyle/>
        <a:p>
          <a:endParaRPr lang="ru-RU"/>
        </a:p>
      </dgm:t>
    </dgm:pt>
    <dgm:pt modelId="{AAA4A70F-48E5-4D21-BF3E-115AF9762C39}" type="sibTrans" cxnId="{6EBAD166-ACD6-4E4E-87EC-C125B3D4A277}">
      <dgm:prSet/>
      <dgm:spPr/>
      <dgm:t>
        <a:bodyPr/>
        <a:lstStyle/>
        <a:p>
          <a:endParaRPr lang="ru-RU"/>
        </a:p>
      </dgm:t>
    </dgm:pt>
    <dgm:pt modelId="{E1F07036-8AF7-4A78-8F1A-40D1F50E9CA7}">
      <dgm:prSet/>
      <dgm:spPr/>
      <dgm:t>
        <a:bodyPr/>
        <a:lstStyle/>
        <a:p>
          <a:r>
            <a:rPr lang="ru-RU" dirty="0"/>
            <a:t>В-клетки</a:t>
          </a:r>
        </a:p>
      </dgm:t>
    </dgm:pt>
    <dgm:pt modelId="{F07F5C0E-F307-4E44-B234-47D8D9827153}" type="parTrans" cxnId="{468681B0-74D5-44D1-BA16-506E52DD9D1C}">
      <dgm:prSet/>
      <dgm:spPr/>
      <dgm:t>
        <a:bodyPr/>
        <a:lstStyle/>
        <a:p>
          <a:endParaRPr lang="ru-RU"/>
        </a:p>
      </dgm:t>
    </dgm:pt>
    <dgm:pt modelId="{91FE8BEB-6533-4E51-A02F-A563920C0996}" type="sibTrans" cxnId="{468681B0-74D5-44D1-BA16-506E52DD9D1C}">
      <dgm:prSet/>
      <dgm:spPr/>
      <dgm:t>
        <a:bodyPr/>
        <a:lstStyle/>
        <a:p>
          <a:endParaRPr lang="ru-RU"/>
        </a:p>
      </dgm:t>
    </dgm:pt>
    <dgm:pt modelId="{E6849BA8-27E5-4212-B213-27BB25CDEDD6}">
      <dgm:prSet/>
      <dgm:spPr>
        <a:solidFill>
          <a:srgbClr val="E20443"/>
        </a:solidFill>
      </dgm:spPr>
      <dgm:t>
        <a:bodyPr/>
        <a:lstStyle/>
        <a:p>
          <a:r>
            <a:rPr lang="ru-RU" dirty="0"/>
            <a:t>Тучные клетки</a:t>
          </a:r>
        </a:p>
      </dgm:t>
    </dgm:pt>
    <dgm:pt modelId="{34D5E7D3-520D-4242-A587-4731AF21126A}" type="parTrans" cxnId="{209F9C3A-EAD9-4E3F-AE9A-E28904F3D09B}">
      <dgm:prSet/>
      <dgm:spPr/>
      <dgm:t>
        <a:bodyPr/>
        <a:lstStyle/>
        <a:p>
          <a:endParaRPr lang="ru-RU"/>
        </a:p>
      </dgm:t>
    </dgm:pt>
    <dgm:pt modelId="{B143E034-B923-4A14-B71E-7C719D3C2743}" type="sibTrans" cxnId="{209F9C3A-EAD9-4E3F-AE9A-E28904F3D09B}">
      <dgm:prSet/>
      <dgm:spPr/>
      <dgm:t>
        <a:bodyPr/>
        <a:lstStyle/>
        <a:p>
          <a:endParaRPr lang="ru-RU"/>
        </a:p>
      </dgm:t>
    </dgm:pt>
    <dgm:pt modelId="{E825E0E6-107F-4307-8C7B-AB90AC9C7DB8}" type="pres">
      <dgm:prSet presAssocID="{9B177C90-50C7-4CDE-B36A-9CDFD257A7DA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C81BA3-B0E7-4D56-9F95-EEABA9634D8E}" type="pres">
      <dgm:prSet presAssocID="{7BFD1D7E-993C-4E4F-BB16-E242CCF1E6B4}" presName="root1" presStyleCnt="0"/>
      <dgm:spPr/>
    </dgm:pt>
    <dgm:pt modelId="{C024D933-41B3-4BE3-B644-D2742221BD0C}" type="pres">
      <dgm:prSet presAssocID="{7BFD1D7E-993C-4E4F-BB16-E242CCF1E6B4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639C5D-2E0F-4852-B336-5562F25A45E3}" type="pres">
      <dgm:prSet presAssocID="{7BFD1D7E-993C-4E4F-BB16-E242CCF1E6B4}" presName="level2hierChild" presStyleCnt="0"/>
      <dgm:spPr/>
    </dgm:pt>
    <dgm:pt modelId="{1E1565E4-BD16-439D-913C-77371B623E27}" type="pres">
      <dgm:prSet presAssocID="{10FE00FE-51BC-49F3-A859-897F2FE20664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FFEF4C2E-F8AD-428F-8D8E-A6FA79C0806B}" type="pres">
      <dgm:prSet presAssocID="{10FE00FE-51BC-49F3-A859-897F2FE20664}" presName="connTx" presStyleLbl="parChTrans1D2" presStyleIdx="0" presStyleCnt="2"/>
      <dgm:spPr/>
      <dgm:t>
        <a:bodyPr/>
        <a:lstStyle/>
        <a:p>
          <a:endParaRPr lang="ru-RU"/>
        </a:p>
      </dgm:t>
    </dgm:pt>
    <dgm:pt modelId="{0D502D44-3AB3-46E1-A6CC-B9C12BF017EE}" type="pres">
      <dgm:prSet presAssocID="{642A7C8F-00D4-41FC-930F-6C8B9779CBF8}" presName="root2" presStyleCnt="0"/>
      <dgm:spPr/>
    </dgm:pt>
    <dgm:pt modelId="{B547C84B-E051-4B54-BAA7-12D0AC708912}" type="pres">
      <dgm:prSet presAssocID="{642A7C8F-00D4-41FC-930F-6C8B9779CBF8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53D4148-DDA4-445F-AF59-0EDF902D6DC5}" type="pres">
      <dgm:prSet presAssocID="{642A7C8F-00D4-41FC-930F-6C8B9779CBF8}" presName="level3hierChild" presStyleCnt="0"/>
      <dgm:spPr/>
    </dgm:pt>
    <dgm:pt modelId="{7970053E-D8F6-4981-BD57-69C61A4B72DB}" type="pres">
      <dgm:prSet presAssocID="{C5228042-AE37-4665-AE8F-1D7E5CB6A6A3}" presName="conn2-1" presStyleLbl="parChTrans1D3" presStyleIdx="0" presStyleCnt="4"/>
      <dgm:spPr/>
      <dgm:t>
        <a:bodyPr/>
        <a:lstStyle/>
        <a:p>
          <a:endParaRPr lang="ru-RU"/>
        </a:p>
      </dgm:t>
    </dgm:pt>
    <dgm:pt modelId="{6DF0F7B4-8432-454E-96C9-2B6A2FBA5F85}" type="pres">
      <dgm:prSet presAssocID="{C5228042-AE37-4665-AE8F-1D7E5CB6A6A3}" presName="connTx" presStyleLbl="parChTrans1D3" presStyleIdx="0" presStyleCnt="4"/>
      <dgm:spPr/>
      <dgm:t>
        <a:bodyPr/>
        <a:lstStyle/>
        <a:p>
          <a:endParaRPr lang="ru-RU"/>
        </a:p>
      </dgm:t>
    </dgm:pt>
    <dgm:pt modelId="{80CD6B10-3755-4FA0-BF5E-6BBF46225196}" type="pres">
      <dgm:prSet presAssocID="{3478D9D1-4872-47C8-A70D-163F6AA5CE3E}" presName="root2" presStyleCnt="0"/>
      <dgm:spPr/>
    </dgm:pt>
    <dgm:pt modelId="{506A354A-997F-46F0-B3F3-B766A181F200}" type="pres">
      <dgm:prSet presAssocID="{3478D9D1-4872-47C8-A70D-163F6AA5CE3E}" presName="LevelTwoTextNod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24A76C8-77CA-4AFB-9AA0-A973B41FD02D}" type="pres">
      <dgm:prSet presAssocID="{3478D9D1-4872-47C8-A70D-163F6AA5CE3E}" presName="level3hierChild" presStyleCnt="0"/>
      <dgm:spPr/>
    </dgm:pt>
    <dgm:pt modelId="{D2B890EA-8D2E-4990-AF18-CAFBCF4C0A8D}" type="pres">
      <dgm:prSet presAssocID="{F07F5C0E-F307-4E44-B234-47D8D9827153}" presName="conn2-1" presStyleLbl="parChTrans1D3" presStyleIdx="1" presStyleCnt="4"/>
      <dgm:spPr/>
      <dgm:t>
        <a:bodyPr/>
        <a:lstStyle/>
        <a:p>
          <a:endParaRPr lang="ru-RU"/>
        </a:p>
      </dgm:t>
    </dgm:pt>
    <dgm:pt modelId="{9DCD86F9-639A-4C4D-8319-540CD4805E36}" type="pres">
      <dgm:prSet presAssocID="{F07F5C0E-F307-4E44-B234-47D8D9827153}" presName="connTx" presStyleLbl="parChTrans1D3" presStyleIdx="1" presStyleCnt="4"/>
      <dgm:spPr/>
      <dgm:t>
        <a:bodyPr/>
        <a:lstStyle/>
        <a:p>
          <a:endParaRPr lang="ru-RU"/>
        </a:p>
      </dgm:t>
    </dgm:pt>
    <dgm:pt modelId="{9EE320B4-BEC3-4CFD-94BA-75241568E4B9}" type="pres">
      <dgm:prSet presAssocID="{E1F07036-8AF7-4A78-8F1A-40D1F50E9CA7}" presName="root2" presStyleCnt="0"/>
      <dgm:spPr/>
    </dgm:pt>
    <dgm:pt modelId="{16AD08D1-B984-40CC-B684-92A275C9F0E9}" type="pres">
      <dgm:prSet presAssocID="{E1F07036-8AF7-4A78-8F1A-40D1F50E9CA7}" presName="LevelTwoTextNod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A601A24-6DE4-4788-BE31-F7C34ECA0AA9}" type="pres">
      <dgm:prSet presAssocID="{E1F07036-8AF7-4A78-8F1A-40D1F50E9CA7}" presName="level3hierChild" presStyleCnt="0"/>
      <dgm:spPr/>
    </dgm:pt>
    <dgm:pt modelId="{6E95B77C-B693-4783-AEC0-54D82267B9BE}" type="pres">
      <dgm:prSet presAssocID="{C21A952E-E2C7-4E4F-805E-66EE20DEC5DF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572C0DB6-4E9B-417F-87DC-103E6C3980AB}" type="pres">
      <dgm:prSet presAssocID="{C21A952E-E2C7-4E4F-805E-66EE20DEC5DF}" presName="connTx" presStyleLbl="parChTrans1D2" presStyleIdx="1" presStyleCnt="2"/>
      <dgm:spPr/>
      <dgm:t>
        <a:bodyPr/>
        <a:lstStyle/>
        <a:p>
          <a:endParaRPr lang="ru-RU"/>
        </a:p>
      </dgm:t>
    </dgm:pt>
    <dgm:pt modelId="{64D57271-1E93-44F4-B44D-17EEDD6792CA}" type="pres">
      <dgm:prSet presAssocID="{C6DB0CB7-1E6B-44D9-8638-5B42A50DF44E}" presName="root2" presStyleCnt="0"/>
      <dgm:spPr/>
    </dgm:pt>
    <dgm:pt modelId="{140E853C-2C29-4C6D-B1FD-88AD894B77D2}" type="pres">
      <dgm:prSet presAssocID="{C6DB0CB7-1E6B-44D9-8638-5B42A50DF44E}" presName="LevelTwoTextNode" presStyleLbl="node2" presStyleIdx="1" presStyleCnt="2" custScaleX="103387" custScaleY="957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6DA3DBC-1B71-43E0-850E-9202BC2D9510}" type="pres">
      <dgm:prSet presAssocID="{C6DB0CB7-1E6B-44D9-8638-5B42A50DF44E}" presName="level3hierChild" presStyleCnt="0"/>
      <dgm:spPr/>
    </dgm:pt>
    <dgm:pt modelId="{E9892D51-3603-4A54-99B0-3FF606AE5D9A}" type="pres">
      <dgm:prSet presAssocID="{EA14C471-03E6-4A60-A1AE-BCDE27577F8E}" presName="conn2-1" presStyleLbl="parChTrans1D3" presStyleIdx="2" presStyleCnt="4"/>
      <dgm:spPr/>
      <dgm:t>
        <a:bodyPr/>
        <a:lstStyle/>
        <a:p>
          <a:endParaRPr lang="ru-RU"/>
        </a:p>
      </dgm:t>
    </dgm:pt>
    <dgm:pt modelId="{B11492F3-BBC5-4791-939A-1A328C202748}" type="pres">
      <dgm:prSet presAssocID="{EA14C471-03E6-4A60-A1AE-BCDE27577F8E}" presName="connTx" presStyleLbl="parChTrans1D3" presStyleIdx="2" presStyleCnt="4"/>
      <dgm:spPr/>
      <dgm:t>
        <a:bodyPr/>
        <a:lstStyle/>
        <a:p>
          <a:endParaRPr lang="ru-RU"/>
        </a:p>
      </dgm:t>
    </dgm:pt>
    <dgm:pt modelId="{E9E5B0D3-8830-4F77-833D-6366826C5930}" type="pres">
      <dgm:prSet presAssocID="{DA7BF22F-2E0F-4E6D-879E-27E703A9F67A}" presName="root2" presStyleCnt="0"/>
      <dgm:spPr/>
    </dgm:pt>
    <dgm:pt modelId="{297EDAFB-4A87-448D-83FC-1F58B0A478FF}" type="pres">
      <dgm:prSet presAssocID="{DA7BF22F-2E0F-4E6D-879E-27E703A9F67A}" presName="LevelTwoTextNod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699734D-01D3-4AB9-8F2B-FD92E961DA61}" type="pres">
      <dgm:prSet presAssocID="{DA7BF22F-2E0F-4E6D-879E-27E703A9F67A}" presName="level3hierChild" presStyleCnt="0"/>
      <dgm:spPr/>
    </dgm:pt>
    <dgm:pt modelId="{098538F7-6102-46F2-85A5-E0674B7E142A}" type="pres">
      <dgm:prSet presAssocID="{34D5E7D3-520D-4242-A587-4731AF21126A}" presName="conn2-1" presStyleLbl="parChTrans1D3" presStyleIdx="3" presStyleCnt="4"/>
      <dgm:spPr/>
      <dgm:t>
        <a:bodyPr/>
        <a:lstStyle/>
        <a:p>
          <a:endParaRPr lang="ru-RU"/>
        </a:p>
      </dgm:t>
    </dgm:pt>
    <dgm:pt modelId="{BD743475-AC26-44BC-B28E-312BC6AC1A51}" type="pres">
      <dgm:prSet presAssocID="{34D5E7D3-520D-4242-A587-4731AF21126A}" presName="connTx" presStyleLbl="parChTrans1D3" presStyleIdx="3" presStyleCnt="4"/>
      <dgm:spPr/>
      <dgm:t>
        <a:bodyPr/>
        <a:lstStyle/>
        <a:p>
          <a:endParaRPr lang="ru-RU"/>
        </a:p>
      </dgm:t>
    </dgm:pt>
    <dgm:pt modelId="{D400EF95-DBB3-4F86-9009-06E7E9D054A1}" type="pres">
      <dgm:prSet presAssocID="{E6849BA8-27E5-4212-B213-27BB25CDEDD6}" presName="root2" presStyleCnt="0"/>
      <dgm:spPr/>
    </dgm:pt>
    <dgm:pt modelId="{860E38F6-A9AF-47DB-A9DA-51BF439C7484}" type="pres">
      <dgm:prSet presAssocID="{E6849BA8-27E5-4212-B213-27BB25CDEDD6}" presName="LevelTwoTextNod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2DB145D-5BAA-41CC-8A00-BE290A06B0B3}" type="pres">
      <dgm:prSet presAssocID="{E6849BA8-27E5-4212-B213-27BB25CDEDD6}" presName="level3hierChild" presStyleCnt="0"/>
      <dgm:spPr/>
    </dgm:pt>
  </dgm:ptLst>
  <dgm:cxnLst>
    <dgm:cxn modelId="{13560CBC-544D-491B-8160-6ECBC11A716F}" type="presOf" srcId="{10FE00FE-51BC-49F3-A859-897F2FE20664}" destId="{FFEF4C2E-F8AD-428F-8D8E-A6FA79C0806B}" srcOrd="1" destOrd="0" presId="urn:microsoft.com/office/officeart/2005/8/layout/hierarchy2"/>
    <dgm:cxn modelId="{6938BCCE-9E61-45F7-B1A1-85D4E60569F1}" type="presOf" srcId="{EA14C471-03E6-4A60-A1AE-BCDE27577F8E}" destId="{E9892D51-3603-4A54-99B0-3FF606AE5D9A}" srcOrd="0" destOrd="0" presId="urn:microsoft.com/office/officeart/2005/8/layout/hierarchy2"/>
    <dgm:cxn modelId="{9576844B-60BC-4AA8-A13F-865D3056DDFD}" srcId="{C6DB0CB7-1E6B-44D9-8638-5B42A50DF44E}" destId="{DA7BF22F-2E0F-4E6D-879E-27E703A9F67A}" srcOrd="0" destOrd="0" parTransId="{EA14C471-03E6-4A60-A1AE-BCDE27577F8E}" sibTransId="{57E5FB9C-732B-41F9-B186-2B96B4FFA7AA}"/>
    <dgm:cxn modelId="{468681B0-74D5-44D1-BA16-506E52DD9D1C}" srcId="{642A7C8F-00D4-41FC-930F-6C8B9779CBF8}" destId="{E1F07036-8AF7-4A78-8F1A-40D1F50E9CA7}" srcOrd="1" destOrd="0" parTransId="{F07F5C0E-F307-4E44-B234-47D8D9827153}" sibTransId="{91FE8BEB-6533-4E51-A02F-A563920C0996}"/>
    <dgm:cxn modelId="{209F9C3A-EAD9-4E3F-AE9A-E28904F3D09B}" srcId="{C6DB0CB7-1E6B-44D9-8638-5B42A50DF44E}" destId="{E6849BA8-27E5-4212-B213-27BB25CDEDD6}" srcOrd="1" destOrd="0" parTransId="{34D5E7D3-520D-4242-A587-4731AF21126A}" sibTransId="{B143E034-B923-4A14-B71E-7C719D3C2743}"/>
    <dgm:cxn modelId="{9F1D0843-3C72-44CA-9BF8-E72291C5D146}" type="presOf" srcId="{10FE00FE-51BC-49F3-A859-897F2FE20664}" destId="{1E1565E4-BD16-439D-913C-77371B623E27}" srcOrd="0" destOrd="0" presId="urn:microsoft.com/office/officeart/2005/8/layout/hierarchy2"/>
    <dgm:cxn modelId="{4F2B7281-67C8-4041-B99C-D264C20741A1}" type="presOf" srcId="{EA14C471-03E6-4A60-A1AE-BCDE27577F8E}" destId="{B11492F3-BBC5-4791-939A-1A328C202748}" srcOrd="1" destOrd="0" presId="urn:microsoft.com/office/officeart/2005/8/layout/hierarchy2"/>
    <dgm:cxn modelId="{77621F49-CF00-4398-B4AF-A2D7E0444DEF}" type="presOf" srcId="{C21A952E-E2C7-4E4F-805E-66EE20DEC5DF}" destId="{6E95B77C-B693-4783-AEC0-54D82267B9BE}" srcOrd="0" destOrd="0" presId="urn:microsoft.com/office/officeart/2005/8/layout/hierarchy2"/>
    <dgm:cxn modelId="{2008F07F-BEA3-451B-AEB1-0021176DD974}" type="presOf" srcId="{F07F5C0E-F307-4E44-B234-47D8D9827153}" destId="{9DCD86F9-639A-4C4D-8319-540CD4805E36}" srcOrd="1" destOrd="0" presId="urn:microsoft.com/office/officeart/2005/8/layout/hierarchy2"/>
    <dgm:cxn modelId="{BC31FD02-F774-4FB5-B6C6-6001607A1BAB}" type="presOf" srcId="{C5228042-AE37-4665-AE8F-1D7E5CB6A6A3}" destId="{7970053E-D8F6-4981-BD57-69C61A4B72DB}" srcOrd="0" destOrd="0" presId="urn:microsoft.com/office/officeart/2005/8/layout/hierarchy2"/>
    <dgm:cxn modelId="{1E5956E3-2A54-4281-BEB3-B431F3AD057F}" type="presOf" srcId="{C5228042-AE37-4665-AE8F-1D7E5CB6A6A3}" destId="{6DF0F7B4-8432-454E-96C9-2B6A2FBA5F85}" srcOrd="1" destOrd="0" presId="urn:microsoft.com/office/officeart/2005/8/layout/hierarchy2"/>
    <dgm:cxn modelId="{069FACF4-1BCC-47D8-A112-075ED67B4230}" type="presOf" srcId="{E6849BA8-27E5-4212-B213-27BB25CDEDD6}" destId="{860E38F6-A9AF-47DB-A9DA-51BF439C7484}" srcOrd="0" destOrd="0" presId="urn:microsoft.com/office/officeart/2005/8/layout/hierarchy2"/>
    <dgm:cxn modelId="{BE30707F-87E7-4526-9787-999527E3B132}" srcId="{7BFD1D7E-993C-4E4F-BB16-E242CCF1E6B4}" destId="{C6DB0CB7-1E6B-44D9-8638-5B42A50DF44E}" srcOrd="1" destOrd="0" parTransId="{C21A952E-E2C7-4E4F-805E-66EE20DEC5DF}" sibTransId="{0A39D5AF-3BDF-44EC-A6D0-B6579139ADBE}"/>
    <dgm:cxn modelId="{6EBAD166-ACD6-4E4E-87EC-C125B3D4A277}" srcId="{642A7C8F-00D4-41FC-930F-6C8B9779CBF8}" destId="{3478D9D1-4872-47C8-A70D-163F6AA5CE3E}" srcOrd="0" destOrd="0" parTransId="{C5228042-AE37-4665-AE8F-1D7E5CB6A6A3}" sibTransId="{AAA4A70F-48E5-4D21-BF3E-115AF9762C39}"/>
    <dgm:cxn modelId="{F4392BB8-E460-4B42-8A77-5595B4A09991}" srcId="{9B177C90-50C7-4CDE-B36A-9CDFD257A7DA}" destId="{7BFD1D7E-993C-4E4F-BB16-E242CCF1E6B4}" srcOrd="0" destOrd="0" parTransId="{43E2926A-AD6E-4B2F-8071-245CD7196ED2}" sibTransId="{AF5F62F9-8588-413F-854B-273730A1ECAA}"/>
    <dgm:cxn modelId="{FC25A5F9-A8AB-4749-B45D-18EEE011A795}" type="presOf" srcId="{E1F07036-8AF7-4A78-8F1A-40D1F50E9CA7}" destId="{16AD08D1-B984-40CC-B684-92A275C9F0E9}" srcOrd="0" destOrd="0" presId="urn:microsoft.com/office/officeart/2005/8/layout/hierarchy2"/>
    <dgm:cxn modelId="{43571CCA-70CE-4778-BBFB-7FB1C28F89D1}" type="presOf" srcId="{C6DB0CB7-1E6B-44D9-8638-5B42A50DF44E}" destId="{140E853C-2C29-4C6D-B1FD-88AD894B77D2}" srcOrd="0" destOrd="0" presId="urn:microsoft.com/office/officeart/2005/8/layout/hierarchy2"/>
    <dgm:cxn modelId="{152B04B1-57E3-453D-B6CC-F172A2DF8EE0}" type="presOf" srcId="{C21A952E-E2C7-4E4F-805E-66EE20DEC5DF}" destId="{572C0DB6-4E9B-417F-87DC-103E6C3980AB}" srcOrd="1" destOrd="0" presId="urn:microsoft.com/office/officeart/2005/8/layout/hierarchy2"/>
    <dgm:cxn modelId="{DF3E2A2F-D795-43EA-9AC2-8300AA87AFA8}" type="presOf" srcId="{DA7BF22F-2E0F-4E6D-879E-27E703A9F67A}" destId="{297EDAFB-4A87-448D-83FC-1F58B0A478FF}" srcOrd="0" destOrd="0" presId="urn:microsoft.com/office/officeart/2005/8/layout/hierarchy2"/>
    <dgm:cxn modelId="{EBA45C28-A142-43FA-B8E2-B32608B08490}" type="presOf" srcId="{642A7C8F-00D4-41FC-930F-6C8B9779CBF8}" destId="{B547C84B-E051-4B54-BAA7-12D0AC708912}" srcOrd="0" destOrd="0" presId="urn:microsoft.com/office/officeart/2005/8/layout/hierarchy2"/>
    <dgm:cxn modelId="{BBD9DEFC-383A-4155-AA24-392DC2C12E50}" type="presOf" srcId="{34D5E7D3-520D-4242-A587-4731AF21126A}" destId="{BD743475-AC26-44BC-B28E-312BC6AC1A51}" srcOrd="1" destOrd="0" presId="urn:microsoft.com/office/officeart/2005/8/layout/hierarchy2"/>
    <dgm:cxn modelId="{39D193E6-5CE4-4878-9943-1A2D80A36FDA}" type="presOf" srcId="{7BFD1D7E-993C-4E4F-BB16-E242CCF1E6B4}" destId="{C024D933-41B3-4BE3-B644-D2742221BD0C}" srcOrd="0" destOrd="0" presId="urn:microsoft.com/office/officeart/2005/8/layout/hierarchy2"/>
    <dgm:cxn modelId="{9DEAFECB-7900-4EFA-80F6-D7F1DD22D8BF}" srcId="{7BFD1D7E-993C-4E4F-BB16-E242CCF1E6B4}" destId="{642A7C8F-00D4-41FC-930F-6C8B9779CBF8}" srcOrd="0" destOrd="0" parTransId="{10FE00FE-51BC-49F3-A859-897F2FE20664}" sibTransId="{9A324DD6-8EA7-4032-B8A2-E1B6519357DF}"/>
    <dgm:cxn modelId="{3B4089BB-AC78-43E7-8D8F-300E8DB615D3}" type="presOf" srcId="{34D5E7D3-520D-4242-A587-4731AF21126A}" destId="{098538F7-6102-46F2-85A5-E0674B7E142A}" srcOrd="0" destOrd="0" presId="urn:microsoft.com/office/officeart/2005/8/layout/hierarchy2"/>
    <dgm:cxn modelId="{97ACE1CD-ABB5-4831-AF21-23A78E4759E4}" type="presOf" srcId="{3478D9D1-4872-47C8-A70D-163F6AA5CE3E}" destId="{506A354A-997F-46F0-B3F3-B766A181F200}" srcOrd="0" destOrd="0" presId="urn:microsoft.com/office/officeart/2005/8/layout/hierarchy2"/>
    <dgm:cxn modelId="{D3E6DC6E-E1D6-44BD-97F3-80697C8C26A4}" type="presOf" srcId="{F07F5C0E-F307-4E44-B234-47D8D9827153}" destId="{D2B890EA-8D2E-4990-AF18-CAFBCF4C0A8D}" srcOrd="0" destOrd="0" presId="urn:microsoft.com/office/officeart/2005/8/layout/hierarchy2"/>
    <dgm:cxn modelId="{825AB624-527F-42E2-9E11-43B7274E0ED3}" type="presOf" srcId="{9B177C90-50C7-4CDE-B36A-9CDFD257A7DA}" destId="{E825E0E6-107F-4307-8C7B-AB90AC9C7DB8}" srcOrd="0" destOrd="0" presId="urn:microsoft.com/office/officeart/2005/8/layout/hierarchy2"/>
    <dgm:cxn modelId="{7073C873-D64B-44A0-9401-C234F51DFB57}" type="presParOf" srcId="{E825E0E6-107F-4307-8C7B-AB90AC9C7DB8}" destId="{8BC81BA3-B0E7-4D56-9F95-EEABA9634D8E}" srcOrd="0" destOrd="0" presId="urn:microsoft.com/office/officeart/2005/8/layout/hierarchy2"/>
    <dgm:cxn modelId="{A45545BB-447B-4D83-BEE7-3CC57584CE69}" type="presParOf" srcId="{8BC81BA3-B0E7-4D56-9F95-EEABA9634D8E}" destId="{C024D933-41B3-4BE3-B644-D2742221BD0C}" srcOrd="0" destOrd="0" presId="urn:microsoft.com/office/officeart/2005/8/layout/hierarchy2"/>
    <dgm:cxn modelId="{8640E95A-7CDF-482F-B011-78993A7C5E89}" type="presParOf" srcId="{8BC81BA3-B0E7-4D56-9F95-EEABA9634D8E}" destId="{EF639C5D-2E0F-4852-B336-5562F25A45E3}" srcOrd="1" destOrd="0" presId="urn:microsoft.com/office/officeart/2005/8/layout/hierarchy2"/>
    <dgm:cxn modelId="{B5CC7B0F-066E-4F1F-A8FF-60DCE40B7328}" type="presParOf" srcId="{EF639C5D-2E0F-4852-B336-5562F25A45E3}" destId="{1E1565E4-BD16-439D-913C-77371B623E27}" srcOrd="0" destOrd="0" presId="urn:microsoft.com/office/officeart/2005/8/layout/hierarchy2"/>
    <dgm:cxn modelId="{24F2FAA9-571E-49BC-9A87-789978603616}" type="presParOf" srcId="{1E1565E4-BD16-439D-913C-77371B623E27}" destId="{FFEF4C2E-F8AD-428F-8D8E-A6FA79C0806B}" srcOrd="0" destOrd="0" presId="urn:microsoft.com/office/officeart/2005/8/layout/hierarchy2"/>
    <dgm:cxn modelId="{6FAD75F9-C273-465C-80B7-C1CB12F5F06B}" type="presParOf" srcId="{EF639C5D-2E0F-4852-B336-5562F25A45E3}" destId="{0D502D44-3AB3-46E1-A6CC-B9C12BF017EE}" srcOrd="1" destOrd="0" presId="urn:microsoft.com/office/officeart/2005/8/layout/hierarchy2"/>
    <dgm:cxn modelId="{6900EFF2-C287-48AF-9F5B-56642C2DE590}" type="presParOf" srcId="{0D502D44-3AB3-46E1-A6CC-B9C12BF017EE}" destId="{B547C84B-E051-4B54-BAA7-12D0AC708912}" srcOrd="0" destOrd="0" presId="urn:microsoft.com/office/officeart/2005/8/layout/hierarchy2"/>
    <dgm:cxn modelId="{9F8F19D5-5B76-45B5-A868-01EAE34CA567}" type="presParOf" srcId="{0D502D44-3AB3-46E1-A6CC-B9C12BF017EE}" destId="{653D4148-DDA4-445F-AF59-0EDF902D6DC5}" srcOrd="1" destOrd="0" presId="urn:microsoft.com/office/officeart/2005/8/layout/hierarchy2"/>
    <dgm:cxn modelId="{D61D39B9-FA70-48C8-BF19-4C0DF30E068B}" type="presParOf" srcId="{653D4148-DDA4-445F-AF59-0EDF902D6DC5}" destId="{7970053E-D8F6-4981-BD57-69C61A4B72DB}" srcOrd="0" destOrd="0" presId="urn:microsoft.com/office/officeart/2005/8/layout/hierarchy2"/>
    <dgm:cxn modelId="{9A44620A-A66F-496C-8172-F1E47354652E}" type="presParOf" srcId="{7970053E-D8F6-4981-BD57-69C61A4B72DB}" destId="{6DF0F7B4-8432-454E-96C9-2B6A2FBA5F85}" srcOrd="0" destOrd="0" presId="urn:microsoft.com/office/officeart/2005/8/layout/hierarchy2"/>
    <dgm:cxn modelId="{4194DAD4-FECA-42DC-9C44-509EB1A34AE6}" type="presParOf" srcId="{653D4148-DDA4-445F-AF59-0EDF902D6DC5}" destId="{80CD6B10-3755-4FA0-BF5E-6BBF46225196}" srcOrd="1" destOrd="0" presId="urn:microsoft.com/office/officeart/2005/8/layout/hierarchy2"/>
    <dgm:cxn modelId="{2E16CF7C-6D4E-4A49-8FF8-DBFBCB03DE10}" type="presParOf" srcId="{80CD6B10-3755-4FA0-BF5E-6BBF46225196}" destId="{506A354A-997F-46F0-B3F3-B766A181F200}" srcOrd="0" destOrd="0" presId="urn:microsoft.com/office/officeart/2005/8/layout/hierarchy2"/>
    <dgm:cxn modelId="{6A15ACFB-F4BE-471D-B5E3-C63563203437}" type="presParOf" srcId="{80CD6B10-3755-4FA0-BF5E-6BBF46225196}" destId="{D24A76C8-77CA-4AFB-9AA0-A973B41FD02D}" srcOrd="1" destOrd="0" presId="urn:microsoft.com/office/officeart/2005/8/layout/hierarchy2"/>
    <dgm:cxn modelId="{4FE5FA79-DF00-4A47-96F6-15556AB9F1EA}" type="presParOf" srcId="{653D4148-DDA4-445F-AF59-0EDF902D6DC5}" destId="{D2B890EA-8D2E-4990-AF18-CAFBCF4C0A8D}" srcOrd="2" destOrd="0" presId="urn:microsoft.com/office/officeart/2005/8/layout/hierarchy2"/>
    <dgm:cxn modelId="{241084A8-D426-4BAE-AB2F-14AB2740ECD4}" type="presParOf" srcId="{D2B890EA-8D2E-4990-AF18-CAFBCF4C0A8D}" destId="{9DCD86F9-639A-4C4D-8319-540CD4805E36}" srcOrd="0" destOrd="0" presId="urn:microsoft.com/office/officeart/2005/8/layout/hierarchy2"/>
    <dgm:cxn modelId="{E71DFA3C-F4ED-4651-BABE-5C02612EF30B}" type="presParOf" srcId="{653D4148-DDA4-445F-AF59-0EDF902D6DC5}" destId="{9EE320B4-BEC3-4CFD-94BA-75241568E4B9}" srcOrd="3" destOrd="0" presId="urn:microsoft.com/office/officeart/2005/8/layout/hierarchy2"/>
    <dgm:cxn modelId="{BA39596C-6CE7-4FF1-941F-9C814CE37254}" type="presParOf" srcId="{9EE320B4-BEC3-4CFD-94BA-75241568E4B9}" destId="{16AD08D1-B984-40CC-B684-92A275C9F0E9}" srcOrd="0" destOrd="0" presId="urn:microsoft.com/office/officeart/2005/8/layout/hierarchy2"/>
    <dgm:cxn modelId="{8D0B014C-1FF2-48EA-B5A0-19200CB250B1}" type="presParOf" srcId="{9EE320B4-BEC3-4CFD-94BA-75241568E4B9}" destId="{3A601A24-6DE4-4788-BE31-F7C34ECA0AA9}" srcOrd="1" destOrd="0" presId="urn:microsoft.com/office/officeart/2005/8/layout/hierarchy2"/>
    <dgm:cxn modelId="{D77F6070-4BEB-4821-BBBB-FE6DAC883A13}" type="presParOf" srcId="{EF639C5D-2E0F-4852-B336-5562F25A45E3}" destId="{6E95B77C-B693-4783-AEC0-54D82267B9BE}" srcOrd="2" destOrd="0" presId="urn:microsoft.com/office/officeart/2005/8/layout/hierarchy2"/>
    <dgm:cxn modelId="{41B037E1-42EE-4C9B-8BD0-75C09DB9286C}" type="presParOf" srcId="{6E95B77C-B693-4783-AEC0-54D82267B9BE}" destId="{572C0DB6-4E9B-417F-87DC-103E6C3980AB}" srcOrd="0" destOrd="0" presId="urn:microsoft.com/office/officeart/2005/8/layout/hierarchy2"/>
    <dgm:cxn modelId="{0A48D3AE-8CDA-4495-8F68-C027FFA2EDC6}" type="presParOf" srcId="{EF639C5D-2E0F-4852-B336-5562F25A45E3}" destId="{64D57271-1E93-44F4-B44D-17EEDD6792CA}" srcOrd="3" destOrd="0" presId="urn:microsoft.com/office/officeart/2005/8/layout/hierarchy2"/>
    <dgm:cxn modelId="{3B9F6F2C-2327-41AC-B94B-82BC87D765DF}" type="presParOf" srcId="{64D57271-1E93-44F4-B44D-17EEDD6792CA}" destId="{140E853C-2C29-4C6D-B1FD-88AD894B77D2}" srcOrd="0" destOrd="0" presId="urn:microsoft.com/office/officeart/2005/8/layout/hierarchy2"/>
    <dgm:cxn modelId="{66556DD7-0F94-4DEC-9807-E77EF31EDCB7}" type="presParOf" srcId="{64D57271-1E93-44F4-B44D-17EEDD6792CA}" destId="{A6DA3DBC-1B71-43E0-850E-9202BC2D9510}" srcOrd="1" destOrd="0" presId="urn:microsoft.com/office/officeart/2005/8/layout/hierarchy2"/>
    <dgm:cxn modelId="{D1F4EB16-5C71-4909-AC0E-EC2922DE7D10}" type="presParOf" srcId="{A6DA3DBC-1B71-43E0-850E-9202BC2D9510}" destId="{E9892D51-3603-4A54-99B0-3FF606AE5D9A}" srcOrd="0" destOrd="0" presId="urn:microsoft.com/office/officeart/2005/8/layout/hierarchy2"/>
    <dgm:cxn modelId="{625DB421-B78D-4AD6-9EF8-B01D119EEBDA}" type="presParOf" srcId="{E9892D51-3603-4A54-99B0-3FF606AE5D9A}" destId="{B11492F3-BBC5-4791-939A-1A328C202748}" srcOrd="0" destOrd="0" presId="urn:microsoft.com/office/officeart/2005/8/layout/hierarchy2"/>
    <dgm:cxn modelId="{2998C296-7C81-4DA9-AD94-A4FB915BB719}" type="presParOf" srcId="{A6DA3DBC-1B71-43E0-850E-9202BC2D9510}" destId="{E9E5B0D3-8830-4F77-833D-6366826C5930}" srcOrd="1" destOrd="0" presId="urn:microsoft.com/office/officeart/2005/8/layout/hierarchy2"/>
    <dgm:cxn modelId="{90836190-A574-4F7E-8809-5CE2B21F1E22}" type="presParOf" srcId="{E9E5B0D3-8830-4F77-833D-6366826C5930}" destId="{297EDAFB-4A87-448D-83FC-1F58B0A478FF}" srcOrd="0" destOrd="0" presId="urn:microsoft.com/office/officeart/2005/8/layout/hierarchy2"/>
    <dgm:cxn modelId="{D0B149A3-C214-4989-87FF-A4D437854151}" type="presParOf" srcId="{E9E5B0D3-8830-4F77-833D-6366826C5930}" destId="{B699734D-01D3-4AB9-8F2B-FD92E961DA61}" srcOrd="1" destOrd="0" presId="urn:microsoft.com/office/officeart/2005/8/layout/hierarchy2"/>
    <dgm:cxn modelId="{6BFF5B8E-E639-4420-9194-D15FC91DDDDA}" type="presParOf" srcId="{A6DA3DBC-1B71-43E0-850E-9202BC2D9510}" destId="{098538F7-6102-46F2-85A5-E0674B7E142A}" srcOrd="2" destOrd="0" presId="urn:microsoft.com/office/officeart/2005/8/layout/hierarchy2"/>
    <dgm:cxn modelId="{9E4F1A69-2D50-4923-ADBB-AC405C61D272}" type="presParOf" srcId="{098538F7-6102-46F2-85A5-E0674B7E142A}" destId="{BD743475-AC26-44BC-B28E-312BC6AC1A51}" srcOrd="0" destOrd="0" presId="urn:microsoft.com/office/officeart/2005/8/layout/hierarchy2"/>
    <dgm:cxn modelId="{E90A6C2A-78D5-427B-B618-A005879D4FD2}" type="presParOf" srcId="{A6DA3DBC-1B71-43E0-850E-9202BC2D9510}" destId="{D400EF95-DBB3-4F86-9009-06E7E9D054A1}" srcOrd="3" destOrd="0" presId="urn:microsoft.com/office/officeart/2005/8/layout/hierarchy2"/>
    <dgm:cxn modelId="{4EAE79EC-F797-4FD3-8899-DC6676EF6901}" type="presParOf" srcId="{D400EF95-DBB3-4F86-9009-06E7E9D054A1}" destId="{860E38F6-A9AF-47DB-A9DA-51BF439C7484}" srcOrd="0" destOrd="0" presId="urn:microsoft.com/office/officeart/2005/8/layout/hierarchy2"/>
    <dgm:cxn modelId="{94C93C2C-B606-4BD6-AF1B-289242851E3E}" type="presParOf" srcId="{D400EF95-DBB3-4F86-9009-06E7E9D054A1}" destId="{62DB145D-5BAA-41CC-8A00-BE290A06B0B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D64D6CE-17A8-4839-8814-92C4870D5693}" type="doc">
      <dgm:prSet loTypeId="urn:microsoft.com/office/officeart/2009/layout/ReverseList" loCatId="relationship" qsTypeId="urn:microsoft.com/office/officeart/2005/8/quickstyle/3d4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1F516106-13A2-478C-A1B3-7C933C92729A}">
      <dgm:prSet phldrT="[Text]"/>
      <dgm:spPr/>
      <dgm:t>
        <a:bodyPr anchor="ctr"/>
        <a:lstStyle/>
        <a:p>
          <a:pPr algn="ctr"/>
          <a:r>
            <a:rPr lang="ru-RU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Процесс</a:t>
          </a:r>
          <a:r>
            <a:rPr lang="ru-RU" b="0" cap="none" spc="0" baseline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 старения </a:t>
          </a:r>
          <a:endParaRPr lang="ru-RU" b="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BED52967-6482-4065-B919-35B15B1F5E40}" type="parTrans" cxnId="{03FAA089-BCD2-402E-8BC4-E0A5C531C99D}">
      <dgm:prSet/>
      <dgm:spPr/>
      <dgm:t>
        <a:bodyPr/>
        <a:lstStyle/>
        <a:p>
          <a:endParaRPr lang="ru-RU"/>
        </a:p>
      </dgm:t>
    </dgm:pt>
    <dgm:pt modelId="{4987CE4B-31AF-46F6-AB42-749C0DD4A34D}" type="sibTrans" cxnId="{03FAA089-BCD2-402E-8BC4-E0A5C531C99D}">
      <dgm:prSet/>
      <dgm:spPr/>
      <dgm:t>
        <a:bodyPr/>
        <a:lstStyle/>
        <a:p>
          <a:endParaRPr lang="ru-RU"/>
        </a:p>
      </dgm:t>
    </dgm:pt>
    <dgm:pt modelId="{9FBC565B-113E-44AA-9F93-80D4C7FF7B65}">
      <dgm:prSet phldrT="[Text]"/>
      <dgm:spPr/>
      <dgm:t>
        <a:bodyPr anchor="ctr"/>
        <a:lstStyle/>
        <a:p>
          <a:pPr algn="ctr"/>
          <a:r>
            <a:rPr lang="ru-RU" dirty="0">
              <a:latin typeface="Verdana" panose="020B0604030504040204" pitchFamily="34" charset="0"/>
              <a:ea typeface="Verdana" panose="020B0604030504040204" pitchFamily="34" charset="0"/>
            </a:rPr>
            <a:t>Тучные клетки </a:t>
          </a:r>
        </a:p>
      </dgm:t>
    </dgm:pt>
    <dgm:pt modelId="{F130FDDE-A500-4885-B5BE-6E23735FBA17}" type="parTrans" cxnId="{33FAE4FA-DF56-42C3-A602-7837A0EB6735}">
      <dgm:prSet/>
      <dgm:spPr/>
      <dgm:t>
        <a:bodyPr/>
        <a:lstStyle/>
        <a:p>
          <a:endParaRPr lang="ru-RU"/>
        </a:p>
      </dgm:t>
    </dgm:pt>
    <dgm:pt modelId="{D19CC3C4-98CD-4F9A-AAE5-9291F30D8A79}" type="sibTrans" cxnId="{33FAE4FA-DF56-42C3-A602-7837A0EB6735}">
      <dgm:prSet/>
      <dgm:spPr/>
      <dgm:t>
        <a:bodyPr/>
        <a:lstStyle/>
        <a:p>
          <a:endParaRPr lang="ru-RU"/>
        </a:p>
      </dgm:t>
    </dgm:pt>
    <dgm:pt modelId="{2BBC2191-C1A8-479E-8568-30AD0163A4E9}" type="pres">
      <dgm:prSet presAssocID="{AD64D6CE-17A8-4839-8814-92C4870D5693}" presName="Name0" presStyleCnt="0">
        <dgm:presLayoutVars>
          <dgm:chMax val="2"/>
          <dgm:chPref val="2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1536EF7-EDF1-4CB6-B28D-9BC85B3C757B}" type="pres">
      <dgm:prSet presAssocID="{AD64D6CE-17A8-4839-8814-92C4870D5693}" presName="Lef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24963A-E311-452E-9B89-011323936C36}" type="pres">
      <dgm:prSet presAssocID="{AD64D6CE-17A8-4839-8814-92C4870D5693}" presName="LeftNode" presStyleLbl="bgImgPlace1" presStyleIdx="0" presStyleCnt="2">
        <dgm:presLayoutVars>
          <dgm:chMax val="2"/>
          <dgm:chPref val="2"/>
        </dgm:presLayoutVars>
      </dgm:prSet>
      <dgm:spPr/>
      <dgm:t>
        <a:bodyPr/>
        <a:lstStyle/>
        <a:p>
          <a:endParaRPr lang="ru-RU"/>
        </a:p>
      </dgm:t>
    </dgm:pt>
    <dgm:pt modelId="{807F2E71-6D3D-4C01-8F36-AC14D1AFE818}" type="pres">
      <dgm:prSet presAssocID="{AD64D6CE-17A8-4839-8814-92C4870D5693}" presName="RightText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C707B8-3D52-49DD-8DBC-3F01A63B9C30}" type="pres">
      <dgm:prSet presAssocID="{AD64D6CE-17A8-4839-8814-92C4870D5693}" presName="RightNode" presStyleLbl="bgImgPlace1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21880398-CE83-418A-BE69-A742EBA0C48F}" type="pres">
      <dgm:prSet presAssocID="{AD64D6CE-17A8-4839-8814-92C4870D5693}" presName="TopArrow" presStyleLbl="node1" presStyleIdx="0" presStyleCnt="2"/>
      <dgm:spPr/>
    </dgm:pt>
    <dgm:pt modelId="{4844F9FF-5DB0-4A80-A382-C1D4A8AB7E8C}" type="pres">
      <dgm:prSet presAssocID="{AD64D6CE-17A8-4839-8814-92C4870D5693}" presName="BottomArrow" presStyleLbl="node1" presStyleIdx="1" presStyleCnt="2"/>
      <dgm:spPr/>
    </dgm:pt>
  </dgm:ptLst>
  <dgm:cxnLst>
    <dgm:cxn modelId="{33FAE4FA-DF56-42C3-A602-7837A0EB6735}" srcId="{AD64D6CE-17A8-4839-8814-92C4870D5693}" destId="{9FBC565B-113E-44AA-9F93-80D4C7FF7B65}" srcOrd="1" destOrd="0" parTransId="{F130FDDE-A500-4885-B5BE-6E23735FBA17}" sibTransId="{D19CC3C4-98CD-4F9A-AAE5-9291F30D8A79}"/>
    <dgm:cxn modelId="{07C869AE-694E-4A09-BB78-3CD30464B48F}" type="presOf" srcId="{1F516106-13A2-478C-A1B3-7C933C92729A}" destId="{31536EF7-EDF1-4CB6-B28D-9BC85B3C757B}" srcOrd="0" destOrd="0" presId="urn:microsoft.com/office/officeart/2009/layout/ReverseList"/>
    <dgm:cxn modelId="{6BFB56CC-7E30-4DC2-99F7-A9EF15B26C99}" type="presOf" srcId="{9FBC565B-113E-44AA-9F93-80D4C7FF7B65}" destId="{807F2E71-6D3D-4C01-8F36-AC14D1AFE818}" srcOrd="0" destOrd="0" presId="urn:microsoft.com/office/officeart/2009/layout/ReverseList"/>
    <dgm:cxn modelId="{03FAA089-BCD2-402E-8BC4-E0A5C531C99D}" srcId="{AD64D6CE-17A8-4839-8814-92C4870D5693}" destId="{1F516106-13A2-478C-A1B3-7C933C92729A}" srcOrd="0" destOrd="0" parTransId="{BED52967-6482-4065-B919-35B15B1F5E40}" sibTransId="{4987CE4B-31AF-46F6-AB42-749C0DD4A34D}"/>
    <dgm:cxn modelId="{A435561A-4500-4477-9BEF-E8F2361C6E44}" type="presOf" srcId="{AD64D6CE-17A8-4839-8814-92C4870D5693}" destId="{2BBC2191-C1A8-479E-8568-30AD0163A4E9}" srcOrd="0" destOrd="0" presId="urn:microsoft.com/office/officeart/2009/layout/ReverseList"/>
    <dgm:cxn modelId="{66D616C7-216C-4443-B47F-8691E14015B1}" type="presOf" srcId="{9FBC565B-113E-44AA-9F93-80D4C7FF7B65}" destId="{25C707B8-3D52-49DD-8DBC-3F01A63B9C30}" srcOrd="1" destOrd="0" presId="urn:microsoft.com/office/officeart/2009/layout/ReverseList"/>
    <dgm:cxn modelId="{9AFAD694-7775-4F8F-8838-7B4870248493}" type="presOf" srcId="{1F516106-13A2-478C-A1B3-7C933C92729A}" destId="{4424963A-E311-452E-9B89-011323936C36}" srcOrd="1" destOrd="0" presId="urn:microsoft.com/office/officeart/2009/layout/ReverseList"/>
    <dgm:cxn modelId="{B8A7A574-42E1-4558-B3D6-2370E40CCD45}" type="presParOf" srcId="{2BBC2191-C1A8-479E-8568-30AD0163A4E9}" destId="{31536EF7-EDF1-4CB6-B28D-9BC85B3C757B}" srcOrd="0" destOrd="0" presId="urn:microsoft.com/office/officeart/2009/layout/ReverseList"/>
    <dgm:cxn modelId="{DC81868F-2813-4F85-8D69-82FB63A37553}" type="presParOf" srcId="{2BBC2191-C1A8-479E-8568-30AD0163A4E9}" destId="{4424963A-E311-452E-9B89-011323936C36}" srcOrd="1" destOrd="0" presId="urn:microsoft.com/office/officeart/2009/layout/ReverseList"/>
    <dgm:cxn modelId="{573FBC17-2C27-423D-B33A-6E0D3FFBAA38}" type="presParOf" srcId="{2BBC2191-C1A8-479E-8568-30AD0163A4E9}" destId="{807F2E71-6D3D-4C01-8F36-AC14D1AFE818}" srcOrd="2" destOrd="0" presId="urn:microsoft.com/office/officeart/2009/layout/ReverseList"/>
    <dgm:cxn modelId="{1138FFEC-EF9C-4DB1-9915-953063389635}" type="presParOf" srcId="{2BBC2191-C1A8-479E-8568-30AD0163A4E9}" destId="{25C707B8-3D52-49DD-8DBC-3F01A63B9C30}" srcOrd="3" destOrd="0" presId="urn:microsoft.com/office/officeart/2009/layout/ReverseList"/>
    <dgm:cxn modelId="{8BFF5581-1F87-492C-930F-CF62737B944B}" type="presParOf" srcId="{2BBC2191-C1A8-479E-8568-30AD0163A4E9}" destId="{21880398-CE83-418A-BE69-A742EBA0C48F}" srcOrd="4" destOrd="0" presId="urn:microsoft.com/office/officeart/2009/layout/ReverseList"/>
    <dgm:cxn modelId="{A97F0284-0439-4961-B8B8-D1566C147355}" type="presParOf" srcId="{2BBC2191-C1A8-479E-8568-30AD0163A4E9}" destId="{4844F9FF-5DB0-4A80-A382-C1D4A8AB7E8C}" srcOrd="5" destOrd="0" presId="urn:microsoft.com/office/officeart/2009/layout/Revers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62F784-1119-44DC-B6C9-A48F61711521}" type="doc">
      <dgm:prSet loTypeId="urn:microsoft.com/office/officeart/2005/8/layout/hierarchy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A192F0-657C-40C7-9DD5-6ABAD37A4743}">
      <dgm:prSet phldrT="[Text]"/>
      <dgm:spPr/>
      <dgm:t>
        <a:bodyPr/>
        <a:lstStyle/>
        <a:p>
          <a:r>
            <a:rPr lang="ru-RU" b="1" dirty="0">
              <a:latin typeface="Verdana" panose="020B0604030504040204" pitchFamily="34" charset="0"/>
              <a:ea typeface="Verdana" panose="020B0604030504040204" pitchFamily="34" charset="0"/>
            </a:rPr>
            <a:t>Органы</a:t>
          </a:r>
        </a:p>
      </dgm:t>
    </dgm:pt>
    <dgm:pt modelId="{DC137BB1-D752-4359-A392-0A0624A8D5E0}" type="parTrans" cxnId="{04796D61-F38F-4B33-A8C7-8BD0899E7FA5}">
      <dgm:prSet/>
      <dgm:spPr/>
      <dgm:t>
        <a:bodyPr/>
        <a:lstStyle/>
        <a:p>
          <a:endParaRPr lang="ru-RU"/>
        </a:p>
      </dgm:t>
    </dgm:pt>
    <dgm:pt modelId="{F215BF88-275B-4EC8-BD04-E20A9E1153B3}" type="sibTrans" cxnId="{04796D61-F38F-4B33-A8C7-8BD0899E7FA5}">
      <dgm:prSet/>
      <dgm:spPr/>
      <dgm:t>
        <a:bodyPr/>
        <a:lstStyle/>
        <a:p>
          <a:endParaRPr lang="ru-RU"/>
        </a:p>
      </dgm:t>
    </dgm:pt>
    <dgm:pt modelId="{C06F89BD-170F-4023-BABC-8F07B7B653D1}">
      <dgm:prSet custT="1"/>
      <dgm:spPr/>
      <dgm:t>
        <a:bodyPr/>
        <a:lstStyle/>
        <a:p>
          <a:r>
            <a:rPr lang="ru-RU" sz="1200" b="1" dirty="0">
              <a:latin typeface="Verdana" panose="020B0604030504040204" pitchFamily="34" charset="0"/>
              <a:ea typeface="Verdana" panose="020B0604030504040204" pitchFamily="34" charset="0"/>
            </a:rPr>
            <a:t>Участвующие в стресс реакции </a:t>
          </a:r>
        </a:p>
      </dgm:t>
    </dgm:pt>
    <dgm:pt modelId="{B81E0D83-A3DF-460C-9411-EC848ECE7C6F}" type="parTrans" cxnId="{CC4555DA-F7D8-489E-977C-DAF693661AEA}">
      <dgm:prSet/>
      <dgm:spPr/>
      <dgm:t>
        <a:bodyPr/>
        <a:lstStyle/>
        <a:p>
          <a:endParaRPr lang="ru-RU"/>
        </a:p>
      </dgm:t>
    </dgm:pt>
    <dgm:pt modelId="{31D6972D-2705-4841-A00A-316919473A6D}" type="sibTrans" cxnId="{CC4555DA-F7D8-489E-977C-DAF693661AEA}">
      <dgm:prSet/>
      <dgm:spPr/>
      <dgm:t>
        <a:bodyPr/>
        <a:lstStyle/>
        <a:p>
          <a:endParaRPr lang="ru-RU"/>
        </a:p>
      </dgm:t>
    </dgm:pt>
    <dgm:pt modelId="{63BE47CA-D8A2-4455-AD94-30B0D5D9A573}">
      <dgm:prSet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64770" tIns="64770" rIns="64770" bIns="64770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Не участвующие в стресс реакции </a:t>
          </a:r>
        </a:p>
      </dgm:t>
    </dgm:pt>
    <dgm:pt modelId="{4891086C-B4BB-412E-B9DF-A5BBF91FCCEB}" type="parTrans" cxnId="{4D1329C4-B8C8-48C4-BCE2-36571F35AE5F}">
      <dgm:prSet/>
      <dgm:spPr/>
      <dgm:t>
        <a:bodyPr/>
        <a:lstStyle/>
        <a:p>
          <a:endParaRPr lang="ru-RU"/>
        </a:p>
      </dgm:t>
    </dgm:pt>
    <dgm:pt modelId="{B585811C-993D-4C62-9F24-1517E029276E}" type="sibTrans" cxnId="{4D1329C4-B8C8-48C4-BCE2-36571F35AE5F}">
      <dgm:prSet/>
      <dgm:spPr/>
      <dgm:t>
        <a:bodyPr/>
        <a:lstStyle/>
        <a:p>
          <a:endParaRPr lang="ru-RU"/>
        </a:p>
      </dgm:t>
    </dgm:pt>
    <dgm:pt modelId="{5FC039DF-09A2-41F7-A7A5-9F7DAF6EBBC1}">
      <dgm:prSet/>
      <dgm:spPr/>
      <dgm:t>
        <a:bodyPr/>
        <a:lstStyle/>
        <a:p>
          <a:r>
            <a:rPr lang="ru-RU" dirty="0"/>
            <a:t>Тимус</a:t>
          </a:r>
        </a:p>
      </dgm:t>
    </dgm:pt>
    <dgm:pt modelId="{0386E1AC-DE65-4BF7-8B5D-B816C858238A}" type="parTrans" cxnId="{D190E814-2637-4F85-84B6-5D1C58135B50}">
      <dgm:prSet/>
      <dgm:spPr/>
      <dgm:t>
        <a:bodyPr/>
        <a:lstStyle/>
        <a:p>
          <a:endParaRPr lang="ru-RU"/>
        </a:p>
      </dgm:t>
    </dgm:pt>
    <dgm:pt modelId="{99732583-F09C-495E-A71F-ABE20578461C}" type="sibTrans" cxnId="{D190E814-2637-4F85-84B6-5D1C58135B50}">
      <dgm:prSet/>
      <dgm:spPr/>
      <dgm:t>
        <a:bodyPr/>
        <a:lstStyle/>
        <a:p>
          <a:endParaRPr lang="ru-RU"/>
        </a:p>
      </dgm:t>
    </dgm:pt>
    <dgm:pt modelId="{0B818FE6-419B-4BF2-AB93-E14B443CAB95}">
      <dgm:prSet/>
      <dgm:spPr/>
      <dgm:t>
        <a:bodyPr/>
        <a:lstStyle/>
        <a:p>
          <a:r>
            <a:rPr lang="ru-RU" dirty="0"/>
            <a:t>Надпочечники</a:t>
          </a:r>
        </a:p>
      </dgm:t>
    </dgm:pt>
    <dgm:pt modelId="{42542EBE-1862-440D-A521-C80FF58D7012}" type="parTrans" cxnId="{2271C900-DDDC-4A11-9002-D9AC1A1988AE}">
      <dgm:prSet/>
      <dgm:spPr/>
      <dgm:t>
        <a:bodyPr/>
        <a:lstStyle/>
        <a:p>
          <a:endParaRPr lang="ru-RU"/>
        </a:p>
      </dgm:t>
    </dgm:pt>
    <dgm:pt modelId="{D062CA34-7B03-4942-9C2B-A8DA3831E62E}" type="sibTrans" cxnId="{2271C900-DDDC-4A11-9002-D9AC1A1988AE}">
      <dgm:prSet/>
      <dgm:spPr/>
      <dgm:t>
        <a:bodyPr/>
        <a:lstStyle/>
        <a:p>
          <a:endParaRPr lang="ru-RU"/>
        </a:p>
      </dgm:t>
    </dgm:pt>
    <dgm:pt modelId="{8C75C6AA-8268-4B22-B733-1947FB45298D}">
      <dgm:prSet/>
      <dgm:spPr/>
      <dgm:t>
        <a:bodyPr/>
        <a:lstStyle/>
        <a:p>
          <a:r>
            <a:rPr lang="ru-RU" dirty="0"/>
            <a:t>Желудок</a:t>
          </a:r>
        </a:p>
      </dgm:t>
    </dgm:pt>
    <dgm:pt modelId="{0B770E05-4CB0-4506-A065-61467929FDBD}" type="parTrans" cxnId="{AF485226-FD7C-4A20-8879-07C832021A13}">
      <dgm:prSet/>
      <dgm:spPr/>
      <dgm:t>
        <a:bodyPr/>
        <a:lstStyle/>
        <a:p>
          <a:endParaRPr lang="ru-RU"/>
        </a:p>
      </dgm:t>
    </dgm:pt>
    <dgm:pt modelId="{C3239262-5857-4CB4-9934-1013B43DFED5}" type="sibTrans" cxnId="{AF485226-FD7C-4A20-8879-07C832021A13}">
      <dgm:prSet/>
      <dgm:spPr/>
      <dgm:t>
        <a:bodyPr/>
        <a:lstStyle/>
        <a:p>
          <a:endParaRPr lang="ru-RU"/>
        </a:p>
      </dgm:t>
    </dgm:pt>
    <dgm:pt modelId="{55A4DDE0-DD59-44C0-8997-7F00C13D2960}">
      <dgm:prSet/>
      <dgm:spPr/>
      <dgm:t>
        <a:bodyPr/>
        <a:lstStyle/>
        <a:p>
          <a:r>
            <a:rPr lang="ru-RU" dirty="0"/>
            <a:t>Тонкий и толстый кишечник </a:t>
          </a:r>
        </a:p>
      </dgm:t>
    </dgm:pt>
    <dgm:pt modelId="{084B91FF-AD8E-4344-A893-F8BAD717ED93}" type="parTrans" cxnId="{3C5DAD0B-6DA9-4D03-8F30-780EACA1DB28}">
      <dgm:prSet/>
      <dgm:spPr/>
      <dgm:t>
        <a:bodyPr/>
        <a:lstStyle/>
        <a:p>
          <a:endParaRPr lang="ru-RU"/>
        </a:p>
      </dgm:t>
    </dgm:pt>
    <dgm:pt modelId="{82F2FAC3-5D6E-4E8A-8307-946BEA566C24}" type="sibTrans" cxnId="{3C5DAD0B-6DA9-4D03-8F30-780EACA1DB28}">
      <dgm:prSet/>
      <dgm:spPr/>
      <dgm:t>
        <a:bodyPr/>
        <a:lstStyle/>
        <a:p>
          <a:endParaRPr lang="ru-RU"/>
        </a:p>
      </dgm:t>
    </dgm:pt>
    <dgm:pt modelId="{061C96DC-7991-4173-8D9E-97BC79CC8A64}">
      <dgm:prSet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64770" tIns="64770" rIns="64770" bIns="64770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Кожа</a:t>
          </a:r>
        </a:p>
      </dgm:t>
    </dgm:pt>
    <dgm:pt modelId="{048C325C-EE92-49D1-A868-7005247C219C}" type="parTrans" cxnId="{AD7766BB-B924-477C-9991-D098CF1EF69A}">
      <dgm:prSet/>
      <dgm:spPr/>
      <dgm:t>
        <a:bodyPr/>
        <a:lstStyle/>
        <a:p>
          <a:endParaRPr lang="ru-RU"/>
        </a:p>
      </dgm:t>
    </dgm:pt>
    <dgm:pt modelId="{D4A1CC9A-0248-4377-A762-D674591F6EC7}" type="sibTrans" cxnId="{AD7766BB-B924-477C-9991-D098CF1EF69A}">
      <dgm:prSet/>
      <dgm:spPr/>
      <dgm:t>
        <a:bodyPr/>
        <a:lstStyle/>
        <a:p>
          <a:endParaRPr lang="ru-RU"/>
        </a:p>
      </dgm:t>
    </dgm:pt>
    <dgm:pt modelId="{5572ED8F-D440-426E-9361-86192794F936}">
      <dgm:prSet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64770" tIns="64770" rIns="64770" bIns="64770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Печень </a:t>
          </a:r>
        </a:p>
      </dgm:t>
    </dgm:pt>
    <dgm:pt modelId="{35ABD5B5-6BE4-4D7A-817B-AE2938EF6265}" type="parTrans" cxnId="{2067D945-31EA-4710-B6FF-F9F4691DC619}">
      <dgm:prSet/>
      <dgm:spPr/>
      <dgm:t>
        <a:bodyPr/>
        <a:lstStyle/>
        <a:p>
          <a:endParaRPr lang="ru-RU"/>
        </a:p>
      </dgm:t>
    </dgm:pt>
    <dgm:pt modelId="{DC344D69-BBB8-4C74-8D59-67E990595457}" type="sibTrans" cxnId="{2067D945-31EA-4710-B6FF-F9F4691DC619}">
      <dgm:prSet/>
      <dgm:spPr/>
      <dgm:t>
        <a:bodyPr/>
        <a:lstStyle/>
        <a:p>
          <a:endParaRPr lang="ru-RU"/>
        </a:p>
      </dgm:t>
    </dgm:pt>
    <dgm:pt modelId="{37299892-875E-483A-B6FA-F2EF86F6B677}" type="pres">
      <dgm:prSet presAssocID="{7862F784-1119-44DC-B6C9-A48F6171152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BA0BED1-1681-426E-9086-058CA4DA3E97}" type="pres">
      <dgm:prSet presAssocID="{7FA192F0-657C-40C7-9DD5-6ABAD37A4743}" presName="hierRoot1" presStyleCnt="0"/>
      <dgm:spPr/>
    </dgm:pt>
    <dgm:pt modelId="{C5170322-A26B-4E41-BE45-DDA21616DFBE}" type="pres">
      <dgm:prSet presAssocID="{7FA192F0-657C-40C7-9DD5-6ABAD37A4743}" presName="composite" presStyleCnt="0"/>
      <dgm:spPr/>
    </dgm:pt>
    <dgm:pt modelId="{E4914E56-9F47-4F5C-A8A3-2E0E98EDC18D}" type="pres">
      <dgm:prSet presAssocID="{7FA192F0-657C-40C7-9DD5-6ABAD37A4743}" presName="background" presStyleLbl="node0" presStyleIdx="0" presStyleCnt="1"/>
      <dgm:spPr>
        <a:solidFill>
          <a:schemeClr val="accent4">
            <a:lumMod val="75000"/>
          </a:schemeClr>
        </a:solidFill>
      </dgm:spPr>
    </dgm:pt>
    <dgm:pt modelId="{B2AE119D-5D64-4343-8C0D-3B821C9728DF}" type="pres">
      <dgm:prSet presAssocID="{7FA192F0-657C-40C7-9DD5-6ABAD37A4743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D5E11D-2067-4E53-9E04-645BB48BECCA}" type="pres">
      <dgm:prSet presAssocID="{7FA192F0-657C-40C7-9DD5-6ABAD37A4743}" presName="hierChild2" presStyleCnt="0"/>
      <dgm:spPr/>
    </dgm:pt>
    <dgm:pt modelId="{F1636A9F-2AED-42D9-ADF6-920F9AF29ED2}" type="pres">
      <dgm:prSet presAssocID="{B81E0D83-A3DF-460C-9411-EC848ECE7C6F}" presName="Name10" presStyleLbl="parChTrans1D2" presStyleIdx="0" presStyleCnt="2"/>
      <dgm:spPr/>
      <dgm:t>
        <a:bodyPr/>
        <a:lstStyle/>
        <a:p>
          <a:endParaRPr lang="ru-RU"/>
        </a:p>
      </dgm:t>
    </dgm:pt>
    <dgm:pt modelId="{493270E3-FDFC-45F0-8456-99A50FB06466}" type="pres">
      <dgm:prSet presAssocID="{C06F89BD-170F-4023-BABC-8F07B7B653D1}" presName="hierRoot2" presStyleCnt="0"/>
      <dgm:spPr/>
    </dgm:pt>
    <dgm:pt modelId="{B0B3863F-C1FF-4723-8037-E8630BC2F89E}" type="pres">
      <dgm:prSet presAssocID="{C06F89BD-170F-4023-BABC-8F07B7B653D1}" presName="composite2" presStyleCnt="0"/>
      <dgm:spPr/>
    </dgm:pt>
    <dgm:pt modelId="{6C4C3D58-B68C-4773-889F-6720D5910C08}" type="pres">
      <dgm:prSet presAssocID="{C06F89BD-170F-4023-BABC-8F07B7B653D1}" presName="background2" presStyleLbl="node2" presStyleIdx="0" presStyleCnt="2"/>
      <dgm:spPr/>
    </dgm:pt>
    <dgm:pt modelId="{8D314BFF-12D3-4BA4-844B-BE7CF4D482B5}" type="pres">
      <dgm:prSet presAssocID="{C06F89BD-170F-4023-BABC-8F07B7B653D1}" presName="text2" presStyleLbl="fgAcc2" presStyleIdx="0" presStyleCnt="2" custScaleX="13093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735F87-9A3A-4ADA-AE6E-318094589CD5}" type="pres">
      <dgm:prSet presAssocID="{C06F89BD-170F-4023-BABC-8F07B7B653D1}" presName="hierChild3" presStyleCnt="0"/>
      <dgm:spPr/>
    </dgm:pt>
    <dgm:pt modelId="{C5718D15-D896-42D1-B96C-19C6B09B506E}" type="pres">
      <dgm:prSet presAssocID="{0386E1AC-DE65-4BF7-8B5D-B816C858238A}" presName="Name17" presStyleLbl="parChTrans1D3" presStyleIdx="0" presStyleCnt="6"/>
      <dgm:spPr/>
      <dgm:t>
        <a:bodyPr/>
        <a:lstStyle/>
        <a:p>
          <a:endParaRPr lang="ru-RU"/>
        </a:p>
      </dgm:t>
    </dgm:pt>
    <dgm:pt modelId="{92C906C4-EF08-4867-8E3E-CD81A9B95522}" type="pres">
      <dgm:prSet presAssocID="{5FC039DF-09A2-41F7-A7A5-9F7DAF6EBBC1}" presName="hierRoot3" presStyleCnt="0"/>
      <dgm:spPr/>
    </dgm:pt>
    <dgm:pt modelId="{F9D63D9F-76C1-4161-B3E5-81B2EA0BF89D}" type="pres">
      <dgm:prSet presAssocID="{5FC039DF-09A2-41F7-A7A5-9F7DAF6EBBC1}" presName="composite3" presStyleCnt="0"/>
      <dgm:spPr/>
    </dgm:pt>
    <dgm:pt modelId="{BB8BECCD-D817-4D80-811B-958637E22088}" type="pres">
      <dgm:prSet presAssocID="{5FC039DF-09A2-41F7-A7A5-9F7DAF6EBBC1}" presName="background3" presStyleLbl="node3" presStyleIdx="0" presStyleCnt="6"/>
      <dgm:spPr/>
    </dgm:pt>
    <dgm:pt modelId="{378A8C24-A35B-413F-B77C-DA49E369761B}" type="pres">
      <dgm:prSet presAssocID="{5FC039DF-09A2-41F7-A7A5-9F7DAF6EBBC1}" presName="text3" presStyleLbl="fgAcc3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949E6C-BEEB-43AB-B504-EAA69B7BD47F}" type="pres">
      <dgm:prSet presAssocID="{5FC039DF-09A2-41F7-A7A5-9F7DAF6EBBC1}" presName="hierChild4" presStyleCnt="0"/>
      <dgm:spPr/>
    </dgm:pt>
    <dgm:pt modelId="{247BADFB-C737-424B-AFB2-7476219C932F}" type="pres">
      <dgm:prSet presAssocID="{42542EBE-1862-440D-A521-C80FF58D7012}" presName="Name17" presStyleLbl="parChTrans1D3" presStyleIdx="1" presStyleCnt="6"/>
      <dgm:spPr/>
      <dgm:t>
        <a:bodyPr/>
        <a:lstStyle/>
        <a:p>
          <a:endParaRPr lang="ru-RU"/>
        </a:p>
      </dgm:t>
    </dgm:pt>
    <dgm:pt modelId="{A48ED0FC-F0A3-4292-B841-4CBDDFF0A46E}" type="pres">
      <dgm:prSet presAssocID="{0B818FE6-419B-4BF2-AB93-E14B443CAB95}" presName="hierRoot3" presStyleCnt="0"/>
      <dgm:spPr/>
    </dgm:pt>
    <dgm:pt modelId="{20808912-BEF7-45FD-BF59-85A9CD4B88B3}" type="pres">
      <dgm:prSet presAssocID="{0B818FE6-419B-4BF2-AB93-E14B443CAB95}" presName="composite3" presStyleCnt="0"/>
      <dgm:spPr/>
    </dgm:pt>
    <dgm:pt modelId="{60659D7C-7A5F-467D-84EE-89E08E6C7EA4}" type="pres">
      <dgm:prSet presAssocID="{0B818FE6-419B-4BF2-AB93-E14B443CAB95}" presName="background3" presStyleLbl="node3" presStyleIdx="1" presStyleCnt="6"/>
      <dgm:spPr/>
    </dgm:pt>
    <dgm:pt modelId="{98B135F0-72C6-486B-981F-AC8A20E50E08}" type="pres">
      <dgm:prSet presAssocID="{0B818FE6-419B-4BF2-AB93-E14B443CAB95}" presName="text3" presStyleLbl="fgAcc3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E155BD-38ED-4085-B804-BD467AB14721}" type="pres">
      <dgm:prSet presAssocID="{0B818FE6-419B-4BF2-AB93-E14B443CAB95}" presName="hierChild4" presStyleCnt="0"/>
      <dgm:spPr/>
    </dgm:pt>
    <dgm:pt modelId="{D920F594-2C91-4378-B9AE-AC41BA6C8714}" type="pres">
      <dgm:prSet presAssocID="{0B770E05-4CB0-4506-A065-61467929FDBD}" presName="Name17" presStyleLbl="parChTrans1D3" presStyleIdx="2" presStyleCnt="6"/>
      <dgm:spPr/>
      <dgm:t>
        <a:bodyPr/>
        <a:lstStyle/>
        <a:p>
          <a:endParaRPr lang="ru-RU"/>
        </a:p>
      </dgm:t>
    </dgm:pt>
    <dgm:pt modelId="{BC28A3D2-BCCC-47DF-AEDD-24901D514E69}" type="pres">
      <dgm:prSet presAssocID="{8C75C6AA-8268-4B22-B733-1947FB45298D}" presName="hierRoot3" presStyleCnt="0"/>
      <dgm:spPr/>
    </dgm:pt>
    <dgm:pt modelId="{C129C0AB-438F-4657-87E6-F9C2CD971B12}" type="pres">
      <dgm:prSet presAssocID="{8C75C6AA-8268-4B22-B733-1947FB45298D}" presName="composite3" presStyleCnt="0"/>
      <dgm:spPr/>
    </dgm:pt>
    <dgm:pt modelId="{6FEC1D9F-F610-4A82-B127-F3598937F07A}" type="pres">
      <dgm:prSet presAssocID="{8C75C6AA-8268-4B22-B733-1947FB45298D}" presName="background3" presStyleLbl="node3" presStyleIdx="2" presStyleCnt="6"/>
      <dgm:spPr/>
    </dgm:pt>
    <dgm:pt modelId="{9D28879E-1D2B-42CB-AAB2-13647DDD36E6}" type="pres">
      <dgm:prSet presAssocID="{8C75C6AA-8268-4B22-B733-1947FB45298D}" presName="text3" presStyleLbl="fgAcc3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61D213-0F6D-4A7A-804E-BC89430D7681}" type="pres">
      <dgm:prSet presAssocID="{8C75C6AA-8268-4B22-B733-1947FB45298D}" presName="hierChild4" presStyleCnt="0"/>
      <dgm:spPr/>
    </dgm:pt>
    <dgm:pt modelId="{EDA977A1-C62D-4537-B040-B14F8760BE9F}" type="pres">
      <dgm:prSet presAssocID="{084B91FF-AD8E-4344-A893-F8BAD717ED93}" presName="Name17" presStyleLbl="parChTrans1D3" presStyleIdx="3" presStyleCnt="6"/>
      <dgm:spPr/>
      <dgm:t>
        <a:bodyPr/>
        <a:lstStyle/>
        <a:p>
          <a:endParaRPr lang="ru-RU"/>
        </a:p>
      </dgm:t>
    </dgm:pt>
    <dgm:pt modelId="{FB1A640D-2106-4062-9E3F-DAE7683DDE4B}" type="pres">
      <dgm:prSet presAssocID="{55A4DDE0-DD59-44C0-8997-7F00C13D2960}" presName="hierRoot3" presStyleCnt="0"/>
      <dgm:spPr/>
    </dgm:pt>
    <dgm:pt modelId="{668357CB-9C93-4559-A41F-D305E1C125BC}" type="pres">
      <dgm:prSet presAssocID="{55A4DDE0-DD59-44C0-8997-7F00C13D2960}" presName="composite3" presStyleCnt="0"/>
      <dgm:spPr/>
    </dgm:pt>
    <dgm:pt modelId="{023BE482-D7CF-43A8-9526-B15A17BD0789}" type="pres">
      <dgm:prSet presAssocID="{55A4DDE0-DD59-44C0-8997-7F00C13D2960}" presName="background3" presStyleLbl="node3" presStyleIdx="3" presStyleCnt="6"/>
      <dgm:spPr/>
    </dgm:pt>
    <dgm:pt modelId="{CCC4E1DB-D40F-4087-8098-7B5FABFB17EB}" type="pres">
      <dgm:prSet presAssocID="{55A4DDE0-DD59-44C0-8997-7F00C13D2960}" presName="text3" presStyleLbl="fgAcc3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D75FDE-6A84-4732-B5A5-127F578F603C}" type="pres">
      <dgm:prSet presAssocID="{55A4DDE0-DD59-44C0-8997-7F00C13D2960}" presName="hierChild4" presStyleCnt="0"/>
      <dgm:spPr/>
    </dgm:pt>
    <dgm:pt modelId="{ECCBBAEE-39AA-4B5D-874A-153019F2992D}" type="pres">
      <dgm:prSet presAssocID="{4891086C-B4BB-412E-B9DF-A5BBF91FCCEB}" presName="Name10" presStyleLbl="parChTrans1D2" presStyleIdx="1" presStyleCnt="2"/>
      <dgm:spPr/>
      <dgm:t>
        <a:bodyPr/>
        <a:lstStyle/>
        <a:p>
          <a:endParaRPr lang="ru-RU"/>
        </a:p>
      </dgm:t>
    </dgm:pt>
    <dgm:pt modelId="{274A0D21-8787-469C-BEF0-FFD2325FE9A7}" type="pres">
      <dgm:prSet presAssocID="{63BE47CA-D8A2-4455-AD94-30B0D5D9A573}" presName="hierRoot2" presStyleCnt="0"/>
      <dgm:spPr/>
    </dgm:pt>
    <dgm:pt modelId="{3E605F96-C544-445D-B1E3-08D3741F451D}" type="pres">
      <dgm:prSet presAssocID="{63BE47CA-D8A2-4455-AD94-30B0D5D9A573}" presName="composite2" presStyleCnt="0"/>
      <dgm:spPr/>
    </dgm:pt>
    <dgm:pt modelId="{F50953B8-8B5F-4AA4-956A-0C4F8F1FF09B}" type="pres">
      <dgm:prSet presAssocID="{63BE47CA-D8A2-4455-AD94-30B0D5D9A573}" presName="background2" presStyleLbl="node2" presStyleIdx="1" presStyleCnt="2"/>
      <dgm:spPr>
        <a:solidFill>
          <a:srgbClr val="00B050"/>
        </a:solidFill>
      </dgm:spPr>
    </dgm:pt>
    <dgm:pt modelId="{27072109-ACB6-4420-BDB2-8AB800FDAD52}" type="pres">
      <dgm:prSet presAssocID="{63BE47CA-D8A2-4455-AD94-30B0D5D9A573}" presName="text2" presStyleLbl="fgAcc2" presStyleIdx="1" presStyleCnt="2" custScaleX="135916">
        <dgm:presLayoutVars>
          <dgm:chPref val="3"/>
        </dgm:presLayoutVars>
      </dgm:prSet>
      <dgm:spPr>
        <a:xfrm>
          <a:off x="9471421" y="2262558"/>
          <a:ext cx="1687710" cy="1071696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396A4EA3-5E62-431B-8DEE-2F706668736B}" type="pres">
      <dgm:prSet presAssocID="{63BE47CA-D8A2-4455-AD94-30B0D5D9A573}" presName="hierChild3" presStyleCnt="0"/>
      <dgm:spPr/>
    </dgm:pt>
    <dgm:pt modelId="{C11C0AB4-466A-411A-B705-472ED41A854D}" type="pres">
      <dgm:prSet presAssocID="{048C325C-EE92-49D1-A868-7005247C219C}" presName="Name17" presStyleLbl="parChTrans1D3" presStyleIdx="4" presStyleCnt="6"/>
      <dgm:spPr/>
      <dgm:t>
        <a:bodyPr/>
        <a:lstStyle/>
        <a:p>
          <a:endParaRPr lang="ru-RU"/>
        </a:p>
      </dgm:t>
    </dgm:pt>
    <dgm:pt modelId="{7E1D7728-2B1B-4730-9483-464E3495B53C}" type="pres">
      <dgm:prSet presAssocID="{061C96DC-7991-4173-8D9E-97BC79CC8A64}" presName="hierRoot3" presStyleCnt="0"/>
      <dgm:spPr/>
    </dgm:pt>
    <dgm:pt modelId="{86538346-3543-4A11-84A7-D17543A39A95}" type="pres">
      <dgm:prSet presAssocID="{061C96DC-7991-4173-8D9E-97BC79CC8A64}" presName="composite3" presStyleCnt="0"/>
      <dgm:spPr/>
    </dgm:pt>
    <dgm:pt modelId="{442F38C8-225A-4637-AF74-734313561F5B}" type="pres">
      <dgm:prSet presAssocID="{061C96DC-7991-4173-8D9E-97BC79CC8A64}" presName="background3" presStyleLbl="node3" presStyleIdx="4" presStyleCnt="6"/>
      <dgm:spPr>
        <a:solidFill>
          <a:srgbClr val="00B050"/>
        </a:solidFill>
      </dgm:spPr>
    </dgm:pt>
    <dgm:pt modelId="{D99303AF-469A-4A84-804C-50FBD69F04C5}" type="pres">
      <dgm:prSet presAssocID="{061C96DC-7991-4173-8D9E-97BC79CC8A64}" presName="text3" presStyleLbl="fgAcc3" presStyleIdx="4" presStyleCnt="6">
        <dgm:presLayoutVars>
          <dgm:chPref val="3"/>
        </dgm:presLayoutVars>
      </dgm:prSet>
      <dgm:spPr>
        <a:xfrm>
          <a:off x="8440042" y="3825097"/>
          <a:ext cx="1687710" cy="1071696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535D5DA8-71D7-48AA-A84D-5E5E8DB60041}" type="pres">
      <dgm:prSet presAssocID="{061C96DC-7991-4173-8D9E-97BC79CC8A64}" presName="hierChild4" presStyleCnt="0"/>
      <dgm:spPr/>
    </dgm:pt>
    <dgm:pt modelId="{14850755-43F1-4160-8198-21C14290CA2C}" type="pres">
      <dgm:prSet presAssocID="{35ABD5B5-6BE4-4D7A-817B-AE2938EF6265}" presName="Name17" presStyleLbl="parChTrans1D3" presStyleIdx="5" presStyleCnt="6"/>
      <dgm:spPr/>
      <dgm:t>
        <a:bodyPr/>
        <a:lstStyle/>
        <a:p>
          <a:endParaRPr lang="ru-RU"/>
        </a:p>
      </dgm:t>
    </dgm:pt>
    <dgm:pt modelId="{B63E8085-0DDF-4589-B8A0-9E2D0D49C080}" type="pres">
      <dgm:prSet presAssocID="{5572ED8F-D440-426E-9361-86192794F936}" presName="hierRoot3" presStyleCnt="0"/>
      <dgm:spPr/>
    </dgm:pt>
    <dgm:pt modelId="{C016ACC4-6229-4388-9A94-797BE6A0F659}" type="pres">
      <dgm:prSet presAssocID="{5572ED8F-D440-426E-9361-86192794F936}" presName="composite3" presStyleCnt="0"/>
      <dgm:spPr/>
    </dgm:pt>
    <dgm:pt modelId="{52F46AAC-DB08-4D63-BBE5-ECCA8095B0DD}" type="pres">
      <dgm:prSet presAssocID="{5572ED8F-D440-426E-9361-86192794F936}" presName="background3" presStyleLbl="node3" presStyleIdx="5" presStyleCnt="6"/>
      <dgm:spPr>
        <a:solidFill>
          <a:srgbClr val="00B050"/>
        </a:solidFill>
      </dgm:spPr>
    </dgm:pt>
    <dgm:pt modelId="{6A3710EC-EBA2-4758-94B1-4861AEF3129F}" type="pres">
      <dgm:prSet presAssocID="{5572ED8F-D440-426E-9361-86192794F936}" presName="text3" presStyleLbl="fgAcc3" presStyleIdx="5" presStyleCnt="6">
        <dgm:presLayoutVars>
          <dgm:chPref val="3"/>
        </dgm:presLayoutVars>
      </dgm:prSet>
      <dgm:spPr>
        <a:xfrm>
          <a:off x="10502800" y="3825097"/>
          <a:ext cx="1687710" cy="1071696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13120559-751A-4A7A-B4AF-760C4C1C9EB9}" type="pres">
      <dgm:prSet presAssocID="{5572ED8F-D440-426E-9361-86192794F936}" presName="hierChild4" presStyleCnt="0"/>
      <dgm:spPr/>
    </dgm:pt>
  </dgm:ptLst>
  <dgm:cxnLst>
    <dgm:cxn modelId="{6CC8E677-B50E-4FC7-8598-512F8BEE0722}" type="presOf" srcId="{8C75C6AA-8268-4B22-B733-1947FB45298D}" destId="{9D28879E-1D2B-42CB-AAB2-13647DDD36E6}" srcOrd="0" destOrd="0" presId="urn:microsoft.com/office/officeart/2005/8/layout/hierarchy1"/>
    <dgm:cxn modelId="{2067D945-31EA-4710-B6FF-F9F4691DC619}" srcId="{63BE47CA-D8A2-4455-AD94-30B0D5D9A573}" destId="{5572ED8F-D440-426E-9361-86192794F936}" srcOrd="1" destOrd="0" parTransId="{35ABD5B5-6BE4-4D7A-817B-AE2938EF6265}" sibTransId="{DC344D69-BBB8-4C74-8D59-67E990595457}"/>
    <dgm:cxn modelId="{180191C0-0594-4688-94A7-45FE82239C8B}" type="presOf" srcId="{55A4DDE0-DD59-44C0-8997-7F00C13D2960}" destId="{CCC4E1DB-D40F-4087-8098-7B5FABFB17EB}" srcOrd="0" destOrd="0" presId="urn:microsoft.com/office/officeart/2005/8/layout/hierarchy1"/>
    <dgm:cxn modelId="{BFD28CA6-8F48-4C1A-B85D-7A1A4707DAEB}" type="presOf" srcId="{63BE47CA-D8A2-4455-AD94-30B0D5D9A573}" destId="{27072109-ACB6-4420-BDB2-8AB800FDAD52}" srcOrd="0" destOrd="0" presId="urn:microsoft.com/office/officeart/2005/8/layout/hierarchy1"/>
    <dgm:cxn modelId="{04796D61-F38F-4B33-A8C7-8BD0899E7FA5}" srcId="{7862F784-1119-44DC-B6C9-A48F61711521}" destId="{7FA192F0-657C-40C7-9DD5-6ABAD37A4743}" srcOrd="0" destOrd="0" parTransId="{DC137BB1-D752-4359-A392-0A0624A8D5E0}" sibTransId="{F215BF88-275B-4EC8-BD04-E20A9E1153B3}"/>
    <dgm:cxn modelId="{249EF2AA-141D-496B-84B8-8E700EB09D4F}" type="presOf" srcId="{061C96DC-7991-4173-8D9E-97BC79CC8A64}" destId="{D99303AF-469A-4A84-804C-50FBD69F04C5}" srcOrd="0" destOrd="0" presId="urn:microsoft.com/office/officeart/2005/8/layout/hierarchy1"/>
    <dgm:cxn modelId="{D190E814-2637-4F85-84B6-5D1C58135B50}" srcId="{C06F89BD-170F-4023-BABC-8F07B7B653D1}" destId="{5FC039DF-09A2-41F7-A7A5-9F7DAF6EBBC1}" srcOrd="0" destOrd="0" parTransId="{0386E1AC-DE65-4BF7-8B5D-B816C858238A}" sibTransId="{99732583-F09C-495E-A71F-ABE20578461C}"/>
    <dgm:cxn modelId="{E9141314-9A6E-4B56-8EBE-895B6FBBB024}" type="presOf" srcId="{5572ED8F-D440-426E-9361-86192794F936}" destId="{6A3710EC-EBA2-4758-94B1-4861AEF3129F}" srcOrd="0" destOrd="0" presId="urn:microsoft.com/office/officeart/2005/8/layout/hierarchy1"/>
    <dgm:cxn modelId="{474B8C46-AB9A-4B9B-8C9D-692B85C6655A}" type="presOf" srcId="{0B818FE6-419B-4BF2-AB93-E14B443CAB95}" destId="{98B135F0-72C6-486B-981F-AC8A20E50E08}" srcOrd="0" destOrd="0" presId="urn:microsoft.com/office/officeart/2005/8/layout/hierarchy1"/>
    <dgm:cxn modelId="{D8D62211-7B5C-43F0-8B26-2C8DACDF0EBA}" type="presOf" srcId="{048C325C-EE92-49D1-A868-7005247C219C}" destId="{C11C0AB4-466A-411A-B705-472ED41A854D}" srcOrd="0" destOrd="0" presId="urn:microsoft.com/office/officeart/2005/8/layout/hierarchy1"/>
    <dgm:cxn modelId="{F20D4CB4-0139-478E-B6D2-B7F75C0EC907}" type="presOf" srcId="{4891086C-B4BB-412E-B9DF-A5BBF91FCCEB}" destId="{ECCBBAEE-39AA-4B5D-874A-153019F2992D}" srcOrd="0" destOrd="0" presId="urn:microsoft.com/office/officeart/2005/8/layout/hierarchy1"/>
    <dgm:cxn modelId="{6EB8C7AB-B06C-4E15-BE5A-25D966CF2863}" type="presOf" srcId="{35ABD5B5-6BE4-4D7A-817B-AE2938EF6265}" destId="{14850755-43F1-4160-8198-21C14290CA2C}" srcOrd="0" destOrd="0" presId="urn:microsoft.com/office/officeart/2005/8/layout/hierarchy1"/>
    <dgm:cxn modelId="{C322A48F-C534-4DE8-8057-4B50922C38BD}" type="presOf" srcId="{7FA192F0-657C-40C7-9DD5-6ABAD37A4743}" destId="{B2AE119D-5D64-4343-8C0D-3B821C9728DF}" srcOrd="0" destOrd="0" presId="urn:microsoft.com/office/officeart/2005/8/layout/hierarchy1"/>
    <dgm:cxn modelId="{C3B49739-7568-4BFC-B5E6-5464E9B21939}" type="presOf" srcId="{7862F784-1119-44DC-B6C9-A48F61711521}" destId="{37299892-875E-483A-B6FA-F2EF86F6B677}" srcOrd="0" destOrd="0" presId="urn:microsoft.com/office/officeart/2005/8/layout/hierarchy1"/>
    <dgm:cxn modelId="{AF485226-FD7C-4A20-8879-07C832021A13}" srcId="{C06F89BD-170F-4023-BABC-8F07B7B653D1}" destId="{8C75C6AA-8268-4B22-B733-1947FB45298D}" srcOrd="2" destOrd="0" parTransId="{0B770E05-4CB0-4506-A065-61467929FDBD}" sibTransId="{C3239262-5857-4CB4-9934-1013B43DFED5}"/>
    <dgm:cxn modelId="{6D130ED7-1D32-4140-9FB7-DF48CE7E083F}" type="presOf" srcId="{5FC039DF-09A2-41F7-A7A5-9F7DAF6EBBC1}" destId="{378A8C24-A35B-413F-B77C-DA49E369761B}" srcOrd="0" destOrd="0" presId="urn:microsoft.com/office/officeart/2005/8/layout/hierarchy1"/>
    <dgm:cxn modelId="{AD7766BB-B924-477C-9991-D098CF1EF69A}" srcId="{63BE47CA-D8A2-4455-AD94-30B0D5D9A573}" destId="{061C96DC-7991-4173-8D9E-97BC79CC8A64}" srcOrd="0" destOrd="0" parTransId="{048C325C-EE92-49D1-A868-7005247C219C}" sibTransId="{D4A1CC9A-0248-4377-A762-D674591F6EC7}"/>
    <dgm:cxn modelId="{2271C900-DDDC-4A11-9002-D9AC1A1988AE}" srcId="{C06F89BD-170F-4023-BABC-8F07B7B653D1}" destId="{0B818FE6-419B-4BF2-AB93-E14B443CAB95}" srcOrd="1" destOrd="0" parTransId="{42542EBE-1862-440D-A521-C80FF58D7012}" sibTransId="{D062CA34-7B03-4942-9C2B-A8DA3831E62E}"/>
    <dgm:cxn modelId="{2B37C85F-698B-4D82-B70F-33C35A1F8793}" type="presOf" srcId="{B81E0D83-A3DF-460C-9411-EC848ECE7C6F}" destId="{F1636A9F-2AED-42D9-ADF6-920F9AF29ED2}" srcOrd="0" destOrd="0" presId="urn:microsoft.com/office/officeart/2005/8/layout/hierarchy1"/>
    <dgm:cxn modelId="{CC4555DA-F7D8-489E-977C-DAF693661AEA}" srcId="{7FA192F0-657C-40C7-9DD5-6ABAD37A4743}" destId="{C06F89BD-170F-4023-BABC-8F07B7B653D1}" srcOrd="0" destOrd="0" parTransId="{B81E0D83-A3DF-460C-9411-EC848ECE7C6F}" sibTransId="{31D6972D-2705-4841-A00A-316919473A6D}"/>
    <dgm:cxn modelId="{4D1329C4-B8C8-48C4-BCE2-36571F35AE5F}" srcId="{7FA192F0-657C-40C7-9DD5-6ABAD37A4743}" destId="{63BE47CA-D8A2-4455-AD94-30B0D5D9A573}" srcOrd="1" destOrd="0" parTransId="{4891086C-B4BB-412E-B9DF-A5BBF91FCCEB}" sibTransId="{B585811C-993D-4C62-9F24-1517E029276E}"/>
    <dgm:cxn modelId="{2CC34209-DD93-42EF-AADE-77C5ACC66C5C}" type="presOf" srcId="{0B770E05-4CB0-4506-A065-61467929FDBD}" destId="{D920F594-2C91-4378-B9AE-AC41BA6C8714}" srcOrd="0" destOrd="0" presId="urn:microsoft.com/office/officeart/2005/8/layout/hierarchy1"/>
    <dgm:cxn modelId="{59DDA147-86AA-4CA5-A8D9-37D58F3300A0}" type="presOf" srcId="{C06F89BD-170F-4023-BABC-8F07B7B653D1}" destId="{8D314BFF-12D3-4BA4-844B-BE7CF4D482B5}" srcOrd="0" destOrd="0" presId="urn:microsoft.com/office/officeart/2005/8/layout/hierarchy1"/>
    <dgm:cxn modelId="{3C5DAD0B-6DA9-4D03-8F30-780EACA1DB28}" srcId="{C06F89BD-170F-4023-BABC-8F07B7B653D1}" destId="{55A4DDE0-DD59-44C0-8997-7F00C13D2960}" srcOrd="3" destOrd="0" parTransId="{084B91FF-AD8E-4344-A893-F8BAD717ED93}" sibTransId="{82F2FAC3-5D6E-4E8A-8307-946BEA566C24}"/>
    <dgm:cxn modelId="{1B33104C-BC21-46DF-9C4D-50DF23426AE6}" type="presOf" srcId="{084B91FF-AD8E-4344-A893-F8BAD717ED93}" destId="{EDA977A1-C62D-4537-B040-B14F8760BE9F}" srcOrd="0" destOrd="0" presId="urn:microsoft.com/office/officeart/2005/8/layout/hierarchy1"/>
    <dgm:cxn modelId="{A0FBC26D-0CAF-40B0-AF6F-5C980CC1FEF1}" type="presOf" srcId="{42542EBE-1862-440D-A521-C80FF58D7012}" destId="{247BADFB-C737-424B-AFB2-7476219C932F}" srcOrd="0" destOrd="0" presId="urn:microsoft.com/office/officeart/2005/8/layout/hierarchy1"/>
    <dgm:cxn modelId="{4BBC6CFE-D158-4AFC-BAF1-F635EDD726B6}" type="presOf" srcId="{0386E1AC-DE65-4BF7-8B5D-B816C858238A}" destId="{C5718D15-D896-42D1-B96C-19C6B09B506E}" srcOrd="0" destOrd="0" presId="urn:microsoft.com/office/officeart/2005/8/layout/hierarchy1"/>
    <dgm:cxn modelId="{EA6C27BC-DB0F-4535-8147-1627BDAAB808}" type="presParOf" srcId="{37299892-875E-483A-B6FA-F2EF86F6B677}" destId="{1BA0BED1-1681-426E-9086-058CA4DA3E97}" srcOrd="0" destOrd="0" presId="urn:microsoft.com/office/officeart/2005/8/layout/hierarchy1"/>
    <dgm:cxn modelId="{D91FF370-8706-4E20-A228-D325F9395B7B}" type="presParOf" srcId="{1BA0BED1-1681-426E-9086-058CA4DA3E97}" destId="{C5170322-A26B-4E41-BE45-DDA21616DFBE}" srcOrd="0" destOrd="0" presId="urn:microsoft.com/office/officeart/2005/8/layout/hierarchy1"/>
    <dgm:cxn modelId="{73496101-C4B0-45C8-83A2-B2D4A31A5A1F}" type="presParOf" srcId="{C5170322-A26B-4E41-BE45-DDA21616DFBE}" destId="{E4914E56-9F47-4F5C-A8A3-2E0E98EDC18D}" srcOrd="0" destOrd="0" presId="urn:microsoft.com/office/officeart/2005/8/layout/hierarchy1"/>
    <dgm:cxn modelId="{3D62AD6F-9BD0-41E3-A9CE-61A3590CF4A0}" type="presParOf" srcId="{C5170322-A26B-4E41-BE45-DDA21616DFBE}" destId="{B2AE119D-5D64-4343-8C0D-3B821C9728DF}" srcOrd="1" destOrd="0" presId="urn:microsoft.com/office/officeart/2005/8/layout/hierarchy1"/>
    <dgm:cxn modelId="{6DF5CB33-FB2C-4FAE-A15A-724737ABBCE0}" type="presParOf" srcId="{1BA0BED1-1681-426E-9086-058CA4DA3E97}" destId="{EBD5E11D-2067-4E53-9E04-645BB48BECCA}" srcOrd="1" destOrd="0" presId="urn:microsoft.com/office/officeart/2005/8/layout/hierarchy1"/>
    <dgm:cxn modelId="{31A5AD67-4150-4756-A4BA-2D2E9514BD20}" type="presParOf" srcId="{EBD5E11D-2067-4E53-9E04-645BB48BECCA}" destId="{F1636A9F-2AED-42D9-ADF6-920F9AF29ED2}" srcOrd="0" destOrd="0" presId="urn:microsoft.com/office/officeart/2005/8/layout/hierarchy1"/>
    <dgm:cxn modelId="{4F85C088-C19F-4C5C-AD67-5D64EB92A363}" type="presParOf" srcId="{EBD5E11D-2067-4E53-9E04-645BB48BECCA}" destId="{493270E3-FDFC-45F0-8456-99A50FB06466}" srcOrd="1" destOrd="0" presId="urn:microsoft.com/office/officeart/2005/8/layout/hierarchy1"/>
    <dgm:cxn modelId="{D6FE9B2B-5B24-4B87-A95E-875CA73D977F}" type="presParOf" srcId="{493270E3-FDFC-45F0-8456-99A50FB06466}" destId="{B0B3863F-C1FF-4723-8037-E8630BC2F89E}" srcOrd="0" destOrd="0" presId="urn:microsoft.com/office/officeart/2005/8/layout/hierarchy1"/>
    <dgm:cxn modelId="{478FDA68-5F8C-4BAC-94D2-06E0B595654A}" type="presParOf" srcId="{B0B3863F-C1FF-4723-8037-E8630BC2F89E}" destId="{6C4C3D58-B68C-4773-889F-6720D5910C08}" srcOrd="0" destOrd="0" presId="urn:microsoft.com/office/officeart/2005/8/layout/hierarchy1"/>
    <dgm:cxn modelId="{F4E35AFA-1C2B-4748-A051-B81CE57F36C9}" type="presParOf" srcId="{B0B3863F-C1FF-4723-8037-E8630BC2F89E}" destId="{8D314BFF-12D3-4BA4-844B-BE7CF4D482B5}" srcOrd="1" destOrd="0" presId="urn:microsoft.com/office/officeart/2005/8/layout/hierarchy1"/>
    <dgm:cxn modelId="{EE48982A-86F2-44C3-A143-CCA8163F2939}" type="presParOf" srcId="{493270E3-FDFC-45F0-8456-99A50FB06466}" destId="{07735F87-9A3A-4ADA-AE6E-318094589CD5}" srcOrd="1" destOrd="0" presId="urn:microsoft.com/office/officeart/2005/8/layout/hierarchy1"/>
    <dgm:cxn modelId="{B9888A5C-2DA6-4F30-94F0-920C86F18BDB}" type="presParOf" srcId="{07735F87-9A3A-4ADA-AE6E-318094589CD5}" destId="{C5718D15-D896-42D1-B96C-19C6B09B506E}" srcOrd="0" destOrd="0" presId="urn:microsoft.com/office/officeart/2005/8/layout/hierarchy1"/>
    <dgm:cxn modelId="{3C86A422-8760-4E5A-B632-198E4761A1F7}" type="presParOf" srcId="{07735F87-9A3A-4ADA-AE6E-318094589CD5}" destId="{92C906C4-EF08-4867-8E3E-CD81A9B95522}" srcOrd="1" destOrd="0" presId="urn:microsoft.com/office/officeart/2005/8/layout/hierarchy1"/>
    <dgm:cxn modelId="{F41A129C-2D0F-4433-9EEB-25B387AA7262}" type="presParOf" srcId="{92C906C4-EF08-4867-8E3E-CD81A9B95522}" destId="{F9D63D9F-76C1-4161-B3E5-81B2EA0BF89D}" srcOrd="0" destOrd="0" presId="urn:microsoft.com/office/officeart/2005/8/layout/hierarchy1"/>
    <dgm:cxn modelId="{3658CA73-FE88-47A8-83A7-B2DD2B42BAF5}" type="presParOf" srcId="{F9D63D9F-76C1-4161-B3E5-81B2EA0BF89D}" destId="{BB8BECCD-D817-4D80-811B-958637E22088}" srcOrd="0" destOrd="0" presId="urn:microsoft.com/office/officeart/2005/8/layout/hierarchy1"/>
    <dgm:cxn modelId="{9B6E22FB-F33D-4B0A-AA38-ED352BB8C64A}" type="presParOf" srcId="{F9D63D9F-76C1-4161-B3E5-81B2EA0BF89D}" destId="{378A8C24-A35B-413F-B77C-DA49E369761B}" srcOrd="1" destOrd="0" presId="urn:microsoft.com/office/officeart/2005/8/layout/hierarchy1"/>
    <dgm:cxn modelId="{17B08663-76D9-4974-B422-23F561405B4C}" type="presParOf" srcId="{92C906C4-EF08-4867-8E3E-CD81A9B95522}" destId="{37949E6C-BEEB-43AB-B504-EAA69B7BD47F}" srcOrd="1" destOrd="0" presId="urn:microsoft.com/office/officeart/2005/8/layout/hierarchy1"/>
    <dgm:cxn modelId="{203600EE-8126-475C-A8AF-D787C1DFE770}" type="presParOf" srcId="{07735F87-9A3A-4ADA-AE6E-318094589CD5}" destId="{247BADFB-C737-424B-AFB2-7476219C932F}" srcOrd="2" destOrd="0" presId="urn:microsoft.com/office/officeart/2005/8/layout/hierarchy1"/>
    <dgm:cxn modelId="{F5A96735-5783-4E5E-BE9D-CF039DA0550D}" type="presParOf" srcId="{07735F87-9A3A-4ADA-AE6E-318094589CD5}" destId="{A48ED0FC-F0A3-4292-B841-4CBDDFF0A46E}" srcOrd="3" destOrd="0" presId="urn:microsoft.com/office/officeart/2005/8/layout/hierarchy1"/>
    <dgm:cxn modelId="{E734A522-8034-41AA-82A6-633517AD5CA2}" type="presParOf" srcId="{A48ED0FC-F0A3-4292-B841-4CBDDFF0A46E}" destId="{20808912-BEF7-45FD-BF59-85A9CD4B88B3}" srcOrd="0" destOrd="0" presId="urn:microsoft.com/office/officeart/2005/8/layout/hierarchy1"/>
    <dgm:cxn modelId="{3D787FA4-2176-48A8-85DE-89E3B0E66A97}" type="presParOf" srcId="{20808912-BEF7-45FD-BF59-85A9CD4B88B3}" destId="{60659D7C-7A5F-467D-84EE-89E08E6C7EA4}" srcOrd="0" destOrd="0" presId="urn:microsoft.com/office/officeart/2005/8/layout/hierarchy1"/>
    <dgm:cxn modelId="{BC2FC9E2-4F7D-4F54-B7F3-E1C12D06A4DF}" type="presParOf" srcId="{20808912-BEF7-45FD-BF59-85A9CD4B88B3}" destId="{98B135F0-72C6-486B-981F-AC8A20E50E08}" srcOrd="1" destOrd="0" presId="urn:microsoft.com/office/officeart/2005/8/layout/hierarchy1"/>
    <dgm:cxn modelId="{B7C70FE0-3D1A-42F4-9F01-53411751C1A6}" type="presParOf" srcId="{A48ED0FC-F0A3-4292-B841-4CBDDFF0A46E}" destId="{BFE155BD-38ED-4085-B804-BD467AB14721}" srcOrd="1" destOrd="0" presId="urn:microsoft.com/office/officeart/2005/8/layout/hierarchy1"/>
    <dgm:cxn modelId="{62CED11E-C954-4E38-A429-05EA54958615}" type="presParOf" srcId="{07735F87-9A3A-4ADA-AE6E-318094589CD5}" destId="{D920F594-2C91-4378-B9AE-AC41BA6C8714}" srcOrd="4" destOrd="0" presId="urn:microsoft.com/office/officeart/2005/8/layout/hierarchy1"/>
    <dgm:cxn modelId="{B574192E-A637-4F9B-94EE-BA7D657FBAF4}" type="presParOf" srcId="{07735F87-9A3A-4ADA-AE6E-318094589CD5}" destId="{BC28A3D2-BCCC-47DF-AEDD-24901D514E69}" srcOrd="5" destOrd="0" presId="urn:microsoft.com/office/officeart/2005/8/layout/hierarchy1"/>
    <dgm:cxn modelId="{629C84AB-FADE-4E44-91CC-D4416BD432B2}" type="presParOf" srcId="{BC28A3D2-BCCC-47DF-AEDD-24901D514E69}" destId="{C129C0AB-438F-4657-87E6-F9C2CD971B12}" srcOrd="0" destOrd="0" presId="urn:microsoft.com/office/officeart/2005/8/layout/hierarchy1"/>
    <dgm:cxn modelId="{14C7AE0B-B085-45DE-96E9-50C91A1B0657}" type="presParOf" srcId="{C129C0AB-438F-4657-87E6-F9C2CD971B12}" destId="{6FEC1D9F-F610-4A82-B127-F3598937F07A}" srcOrd="0" destOrd="0" presId="urn:microsoft.com/office/officeart/2005/8/layout/hierarchy1"/>
    <dgm:cxn modelId="{C6C9DB6C-1D18-4A71-AD22-6C18CDEBD309}" type="presParOf" srcId="{C129C0AB-438F-4657-87E6-F9C2CD971B12}" destId="{9D28879E-1D2B-42CB-AAB2-13647DDD36E6}" srcOrd="1" destOrd="0" presId="urn:microsoft.com/office/officeart/2005/8/layout/hierarchy1"/>
    <dgm:cxn modelId="{42E3C7D4-665A-4256-BB63-FFAC0203F0B7}" type="presParOf" srcId="{BC28A3D2-BCCC-47DF-AEDD-24901D514E69}" destId="{7E61D213-0F6D-4A7A-804E-BC89430D7681}" srcOrd="1" destOrd="0" presId="urn:microsoft.com/office/officeart/2005/8/layout/hierarchy1"/>
    <dgm:cxn modelId="{E56A762A-955F-44F4-B238-E49138066000}" type="presParOf" srcId="{07735F87-9A3A-4ADA-AE6E-318094589CD5}" destId="{EDA977A1-C62D-4537-B040-B14F8760BE9F}" srcOrd="6" destOrd="0" presId="urn:microsoft.com/office/officeart/2005/8/layout/hierarchy1"/>
    <dgm:cxn modelId="{9A38C611-89A2-4439-9369-CA3AF0662EEF}" type="presParOf" srcId="{07735F87-9A3A-4ADA-AE6E-318094589CD5}" destId="{FB1A640D-2106-4062-9E3F-DAE7683DDE4B}" srcOrd="7" destOrd="0" presId="urn:microsoft.com/office/officeart/2005/8/layout/hierarchy1"/>
    <dgm:cxn modelId="{1145C88D-1BB3-434E-B5EA-68CD61DF6159}" type="presParOf" srcId="{FB1A640D-2106-4062-9E3F-DAE7683DDE4B}" destId="{668357CB-9C93-4559-A41F-D305E1C125BC}" srcOrd="0" destOrd="0" presId="urn:microsoft.com/office/officeart/2005/8/layout/hierarchy1"/>
    <dgm:cxn modelId="{1CBB0FAA-24C6-4114-9E27-CA0905ECA67A}" type="presParOf" srcId="{668357CB-9C93-4559-A41F-D305E1C125BC}" destId="{023BE482-D7CF-43A8-9526-B15A17BD0789}" srcOrd="0" destOrd="0" presId="urn:microsoft.com/office/officeart/2005/8/layout/hierarchy1"/>
    <dgm:cxn modelId="{A28821BA-3495-4848-B8C7-722049E1299A}" type="presParOf" srcId="{668357CB-9C93-4559-A41F-D305E1C125BC}" destId="{CCC4E1DB-D40F-4087-8098-7B5FABFB17EB}" srcOrd="1" destOrd="0" presId="urn:microsoft.com/office/officeart/2005/8/layout/hierarchy1"/>
    <dgm:cxn modelId="{70AA8707-F245-4DC6-B117-4031B7510951}" type="presParOf" srcId="{FB1A640D-2106-4062-9E3F-DAE7683DDE4B}" destId="{5AD75FDE-6A84-4732-B5A5-127F578F603C}" srcOrd="1" destOrd="0" presId="urn:microsoft.com/office/officeart/2005/8/layout/hierarchy1"/>
    <dgm:cxn modelId="{4C1C67C2-3899-4B0A-B6CB-87074839B15D}" type="presParOf" srcId="{EBD5E11D-2067-4E53-9E04-645BB48BECCA}" destId="{ECCBBAEE-39AA-4B5D-874A-153019F2992D}" srcOrd="2" destOrd="0" presId="urn:microsoft.com/office/officeart/2005/8/layout/hierarchy1"/>
    <dgm:cxn modelId="{5226B7EB-002B-4AC3-9756-487BCC290875}" type="presParOf" srcId="{EBD5E11D-2067-4E53-9E04-645BB48BECCA}" destId="{274A0D21-8787-469C-BEF0-FFD2325FE9A7}" srcOrd="3" destOrd="0" presId="urn:microsoft.com/office/officeart/2005/8/layout/hierarchy1"/>
    <dgm:cxn modelId="{B469D2E4-BF53-4CA8-91F2-486A83A74D8D}" type="presParOf" srcId="{274A0D21-8787-469C-BEF0-FFD2325FE9A7}" destId="{3E605F96-C544-445D-B1E3-08D3741F451D}" srcOrd="0" destOrd="0" presId="urn:microsoft.com/office/officeart/2005/8/layout/hierarchy1"/>
    <dgm:cxn modelId="{22D7C8EE-21C2-4066-A731-ECA96296660C}" type="presParOf" srcId="{3E605F96-C544-445D-B1E3-08D3741F451D}" destId="{F50953B8-8B5F-4AA4-956A-0C4F8F1FF09B}" srcOrd="0" destOrd="0" presId="urn:microsoft.com/office/officeart/2005/8/layout/hierarchy1"/>
    <dgm:cxn modelId="{03F68F60-496D-477E-A722-2972D172B0E9}" type="presParOf" srcId="{3E605F96-C544-445D-B1E3-08D3741F451D}" destId="{27072109-ACB6-4420-BDB2-8AB800FDAD52}" srcOrd="1" destOrd="0" presId="urn:microsoft.com/office/officeart/2005/8/layout/hierarchy1"/>
    <dgm:cxn modelId="{93A3CCBF-A029-44EB-903D-A5746347471B}" type="presParOf" srcId="{274A0D21-8787-469C-BEF0-FFD2325FE9A7}" destId="{396A4EA3-5E62-431B-8DEE-2F706668736B}" srcOrd="1" destOrd="0" presId="urn:microsoft.com/office/officeart/2005/8/layout/hierarchy1"/>
    <dgm:cxn modelId="{D688DB2A-2E8F-413C-9F80-04FB5E57158D}" type="presParOf" srcId="{396A4EA3-5E62-431B-8DEE-2F706668736B}" destId="{C11C0AB4-466A-411A-B705-472ED41A854D}" srcOrd="0" destOrd="0" presId="urn:microsoft.com/office/officeart/2005/8/layout/hierarchy1"/>
    <dgm:cxn modelId="{326B255F-D015-4FC8-938C-C33B09A2D116}" type="presParOf" srcId="{396A4EA3-5E62-431B-8DEE-2F706668736B}" destId="{7E1D7728-2B1B-4730-9483-464E3495B53C}" srcOrd="1" destOrd="0" presId="urn:microsoft.com/office/officeart/2005/8/layout/hierarchy1"/>
    <dgm:cxn modelId="{92B27000-07D1-40D1-8EA9-2D0408E74687}" type="presParOf" srcId="{7E1D7728-2B1B-4730-9483-464E3495B53C}" destId="{86538346-3543-4A11-84A7-D17543A39A95}" srcOrd="0" destOrd="0" presId="urn:microsoft.com/office/officeart/2005/8/layout/hierarchy1"/>
    <dgm:cxn modelId="{2A8AB87F-E235-4DBC-BBE7-B067E64DA6E0}" type="presParOf" srcId="{86538346-3543-4A11-84A7-D17543A39A95}" destId="{442F38C8-225A-4637-AF74-734313561F5B}" srcOrd="0" destOrd="0" presId="urn:microsoft.com/office/officeart/2005/8/layout/hierarchy1"/>
    <dgm:cxn modelId="{4F926030-FE9E-45C1-BAC0-B8AC63928D4D}" type="presParOf" srcId="{86538346-3543-4A11-84A7-D17543A39A95}" destId="{D99303AF-469A-4A84-804C-50FBD69F04C5}" srcOrd="1" destOrd="0" presId="urn:microsoft.com/office/officeart/2005/8/layout/hierarchy1"/>
    <dgm:cxn modelId="{2581D7A4-5F2E-43FF-85B2-35E29EEB22DD}" type="presParOf" srcId="{7E1D7728-2B1B-4730-9483-464E3495B53C}" destId="{535D5DA8-71D7-48AA-A84D-5E5E8DB60041}" srcOrd="1" destOrd="0" presId="urn:microsoft.com/office/officeart/2005/8/layout/hierarchy1"/>
    <dgm:cxn modelId="{9F7AB22A-B28E-4CB1-9E9F-B83CB8FCBE5D}" type="presParOf" srcId="{396A4EA3-5E62-431B-8DEE-2F706668736B}" destId="{14850755-43F1-4160-8198-21C14290CA2C}" srcOrd="2" destOrd="0" presId="urn:microsoft.com/office/officeart/2005/8/layout/hierarchy1"/>
    <dgm:cxn modelId="{D1D4BCD7-0257-43EB-BD07-856482B046F1}" type="presParOf" srcId="{396A4EA3-5E62-431B-8DEE-2F706668736B}" destId="{B63E8085-0DDF-4589-B8A0-9E2D0D49C080}" srcOrd="3" destOrd="0" presId="urn:microsoft.com/office/officeart/2005/8/layout/hierarchy1"/>
    <dgm:cxn modelId="{6D121B22-A84F-4D8F-86B6-D3BFA8C01005}" type="presParOf" srcId="{B63E8085-0DDF-4589-B8A0-9E2D0D49C080}" destId="{C016ACC4-6229-4388-9A94-797BE6A0F659}" srcOrd="0" destOrd="0" presId="urn:microsoft.com/office/officeart/2005/8/layout/hierarchy1"/>
    <dgm:cxn modelId="{9D7D045F-365A-47E1-871F-ADA1C0FBE651}" type="presParOf" srcId="{C016ACC4-6229-4388-9A94-797BE6A0F659}" destId="{52F46AAC-DB08-4D63-BBE5-ECCA8095B0DD}" srcOrd="0" destOrd="0" presId="urn:microsoft.com/office/officeart/2005/8/layout/hierarchy1"/>
    <dgm:cxn modelId="{47CFABCE-DE51-4EF0-B6C3-AF03106B6D03}" type="presParOf" srcId="{C016ACC4-6229-4388-9A94-797BE6A0F659}" destId="{6A3710EC-EBA2-4758-94B1-4861AEF3129F}" srcOrd="1" destOrd="0" presId="urn:microsoft.com/office/officeart/2005/8/layout/hierarchy1"/>
    <dgm:cxn modelId="{63732BB8-CCDF-4646-9308-AD7E7AB012D8}" type="presParOf" srcId="{B63E8085-0DDF-4589-B8A0-9E2D0D49C080}" destId="{13120559-751A-4A7A-B4AF-760C4C1C9EB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62F784-1119-44DC-B6C9-A48F61711521}" type="doc">
      <dgm:prSet loTypeId="urn:microsoft.com/office/officeart/2005/8/layout/hierarchy1" loCatId="hierarchy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FA192F0-657C-40C7-9DD5-6ABAD37A4743}">
      <dgm:prSet phldrT="[Text]"/>
      <dgm:spPr/>
      <dgm:t>
        <a:bodyPr/>
        <a:lstStyle/>
        <a:p>
          <a:r>
            <a:rPr lang="ru-RU" b="1" dirty="0">
              <a:latin typeface="Verdana" panose="020B0604030504040204" pitchFamily="34" charset="0"/>
              <a:ea typeface="Verdana" panose="020B0604030504040204" pitchFamily="34" charset="0"/>
            </a:rPr>
            <a:t>Органы</a:t>
          </a:r>
        </a:p>
      </dgm:t>
    </dgm:pt>
    <dgm:pt modelId="{DC137BB1-D752-4359-A392-0A0624A8D5E0}" type="parTrans" cxnId="{04796D61-F38F-4B33-A8C7-8BD0899E7FA5}">
      <dgm:prSet/>
      <dgm:spPr/>
      <dgm:t>
        <a:bodyPr/>
        <a:lstStyle/>
        <a:p>
          <a:endParaRPr lang="ru-RU"/>
        </a:p>
      </dgm:t>
    </dgm:pt>
    <dgm:pt modelId="{F215BF88-275B-4EC8-BD04-E20A9E1153B3}" type="sibTrans" cxnId="{04796D61-F38F-4B33-A8C7-8BD0899E7FA5}">
      <dgm:prSet/>
      <dgm:spPr/>
      <dgm:t>
        <a:bodyPr/>
        <a:lstStyle/>
        <a:p>
          <a:endParaRPr lang="ru-RU"/>
        </a:p>
      </dgm:t>
    </dgm:pt>
    <dgm:pt modelId="{C06F89BD-170F-4023-BABC-8F07B7B653D1}">
      <dgm:prSet custT="1"/>
      <dgm:spPr/>
      <dgm:t>
        <a:bodyPr/>
        <a:lstStyle/>
        <a:p>
          <a:r>
            <a:rPr lang="ru-RU" sz="1200" b="1" dirty="0">
              <a:latin typeface="Verdana" panose="020B0604030504040204" pitchFamily="34" charset="0"/>
              <a:ea typeface="Verdana" panose="020B0604030504040204" pitchFamily="34" charset="0"/>
            </a:rPr>
            <a:t>Участвующие в стресс реакции </a:t>
          </a:r>
        </a:p>
      </dgm:t>
    </dgm:pt>
    <dgm:pt modelId="{B81E0D83-A3DF-460C-9411-EC848ECE7C6F}" type="parTrans" cxnId="{CC4555DA-F7D8-489E-977C-DAF693661AEA}">
      <dgm:prSet/>
      <dgm:spPr/>
      <dgm:t>
        <a:bodyPr/>
        <a:lstStyle/>
        <a:p>
          <a:endParaRPr lang="ru-RU"/>
        </a:p>
      </dgm:t>
    </dgm:pt>
    <dgm:pt modelId="{31D6972D-2705-4841-A00A-316919473A6D}" type="sibTrans" cxnId="{CC4555DA-F7D8-489E-977C-DAF693661AEA}">
      <dgm:prSet/>
      <dgm:spPr/>
      <dgm:t>
        <a:bodyPr/>
        <a:lstStyle/>
        <a:p>
          <a:endParaRPr lang="ru-RU"/>
        </a:p>
      </dgm:t>
    </dgm:pt>
    <dgm:pt modelId="{63BE47CA-D8A2-4455-AD94-30B0D5D9A573}">
      <dgm:prSet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64770" tIns="64770" rIns="64770" bIns="64770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Verdana" panose="020B0604030504040204" pitchFamily="34" charset="0"/>
              <a:ea typeface="Verdana" panose="020B0604030504040204" pitchFamily="34" charset="0"/>
              <a:cs typeface="+mn-cs"/>
            </a:rPr>
            <a:t>Не участвующие в стресс реакции </a:t>
          </a:r>
        </a:p>
      </dgm:t>
    </dgm:pt>
    <dgm:pt modelId="{4891086C-B4BB-412E-B9DF-A5BBF91FCCEB}" type="parTrans" cxnId="{4D1329C4-B8C8-48C4-BCE2-36571F35AE5F}">
      <dgm:prSet/>
      <dgm:spPr/>
      <dgm:t>
        <a:bodyPr/>
        <a:lstStyle/>
        <a:p>
          <a:endParaRPr lang="ru-RU"/>
        </a:p>
      </dgm:t>
    </dgm:pt>
    <dgm:pt modelId="{B585811C-993D-4C62-9F24-1517E029276E}" type="sibTrans" cxnId="{4D1329C4-B8C8-48C4-BCE2-36571F35AE5F}">
      <dgm:prSet/>
      <dgm:spPr/>
      <dgm:t>
        <a:bodyPr/>
        <a:lstStyle/>
        <a:p>
          <a:endParaRPr lang="ru-RU"/>
        </a:p>
      </dgm:t>
    </dgm:pt>
    <dgm:pt modelId="{5FC039DF-09A2-41F7-A7A5-9F7DAF6EBBC1}">
      <dgm:prSet/>
      <dgm:spPr/>
      <dgm:t>
        <a:bodyPr/>
        <a:lstStyle/>
        <a:p>
          <a:r>
            <a:rPr lang="ru-RU" dirty="0"/>
            <a:t>Тимус</a:t>
          </a:r>
        </a:p>
      </dgm:t>
    </dgm:pt>
    <dgm:pt modelId="{0386E1AC-DE65-4BF7-8B5D-B816C858238A}" type="parTrans" cxnId="{D190E814-2637-4F85-84B6-5D1C58135B50}">
      <dgm:prSet/>
      <dgm:spPr/>
      <dgm:t>
        <a:bodyPr/>
        <a:lstStyle/>
        <a:p>
          <a:endParaRPr lang="ru-RU"/>
        </a:p>
      </dgm:t>
    </dgm:pt>
    <dgm:pt modelId="{99732583-F09C-495E-A71F-ABE20578461C}" type="sibTrans" cxnId="{D190E814-2637-4F85-84B6-5D1C58135B50}">
      <dgm:prSet/>
      <dgm:spPr/>
      <dgm:t>
        <a:bodyPr/>
        <a:lstStyle/>
        <a:p>
          <a:endParaRPr lang="ru-RU"/>
        </a:p>
      </dgm:t>
    </dgm:pt>
    <dgm:pt modelId="{0B818FE6-419B-4BF2-AB93-E14B443CAB95}">
      <dgm:prSet/>
      <dgm:spPr/>
      <dgm:t>
        <a:bodyPr/>
        <a:lstStyle/>
        <a:p>
          <a:r>
            <a:rPr lang="ru-RU" dirty="0"/>
            <a:t>Надпочечники</a:t>
          </a:r>
        </a:p>
      </dgm:t>
    </dgm:pt>
    <dgm:pt modelId="{42542EBE-1862-440D-A521-C80FF58D7012}" type="parTrans" cxnId="{2271C900-DDDC-4A11-9002-D9AC1A1988AE}">
      <dgm:prSet/>
      <dgm:spPr/>
      <dgm:t>
        <a:bodyPr/>
        <a:lstStyle/>
        <a:p>
          <a:endParaRPr lang="ru-RU"/>
        </a:p>
      </dgm:t>
    </dgm:pt>
    <dgm:pt modelId="{D062CA34-7B03-4942-9C2B-A8DA3831E62E}" type="sibTrans" cxnId="{2271C900-DDDC-4A11-9002-D9AC1A1988AE}">
      <dgm:prSet/>
      <dgm:spPr/>
      <dgm:t>
        <a:bodyPr/>
        <a:lstStyle/>
        <a:p>
          <a:endParaRPr lang="ru-RU"/>
        </a:p>
      </dgm:t>
    </dgm:pt>
    <dgm:pt modelId="{8C75C6AA-8268-4B22-B733-1947FB45298D}">
      <dgm:prSet/>
      <dgm:spPr/>
      <dgm:t>
        <a:bodyPr/>
        <a:lstStyle/>
        <a:p>
          <a:r>
            <a:rPr lang="ru-RU" dirty="0"/>
            <a:t>Желудок</a:t>
          </a:r>
        </a:p>
      </dgm:t>
    </dgm:pt>
    <dgm:pt modelId="{0B770E05-4CB0-4506-A065-61467929FDBD}" type="parTrans" cxnId="{AF485226-FD7C-4A20-8879-07C832021A13}">
      <dgm:prSet/>
      <dgm:spPr/>
      <dgm:t>
        <a:bodyPr/>
        <a:lstStyle/>
        <a:p>
          <a:endParaRPr lang="ru-RU"/>
        </a:p>
      </dgm:t>
    </dgm:pt>
    <dgm:pt modelId="{C3239262-5857-4CB4-9934-1013B43DFED5}" type="sibTrans" cxnId="{AF485226-FD7C-4A20-8879-07C832021A13}">
      <dgm:prSet/>
      <dgm:spPr/>
      <dgm:t>
        <a:bodyPr/>
        <a:lstStyle/>
        <a:p>
          <a:endParaRPr lang="ru-RU"/>
        </a:p>
      </dgm:t>
    </dgm:pt>
    <dgm:pt modelId="{55A4DDE0-DD59-44C0-8997-7F00C13D2960}">
      <dgm:prSet/>
      <dgm:spPr/>
      <dgm:t>
        <a:bodyPr/>
        <a:lstStyle/>
        <a:p>
          <a:r>
            <a:rPr lang="ru-RU" dirty="0"/>
            <a:t>Тонкий и толстый кишечник </a:t>
          </a:r>
        </a:p>
      </dgm:t>
    </dgm:pt>
    <dgm:pt modelId="{084B91FF-AD8E-4344-A893-F8BAD717ED93}" type="parTrans" cxnId="{3C5DAD0B-6DA9-4D03-8F30-780EACA1DB28}">
      <dgm:prSet/>
      <dgm:spPr/>
      <dgm:t>
        <a:bodyPr/>
        <a:lstStyle/>
        <a:p>
          <a:endParaRPr lang="ru-RU"/>
        </a:p>
      </dgm:t>
    </dgm:pt>
    <dgm:pt modelId="{82F2FAC3-5D6E-4E8A-8307-946BEA566C24}" type="sibTrans" cxnId="{3C5DAD0B-6DA9-4D03-8F30-780EACA1DB28}">
      <dgm:prSet/>
      <dgm:spPr/>
      <dgm:t>
        <a:bodyPr/>
        <a:lstStyle/>
        <a:p>
          <a:endParaRPr lang="ru-RU"/>
        </a:p>
      </dgm:t>
    </dgm:pt>
    <dgm:pt modelId="{061C96DC-7991-4173-8D9E-97BC79CC8A64}">
      <dgm:prSet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64770" tIns="64770" rIns="64770" bIns="64770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Кожа</a:t>
          </a:r>
        </a:p>
      </dgm:t>
    </dgm:pt>
    <dgm:pt modelId="{048C325C-EE92-49D1-A868-7005247C219C}" type="parTrans" cxnId="{AD7766BB-B924-477C-9991-D098CF1EF69A}">
      <dgm:prSet/>
      <dgm:spPr/>
      <dgm:t>
        <a:bodyPr/>
        <a:lstStyle/>
        <a:p>
          <a:endParaRPr lang="ru-RU"/>
        </a:p>
      </dgm:t>
    </dgm:pt>
    <dgm:pt modelId="{D4A1CC9A-0248-4377-A762-D674591F6EC7}" type="sibTrans" cxnId="{AD7766BB-B924-477C-9991-D098CF1EF69A}">
      <dgm:prSet/>
      <dgm:spPr/>
      <dgm:t>
        <a:bodyPr/>
        <a:lstStyle/>
        <a:p>
          <a:endParaRPr lang="ru-RU"/>
        </a:p>
      </dgm:t>
    </dgm:pt>
    <dgm:pt modelId="{5572ED8F-D440-426E-9361-86192794F936}">
      <dgm:prSet custT="1"/>
      <dgm:spPr>
        <a:solidFill>
          <a:prstClr val="white">
            <a:alpha val="90000"/>
            <a:hueOff val="0"/>
            <a:satOff val="0"/>
            <a:lumOff val="0"/>
            <a:alphaOff val="0"/>
          </a:prstClr>
        </a:solidFill>
        <a:ln w="6350" cap="flat" cmpd="sng" algn="ctr">
          <a:solidFill>
            <a:srgbClr val="5B9BD5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prstClr val="white"/>
          </a:contourClr>
        </a:sp3d>
      </dgm:spPr>
      <dgm:t>
        <a:bodyPr spcFirstLastPara="0" vert="horz" wrap="square" lIns="64770" tIns="64770" rIns="64770" bIns="64770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7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 panose="020F0502020204030204"/>
              <a:ea typeface="+mn-ea"/>
              <a:cs typeface="+mn-cs"/>
            </a:rPr>
            <a:t>Печень </a:t>
          </a:r>
        </a:p>
      </dgm:t>
    </dgm:pt>
    <dgm:pt modelId="{35ABD5B5-6BE4-4D7A-817B-AE2938EF6265}" type="parTrans" cxnId="{2067D945-31EA-4710-B6FF-F9F4691DC619}">
      <dgm:prSet/>
      <dgm:spPr/>
      <dgm:t>
        <a:bodyPr/>
        <a:lstStyle/>
        <a:p>
          <a:endParaRPr lang="ru-RU"/>
        </a:p>
      </dgm:t>
    </dgm:pt>
    <dgm:pt modelId="{DC344D69-BBB8-4C74-8D59-67E990595457}" type="sibTrans" cxnId="{2067D945-31EA-4710-B6FF-F9F4691DC619}">
      <dgm:prSet/>
      <dgm:spPr/>
      <dgm:t>
        <a:bodyPr/>
        <a:lstStyle/>
        <a:p>
          <a:endParaRPr lang="ru-RU"/>
        </a:p>
      </dgm:t>
    </dgm:pt>
    <dgm:pt modelId="{37299892-875E-483A-B6FA-F2EF86F6B677}" type="pres">
      <dgm:prSet presAssocID="{7862F784-1119-44DC-B6C9-A48F61711521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BA0BED1-1681-426E-9086-058CA4DA3E97}" type="pres">
      <dgm:prSet presAssocID="{7FA192F0-657C-40C7-9DD5-6ABAD37A4743}" presName="hierRoot1" presStyleCnt="0"/>
      <dgm:spPr/>
    </dgm:pt>
    <dgm:pt modelId="{C5170322-A26B-4E41-BE45-DDA21616DFBE}" type="pres">
      <dgm:prSet presAssocID="{7FA192F0-657C-40C7-9DD5-6ABAD37A4743}" presName="composite" presStyleCnt="0"/>
      <dgm:spPr/>
    </dgm:pt>
    <dgm:pt modelId="{E4914E56-9F47-4F5C-A8A3-2E0E98EDC18D}" type="pres">
      <dgm:prSet presAssocID="{7FA192F0-657C-40C7-9DD5-6ABAD37A4743}" presName="background" presStyleLbl="node0" presStyleIdx="0" presStyleCnt="1"/>
      <dgm:spPr>
        <a:solidFill>
          <a:schemeClr val="accent4">
            <a:lumMod val="75000"/>
          </a:schemeClr>
        </a:solidFill>
      </dgm:spPr>
    </dgm:pt>
    <dgm:pt modelId="{B2AE119D-5D64-4343-8C0D-3B821C9728DF}" type="pres">
      <dgm:prSet presAssocID="{7FA192F0-657C-40C7-9DD5-6ABAD37A4743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BD5E11D-2067-4E53-9E04-645BB48BECCA}" type="pres">
      <dgm:prSet presAssocID="{7FA192F0-657C-40C7-9DD5-6ABAD37A4743}" presName="hierChild2" presStyleCnt="0"/>
      <dgm:spPr/>
    </dgm:pt>
    <dgm:pt modelId="{F1636A9F-2AED-42D9-ADF6-920F9AF29ED2}" type="pres">
      <dgm:prSet presAssocID="{B81E0D83-A3DF-460C-9411-EC848ECE7C6F}" presName="Name10" presStyleLbl="parChTrans1D2" presStyleIdx="0" presStyleCnt="2"/>
      <dgm:spPr/>
      <dgm:t>
        <a:bodyPr/>
        <a:lstStyle/>
        <a:p>
          <a:endParaRPr lang="ru-RU"/>
        </a:p>
      </dgm:t>
    </dgm:pt>
    <dgm:pt modelId="{493270E3-FDFC-45F0-8456-99A50FB06466}" type="pres">
      <dgm:prSet presAssocID="{C06F89BD-170F-4023-BABC-8F07B7B653D1}" presName="hierRoot2" presStyleCnt="0"/>
      <dgm:spPr/>
    </dgm:pt>
    <dgm:pt modelId="{B0B3863F-C1FF-4723-8037-E8630BC2F89E}" type="pres">
      <dgm:prSet presAssocID="{C06F89BD-170F-4023-BABC-8F07B7B653D1}" presName="composite2" presStyleCnt="0"/>
      <dgm:spPr/>
    </dgm:pt>
    <dgm:pt modelId="{6C4C3D58-B68C-4773-889F-6720D5910C08}" type="pres">
      <dgm:prSet presAssocID="{C06F89BD-170F-4023-BABC-8F07B7B653D1}" presName="background2" presStyleLbl="node2" presStyleIdx="0" presStyleCnt="2"/>
      <dgm:spPr/>
    </dgm:pt>
    <dgm:pt modelId="{8D314BFF-12D3-4BA4-844B-BE7CF4D482B5}" type="pres">
      <dgm:prSet presAssocID="{C06F89BD-170F-4023-BABC-8F07B7B653D1}" presName="text2" presStyleLbl="fgAcc2" presStyleIdx="0" presStyleCnt="2" custScaleX="14212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7735F87-9A3A-4ADA-AE6E-318094589CD5}" type="pres">
      <dgm:prSet presAssocID="{C06F89BD-170F-4023-BABC-8F07B7B653D1}" presName="hierChild3" presStyleCnt="0"/>
      <dgm:spPr/>
    </dgm:pt>
    <dgm:pt modelId="{C5718D15-D896-42D1-B96C-19C6B09B506E}" type="pres">
      <dgm:prSet presAssocID="{0386E1AC-DE65-4BF7-8B5D-B816C858238A}" presName="Name17" presStyleLbl="parChTrans1D3" presStyleIdx="0" presStyleCnt="6"/>
      <dgm:spPr/>
      <dgm:t>
        <a:bodyPr/>
        <a:lstStyle/>
        <a:p>
          <a:endParaRPr lang="ru-RU"/>
        </a:p>
      </dgm:t>
    </dgm:pt>
    <dgm:pt modelId="{92C906C4-EF08-4867-8E3E-CD81A9B95522}" type="pres">
      <dgm:prSet presAssocID="{5FC039DF-09A2-41F7-A7A5-9F7DAF6EBBC1}" presName="hierRoot3" presStyleCnt="0"/>
      <dgm:spPr/>
    </dgm:pt>
    <dgm:pt modelId="{F9D63D9F-76C1-4161-B3E5-81B2EA0BF89D}" type="pres">
      <dgm:prSet presAssocID="{5FC039DF-09A2-41F7-A7A5-9F7DAF6EBBC1}" presName="composite3" presStyleCnt="0"/>
      <dgm:spPr/>
    </dgm:pt>
    <dgm:pt modelId="{BB8BECCD-D817-4D80-811B-958637E22088}" type="pres">
      <dgm:prSet presAssocID="{5FC039DF-09A2-41F7-A7A5-9F7DAF6EBBC1}" presName="background3" presStyleLbl="node3" presStyleIdx="0" presStyleCnt="6"/>
      <dgm:spPr/>
    </dgm:pt>
    <dgm:pt modelId="{378A8C24-A35B-413F-B77C-DA49E369761B}" type="pres">
      <dgm:prSet presAssocID="{5FC039DF-09A2-41F7-A7A5-9F7DAF6EBBC1}" presName="text3" presStyleLbl="fgAcc3" presStyleIdx="0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7949E6C-BEEB-43AB-B504-EAA69B7BD47F}" type="pres">
      <dgm:prSet presAssocID="{5FC039DF-09A2-41F7-A7A5-9F7DAF6EBBC1}" presName="hierChild4" presStyleCnt="0"/>
      <dgm:spPr/>
    </dgm:pt>
    <dgm:pt modelId="{247BADFB-C737-424B-AFB2-7476219C932F}" type="pres">
      <dgm:prSet presAssocID="{42542EBE-1862-440D-A521-C80FF58D7012}" presName="Name17" presStyleLbl="parChTrans1D3" presStyleIdx="1" presStyleCnt="6"/>
      <dgm:spPr/>
      <dgm:t>
        <a:bodyPr/>
        <a:lstStyle/>
        <a:p>
          <a:endParaRPr lang="ru-RU"/>
        </a:p>
      </dgm:t>
    </dgm:pt>
    <dgm:pt modelId="{A48ED0FC-F0A3-4292-B841-4CBDDFF0A46E}" type="pres">
      <dgm:prSet presAssocID="{0B818FE6-419B-4BF2-AB93-E14B443CAB95}" presName="hierRoot3" presStyleCnt="0"/>
      <dgm:spPr/>
    </dgm:pt>
    <dgm:pt modelId="{20808912-BEF7-45FD-BF59-85A9CD4B88B3}" type="pres">
      <dgm:prSet presAssocID="{0B818FE6-419B-4BF2-AB93-E14B443CAB95}" presName="composite3" presStyleCnt="0"/>
      <dgm:spPr/>
    </dgm:pt>
    <dgm:pt modelId="{60659D7C-7A5F-467D-84EE-89E08E6C7EA4}" type="pres">
      <dgm:prSet presAssocID="{0B818FE6-419B-4BF2-AB93-E14B443CAB95}" presName="background3" presStyleLbl="node3" presStyleIdx="1" presStyleCnt="6"/>
      <dgm:spPr/>
    </dgm:pt>
    <dgm:pt modelId="{98B135F0-72C6-486B-981F-AC8A20E50E08}" type="pres">
      <dgm:prSet presAssocID="{0B818FE6-419B-4BF2-AB93-E14B443CAB95}" presName="text3" presStyleLbl="fgAcc3" presStyleIdx="1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E155BD-38ED-4085-B804-BD467AB14721}" type="pres">
      <dgm:prSet presAssocID="{0B818FE6-419B-4BF2-AB93-E14B443CAB95}" presName="hierChild4" presStyleCnt="0"/>
      <dgm:spPr/>
    </dgm:pt>
    <dgm:pt modelId="{D920F594-2C91-4378-B9AE-AC41BA6C8714}" type="pres">
      <dgm:prSet presAssocID="{0B770E05-4CB0-4506-A065-61467929FDBD}" presName="Name17" presStyleLbl="parChTrans1D3" presStyleIdx="2" presStyleCnt="6"/>
      <dgm:spPr/>
      <dgm:t>
        <a:bodyPr/>
        <a:lstStyle/>
        <a:p>
          <a:endParaRPr lang="ru-RU"/>
        </a:p>
      </dgm:t>
    </dgm:pt>
    <dgm:pt modelId="{BC28A3D2-BCCC-47DF-AEDD-24901D514E69}" type="pres">
      <dgm:prSet presAssocID="{8C75C6AA-8268-4B22-B733-1947FB45298D}" presName="hierRoot3" presStyleCnt="0"/>
      <dgm:spPr/>
    </dgm:pt>
    <dgm:pt modelId="{C129C0AB-438F-4657-87E6-F9C2CD971B12}" type="pres">
      <dgm:prSet presAssocID="{8C75C6AA-8268-4B22-B733-1947FB45298D}" presName="composite3" presStyleCnt="0"/>
      <dgm:spPr/>
    </dgm:pt>
    <dgm:pt modelId="{6FEC1D9F-F610-4A82-B127-F3598937F07A}" type="pres">
      <dgm:prSet presAssocID="{8C75C6AA-8268-4B22-B733-1947FB45298D}" presName="background3" presStyleLbl="node3" presStyleIdx="2" presStyleCnt="6"/>
      <dgm:spPr/>
    </dgm:pt>
    <dgm:pt modelId="{9D28879E-1D2B-42CB-AAB2-13647DDD36E6}" type="pres">
      <dgm:prSet presAssocID="{8C75C6AA-8268-4B22-B733-1947FB45298D}" presName="text3" presStyleLbl="fgAcc3" presStyleIdx="2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E61D213-0F6D-4A7A-804E-BC89430D7681}" type="pres">
      <dgm:prSet presAssocID="{8C75C6AA-8268-4B22-B733-1947FB45298D}" presName="hierChild4" presStyleCnt="0"/>
      <dgm:spPr/>
    </dgm:pt>
    <dgm:pt modelId="{EDA977A1-C62D-4537-B040-B14F8760BE9F}" type="pres">
      <dgm:prSet presAssocID="{084B91FF-AD8E-4344-A893-F8BAD717ED93}" presName="Name17" presStyleLbl="parChTrans1D3" presStyleIdx="3" presStyleCnt="6"/>
      <dgm:spPr/>
      <dgm:t>
        <a:bodyPr/>
        <a:lstStyle/>
        <a:p>
          <a:endParaRPr lang="ru-RU"/>
        </a:p>
      </dgm:t>
    </dgm:pt>
    <dgm:pt modelId="{FB1A640D-2106-4062-9E3F-DAE7683DDE4B}" type="pres">
      <dgm:prSet presAssocID="{55A4DDE0-DD59-44C0-8997-7F00C13D2960}" presName="hierRoot3" presStyleCnt="0"/>
      <dgm:spPr/>
    </dgm:pt>
    <dgm:pt modelId="{668357CB-9C93-4559-A41F-D305E1C125BC}" type="pres">
      <dgm:prSet presAssocID="{55A4DDE0-DD59-44C0-8997-7F00C13D2960}" presName="composite3" presStyleCnt="0"/>
      <dgm:spPr/>
    </dgm:pt>
    <dgm:pt modelId="{023BE482-D7CF-43A8-9526-B15A17BD0789}" type="pres">
      <dgm:prSet presAssocID="{55A4DDE0-DD59-44C0-8997-7F00C13D2960}" presName="background3" presStyleLbl="node3" presStyleIdx="3" presStyleCnt="6"/>
      <dgm:spPr/>
    </dgm:pt>
    <dgm:pt modelId="{CCC4E1DB-D40F-4087-8098-7B5FABFB17EB}" type="pres">
      <dgm:prSet presAssocID="{55A4DDE0-DD59-44C0-8997-7F00C13D2960}" presName="text3" presStyleLbl="fgAcc3" presStyleIdx="3" presStyleCnt="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D75FDE-6A84-4732-B5A5-127F578F603C}" type="pres">
      <dgm:prSet presAssocID="{55A4DDE0-DD59-44C0-8997-7F00C13D2960}" presName="hierChild4" presStyleCnt="0"/>
      <dgm:spPr/>
    </dgm:pt>
    <dgm:pt modelId="{ECCBBAEE-39AA-4B5D-874A-153019F2992D}" type="pres">
      <dgm:prSet presAssocID="{4891086C-B4BB-412E-B9DF-A5BBF91FCCEB}" presName="Name10" presStyleLbl="parChTrans1D2" presStyleIdx="1" presStyleCnt="2"/>
      <dgm:spPr/>
      <dgm:t>
        <a:bodyPr/>
        <a:lstStyle/>
        <a:p>
          <a:endParaRPr lang="ru-RU"/>
        </a:p>
      </dgm:t>
    </dgm:pt>
    <dgm:pt modelId="{274A0D21-8787-469C-BEF0-FFD2325FE9A7}" type="pres">
      <dgm:prSet presAssocID="{63BE47CA-D8A2-4455-AD94-30B0D5D9A573}" presName="hierRoot2" presStyleCnt="0"/>
      <dgm:spPr/>
    </dgm:pt>
    <dgm:pt modelId="{3E605F96-C544-445D-B1E3-08D3741F451D}" type="pres">
      <dgm:prSet presAssocID="{63BE47CA-D8A2-4455-AD94-30B0D5D9A573}" presName="composite2" presStyleCnt="0"/>
      <dgm:spPr/>
    </dgm:pt>
    <dgm:pt modelId="{F50953B8-8B5F-4AA4-956A-0C4F8F1FF09B}" type="pres">
      <dgm:prSet presAssocID="{63BE47CA-D8A2-4455-AD94-30B0D5D9A573}" presName="background2" presStyleLbl="node2" presStyleIdx="1" presStyleCnt="2"/>
      <dgm:spPr>
        <a:solidFill>
          <a:srgbClr val="00B050"/>
        </a:solidFill>
      </dgm:spPr>
    </dgm:pt>
    <dgm:pt modelId="{27072109-ACB6-4420-BDB2-8AB800FDAD52}" type="pres">
      <dgm:prSet presAssocID="{63BE47CA-D8A2-4455-AD94-30B0D5D9A573}" presName="text2" presStyleLbl="fgAcc2" presStyleIdx="1" presStyleCnt="2" custScaleX="158671">
        <dgm:presLayoutVars>
          <dgm:chPref val="3"/>
        </dgm:presLayoutVars>
      </dgm:prSet>
      <dgm:spPr>
        <a:xfrm>
          <a:off x="9471421" y="2262558"/>
          <a:ext cx="1687710" cy="1071696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396A4EA3-5E62-431B-8DEE-2F706668736B}" type="pres">
      <dgm:prSet presAssocID="{63BE47CA-D8A2-4455-AD94-30B0D5D9A573}" presName="hierChild3" presStyleCnt="0"/>
      <dgm:spPr/>
    </dgm:pt>
    <dgm:pt modelId="{C11C0AB4-466A-411A-B705-472ED41A854D}" type="pres">
      <dgm:prSet presAssocID="{048C325C-EE92-49D1-A868-7005247C219C}" presName="Name17" presStyleLbl="parChTrans1D3" presStyleIdx="4" presStyleCnt="6"/>
      <dgm:spPr/>
      <dgm:t>
        <a:bodyPr/>
        <a:lstStyle/>
        <a:p>
          <a:endParaRPr lang="ru-RU"/>
        </a:p>
      </dgm:t>
    </dgm:pt>
    <dgm:pt modelId="{7E1D7728-2B1B-4730-9483-464E3495B53C}" type="pres">
      <dgm:prSet presAssocID="{061C96DC-7991-4173-8D9E-97BC79CC8A64}" presName="hierRoot3" presStyleCnt="0"/>
      <dgm:spPr/>
    </dgm:pt>
    <dgm:pt modelId="{86538346-3543-4A11-84A7-D17543A39A95}" type="pres">
      <dgm:prSet presAssocID="{061C96DC-7991-4173-8D9E-97BC79CC8A64}" presName="composite3" presStyleCnt="0"/>
      <dgm:spPr/>
    </dgm:pt>
    <dgm:pt modelId="{442F38C8-225A-4637-AF74-734313561F5B}" type="pres">
      <dgm:prSet presAssocID="{061C96DC-7991-4173-8D9E-97BC79CC8A64}" presName="background3" presStyleLbl="node3" presStyleIdx="4" presStyleCnt="6"/>
      <dgm:spPr>
        <a:solidFill>
          <a:srgbClr val="00B050"/>
        </a:solidFill>
      </dgm:spPr>
    </dgm:pt>
    <dgm:pt modelId="{D99303AF-469A-4A84-804C-50FBD69F04C5}" type="pres">
      <dgm:prSet presAssocID="{061C96DC-7991-4173-8D9E-97BC79CC8A64}" presName="text3" presStyleLbl="fgAcc3" presStyleIdx="4" presStyleCnt="6">
        <dgm:presLayoutVars>
          <dgm:chPref val="3"/>
        </dgm:presLayoutVars>
      </dgm:prSet>
      <dgm:spPr>
        <a:xfrm>
          <a:off x="8440042" y="3825097"/>
          <a:ext cx="1687710" cy="1071696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535D5DA8-71D7-48AA-A84D-5E5E8DB60041}" type="pres">
      <dgm:prSet presAssocID="{061C96DC-7991-4173-8D9E-97BC79CC8A64}" presName="hierChild4" presStyleCnt="0"/>
      <dgm:spPr/>
    </dgm:pt>
    <dgm:pt modelId="{14850755-43F1-4160-8198-21C14290CA2C}" type="pres">
      <dgm:prSet presAssocID="{35ABD5B5-6BE4-4D7A-817B-AE2938EF6265}" presName="Name17" presStyleLbl="parChTrans1D3" presStyleIdx="5" presStyleCnt="6"/>
      <dgm:spPr/>
      <dgm:t>
        <a:bodyPr/>
        <a:lstStyle/>
        <a:p>
          <a:endParaRPr lang="ru-RU"/>
        </a:p>
      </dgm:t>
    </dgm:pt>
    <dgm:pt modelId="{B63E8085-0DDF-4589-B8A0-9E2D0D49C080}" type="pres">
      <dgm:prSet presAssocID="{5572ED8F-D440-426E-9361-86192794F936}" presName="hierRoot3" presStyleCnt="0"/>
      <dgm:spPr/>
    </dgm:pt>
    <dgm:pt modelId="{C016ACC4-6229-4388-9A94-797BE6A0F659}" type="pres">
      <dgm:prSet presAssocID="{5572ED8F-D440-426E-9361-86192794F936}" presName="composite3" presStyleCnt="0"/>
      <dgm:spPr/>
    </dgm:pt>
    <dgm:pt modelId="{52F46AAC-DB08-4D63-BBE5-ECCA8095B0DD}" type="pres">
      <dgm:prSet presAssocID="{5572ED8F-D440-426E-9361-86192794F936}" presName="background3" presStyleLbl="node3" presStyleIdx="5" presStyleCnt="6"/>
      <dgm:spPr>
        <a:solidFill>
          <a:srgbClr val="00B050"/>
        </a:solidFill>
      </dgm:spPr>
    </dgm:pt>
    <dgm:pt modelId="{6A3710EC-EBA2-4758-94B1-4861AEF3129F}" type="pres">
      <dgm:prSet presAssocID="{5572ED8F-D440-426E-9361-86192794F936}" presName="text3" presStyleLbl="fgAcc3" presStyleIdx="5" presStyleCnt="6">
        <dgm:presLayoutVars>
          <dgm:chPref val="3"/>
        </dgm:presLayoutVars>
      </dgm:prSet>
      <dgm:spPr>
        <a:xfrm>
          <a:off x="10502800" y="3825097"/>
          <a:ext cx="1687710" cy="1071696"/>
        </a:xfrm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13120559-751A-4A7A-B4AF-760C4C1C9EB9}" type="pres">
      <dgm:prSet presAssocID="{5572ED8F-D440-426E-9361-86192794F936}" presName="hierChild4" presStyleCnt="0"/>
      <dgm:spPr/>
    </dgm:pt>
  </dgm:ptLst>
  <dgm:cxnLst>
    <dgm:cxn modelId="{6CC8E677-B50E-4FC7-8598-512F8BEE0722}" type="presOf" srcId="{8C75C6AA-8268-4B22-B733-1947FB45298D}" destId="{9D28879E-1D2B-42CB-AAB2-13647DDD36E6}" srcOrd="0" destOrd="0" presId="urn:microsoft.com/office/officeart/2005/8/layout/hierarchy1"/>
    <dgm:cxn modelId="{2067D945-31EA-4710-B6FF-F9F4691DC619}" srcId="{63BE47CA-D8A2-4455-AD94-30B0D5D9A573}" destId="{5572ED8F-D440-426E-9361-86192794F936}" srcOrd="1" destOrd="0" parTransId="{35ABD5B5-6BE4-4D7A-817B-AE2938EF6265}" sibTransId="{DC344D69-BBB8-4C74-8D59-67E990595457}"/>
    <dgm:cxn modelId="{180191C0-0594-4688-94A7-45FE82239C8B}" type="presOf" srcId="{55A4DDE0-DD59-44C0-8997-7F00C13D2960}" destId="{CCC4E1DB-D40F-4087-8098-7B5FABFB17EB}" srcOrd="0" destOrd="0" presId="urn:microsoft.com/office/officeart/2005/8/layout/hierarchy1"/>
    <dgm:cxn modelId="{BFD28CA6-8F48-4C1A-B85D-7A1A4707DAEB}" type="presOf" srcId="{63BE47CA-D8A2-4455-AD94-30B0D5D9A573}" destId="{27072109-ACB6-4420-BDB2-8AB800FDAD52}" srcOrd="0" destOrd="0" presId="urn:microsoft.com/office/officeart/2005/8/layout/hierarchy1"/>
    <dgm:cxn modelId="{04796D61-F38F-4B33-A8C7-8BD0899E7FA5}" srcId="{7862F784-1119-44DC-B6C9-A48F61711521}" destId="{7FA192F0-657C-40C7-9DD5-6ABAD37A4743}" srcOrd="0" destOrd="0" parTransId="{DC137BB1-D752-4359-A392-0A0624A8D5E0}" sibTransId="{F215BF88-275B-4EC8-BD04-E20A9E1153B3}"/>
    <dgm:cxn modelId="{249EF2AA-141D-496B-84B8-8E700EB09D4F}" type="presOf" srcId="{061C96DC-7991-4173-8D9E-97BC79CC8A64}" destId="{D99303AF-469A-4A84-804C-50FBD69F04C5}" srcOrd="0" destOrd="0" presId="urn:microsoft.com/office/officeart/2005/8/layout/hierarchy1"/>
    <dgm:cxn modelId="{D190E814-2637-4F85-84B6-5D1C58135B50}" srcId="{C06F89BD-170F-4023-BABC-8F07B7B653D1}" destId="{5FC039DF-09A2-41F7-A7A5-9F7DAF6EBBC1}" srcOrd="0" destOrd="0" parTransId="{0386E1AC-DE65-4BF7-8B5D-B816C858238A}" sibTransId="{99732583-F09C-495E-A71F-ABE20578461C}"/>
    <dgm:cxn modelId="{E9141314-9A6E-4B56-8EBE-895B6FBBB024}" type="presOf" srcId="{5572ED8F-D440-426E-9361-86192794F936}" destId="{6A3710EC-EBA2-4758-94B1-4861AEF3129F}" srcOrd="0" destOrd="0" presId="urn:microsoft.com/office/officeart/2005/8/layout/hierarchy1"/>
    <dgm:cxn modelId="{474B8C46-AB9A-4B9B-8C9D-692B85C6655A}" type="presOf" srcId="{0B818FE6-419B-4BF2-AB93-E14B443CAB95}" destId="{98B135F0-72C6-486B-981F-AC8A20E50E08}" srcOrd="0" destOrd="0" presId="urn:microsoft.com/office/officeart/2005/8/layout/hierarchy1"/>
    <dgm:cxn modelId="{D8D62211-7B5C-43F0-8B26-2C8DACDF0EBA}" type="presOf" srcId="{048C325C-EE92-49D1-A868-7005247C219C}" destId="{C11C0AB4-466A-411A-B705-472ED41A854D}" srcOrd="0" destOrd="0" presId="urn:microsoft.com/office/officeart/2005/8/layout/hierarchy1"/>
    <dgm:cxn modelId="{F20D4CB4-0139-478E-B6D2-B7F75C0EC907}" type="presOf" srcId="{4891086C-B4BB-412E-B9DF-A5BBF91FCCEB}" destId="{ECCBBAEE-39AA-4B5D-874A-153019F2992D}" srcOrd="0" destOrd="0" presId="urn:microsoft.com/office/officeart/2005/8/layout/hierarchy1"/>
    <dgm:cxn modelId="{6EB8C7AB-B06C-4E15-BE5A-25D966CF2863}" type="presOf" srcId="{35ABD5B5-6BE4-4D7A-817B-AE2938EF6265}" destId="{14850755-43F1-4160-8198-21C14290CA2C}" srcOrd="0" destOrd="0" presId="urn:microsoft.com/office/officeart/2005/8/layout/hierarchy1"/>
    <dgm:cxn modelId="{C322A48F-C534-4DE8-8057-4B50922C38BD}" type="presOf" srcId="{7FA192F0-657C-40C7-9DD5-6ABAD37A4743}" destId="{B2AE119D-5D64-4343-8C0D-3B821C9728DF}" srcOrd="0" destOrd="0" presId="urn:microsoft.com/office/officeart/2005/8/layout/hierarchy1"/>
    <dgm:cxn modelId="{C3B49739-7568-4BFC-B5E6-5464E9B21939}" type="presOf" srcId="{7862F784-1119-44DC-B6C9-A48F61711521}" destId="{37299892-875E-483A-B6FA-F2EF86F6B677}" srcOrd="0" destOrd="0" presId="urn:microsoft.com/office/officeart/2005/8/layout/hierarchy1"/>
    <dgm:cxn modelId="{AF485226-FD7C-4A20-8879-07C832021A13}" srcId="{C06F89BD-170F-4023-BABC-8F07B7B653D1}" destId="{8C75C6AA-8268-4B22-B733-1947FB45298D}" srcOrd="2" destOrd="0" parTransId="{0B770E05-4CB0-4506-A065-61467929FDBD}" sibTransId="{C3239262-5857-4CB4-9934-1013B43DFED5}"/>
    <dgm:cxn modelId="{6D130ED7-1D32-4140-9FB7-DF48CE7E083F}" type="presOf" srcId="{5FC039DF-09A2-41F7-A7A5-9F7DAF6EBBC1}" destId="{378A8C24-A35B-413F-B77C-DA49E369761B}" srcOrd="0" destOrd="0" presId="urn:microsoft.com/office/officeart/2005/8/layout/hierarchy1"/>
    <dgm:cxn modelId="{AD7766BB-B924-477C-9991-D098CF1EF69A}" srcId="{63BE47CA-D8A2-4455-AD94-30B0D5D9A573}" destId="{061C96DC-7991-4173-8D9E-97BC79CC8A64}" srcOrd="0" destOrd="0" parTransId="{048C325C-EE92-49D1-A868-7005247C219C}" sibTransId="{D4A1CC9A-0248-4377-A762-D674591F6EC7}"/>
    <dgm:cxn modelId="{2271C900-DDDC-4A11-9002-D9AC1A1988AE}" srcId="{C06F89BD-170F-4023-BABC-8F07B7B653D1}" destId="{0B818FE6-419B-4BF2-AB93-E14B443CAB95}" srcOrd="1" destOrd="0" parTransId="{42542EBE-1862-440D-A521-C80FF58D7012}" sibTransId="{D062CA34-7B03-4942-9C2B-A8DA3831E62E}"/>
    <dgm:cxn modelId="{2B37C85F-698B-4D82-B70F-33C35A1F8793}" type="presOf" srcId="{B81E0D83-A3DF-460C-9411-EC848ECE7C6F}" destId="{F1636A9F-2AED-42D9-ADF6-920F9AF29ED2}" srcOrd="0" destOrd="0" presId="urn:microsoft.com/office/officeart/2005/8/layout/hierarchy1"/>
    <dgm:cxn modelId="{CC4555DA-F7D8-489E-977C-DAF693661AEA}" srcId="{7FA192F0-657C-40C7-9DD5-6ABAD37A4743}" destId="{C06F89BD-170F-4023-BABC-8F07B7B653D1}" srcOrd="0" destOrd="0" parTransId="{B81E0D83-A3DF-460C-9411-EC848ECE7C6F}" sibTransId="{31D6972D-2705-4841-A00A-316919473A6D}"/>
    <dgm:cxn modelId="{4D1329C4-B8C8-48C4-BCE2-36571F35AE5F}" srcId="{7FA192F0-657C-40C7-9DD5-6ABAD37A4743}" destId="{63BE47CA-D8A2-4455-AD94-30B0D5D9A573}" srcOrd="1" destOrd="0" parTransId="{4891086C-B4BB-412E-B9DF-A5BBF91FCCEB}" sibTransId="{B585811C-993D-4C62-9F24-1517E029276E}"/>
    <dgm:cxn modelId="{2CC34209-DD93-42EF-AADE-77C5ACC66C5C}" type="presOf" srcId="{0B770E05-4CB0-4506-A065-61467929FDBD}" destId="{D920F594-2C91-4378-B9AE-AC41BA6C8714}" srcOrd="0" destOrd="0" presId="urn:microsoft.com/office/officeart/2005/8/layout/hierarchy1"/>
    <dgm:cxn modelId="{59DDA147-86AA-4CA5-A8D9-37D58F3300A0}" type="presOf" srcId="{C06F89BD-170F-4023-BABC-8F07B7B653D1}" destId="{8D314BFF-12D3-4BA4-844B-BE7CF4D482B5}" srcOrd="0" destOrd="0" presId="urn:microsoft.com/office/officeart/2005/8/layout/hierarchy1"/>
    <dgm:cxn modelId="{3C5DAD0B-6DA9-4D03-8F30-780EACA1DB28}" srcId="{C06F89BD-170F-4023-BABC-8F07B7B653D1}" destId="{55A4DDE0-DD59-44C0-8997-7F00C13D2960}" srcOrd="3" destOrd="0" parTransId="{084B91FF-AD8E-4344-A893-F8BAD717ED93}" sibTransId="{82F2FAC3-5D6E-4E8A-8307-946BEA566C24}"/>
    <dgm:cxn modelId="{1B33104C-BC21-46DF-9C4D-50DF23426AE6}" type="presOf" srcId="{084B91FF-AD8E-4344-A893-F8BAD717ED93}" destId="{EDA977A1-C62D-4537-B040-B14F8760BE9F}" srcOrd="0" destOrd="0" presId="urn:microsoft.com/office/officeart/2005/8/layout/hierarchy1"/>
    <dgm:cxn modelId="{A0FBC26D-0CAF-40B0-AF6F-5C980CC1FEF1}" type="presOf" srcId="{42542EBE-1862-440D-A521-C80FF58D7012}" destId="{247BADFB-C737-424B-AFB2-7476219C932F}" srcOrd="0" destOrd="0" presId="urn:microsoft.com/office/officeart/2005/8/layout/hierarchy1"/>
    <dgm:cxn modelId="{4BBC6CFE-D158-4AFC-BAF1-F635EDD726B6}" type="presOf" srcId="{0386E1AC-DE65-4BF7-8B5D-B816C858238A}" destId="{C5718D15-D896-42D1-B96C-19C6B09B506E}" srcOrd="0" destOrd="0" presId="urn:microsoft.com/office/officeart/2005/8/layout/hierarchy1"/>
    <dgm:cxn modelId="{EA6C27BC-DB0F-4535-8147-1627BDAAB808}" type="presParOf" srcId="{37299892-875E-483A-B6FA-F2EF86F6B677}" destId="{1BA0BED1-1681-426E-9086-058CA4DA3E97}" srcOrd="0" destOrd="0" presId="urn:microsoft.com/office/officeart/2005/8/layout/hierarchy1"/>
    <dgm:cxn modelId="{D91FF370-8706-4E20-A228-D325F9395B7B}" type="presParOf" srcId="{1BA0BED1-1681-426E-9086-058CA4DA3E97}" destId="{C5170322-A26B-4E41-BE45-DDA21616DFBE}" srcOrd="0" destOrd="0" presId="urn:microsoft.com/office/officeart/2005/8/layout/hierarchy1"/>
    <dgm:cxn modelId="{73496101-C4B0-45C8-83A2-B2D4A31A5A1F}" type="presParOf" srcId="{C5170322-A26B-4E41-BE45-DDA21616DFBE}" destId="{E4914E56-9F47-4F5C-A8A3-2E0E98EDC18D}" srcOrd="0" destOrd="0" presId="urn:microsoft.com/office/officeart/2005/8/layout/hierarchy1"/>
    <dgm:cxn modelId="{3D62AD6F-9BD0-41E3-A9CE-61A3590CF4A0}" type="presParOf" srcId="{C5170322-A26B-4E41-BE45-DDA21616DFBE}" destId="{B2AE119D-5D64-4343-8C0D-3B821C9728DF}" srcOrd="1" destOrd="0" presId="urn:microsoft.com/office/officeart/2005/8/layout/hierarchy1"/>
    <dgm:cxn modelId="{6DF5CB33-FB2C-4FAE-A15A-724737ABBCE0}" type="presParOf" srcId="{1BA0BED1-1681-426E-9086-058CA4DA3E97}" destId="{EBD5E11D-2067-4E53-9E04-645BB48BECCA}" srcOrd="1" destOrd="0" presId="urn:microsoft.com/office/officeart/2005/8/layout/hierarchy1"/>
    <dgm:cxn modelId="{31A5AD67-4150-4756-A4BA-2D2E9514BD20}" type="presParOf" srcId="{EBD5E11D-2067-4E53-9E04-645BB48BECCA}" destId="{F1636A9F-2AED-42D9-ADF6-920F9AF29ED2}" srcOrd="0" destOrd="0" presId="urn:microsoft.com/office/officeart/2005/8/layout/hierarchy1"/>
    <dgm:cxn modelId="{4F85C088-C19F-4C5C-AD67-5D64EB92A363}" type="presParOf" srcId="{EBD5E11D-2067-4E53-9E04-645BB48BECCA}" destId="{493270E3-FDFC-45F0-8456-99A50FB06466}" srcOrd="1" destOrd="0" presId="urn:microsoft.com/office/officeart/2005/8/layout/hierarchy1"/>
    <dgm:cxn modelId="{D6FE9B2B-5B24-4B87-A95E-875CA73D977F}" type="presParOf" srcId="{493270E3-FDFC-45F0-8456-99A50FB06466}" destId="{B0B3863F-C1FF-4723-8037-E8630BC2F89E}" srcOrd="0" destOrd="0" presId="urn:microsoft.com/office/officeart/2005/8/layout/hierarchy1"/>
    <dgm:cxn modelId="{478FDA68-5F8C-4BAC-94D2-06E0B595654A}" type="presParOf" srcId="{B0B3863F-C1FF-4723-8037-E8630BC2F89E}" destId="{6C4C3D58-B68C-4773-889F-6720D5910C08}" srcOrd="0" destOrd="0" presId="urn:microsoft.com/office/officeart/2005/8/layout/hierarchy1"/>
    <dgm:cxn modelId="{F4E35AFA-1C2B-4748-A051-B81CE57F36C9}" type="presParOf" srcId="{B0B3863F-C1FF-4723-8037-E8630BC2F89E}" destId="{8D314BFF-12D3-4BA4-844B-BE7CF4D482B5}" srcOrd="1" destOrd="0" presId="urn:microsoft.com/office/officeart/2005/8/layout/hierarchy1"/>
    <dgm:cxn modelId="{EE48982A-86F2-44C3-A143-CCA8163F2939}" type="presParOf" srcId="{493270E3-FDFC-45F0-8456-99A50FB06466}" destId="{07735F87-9A3A-4ADA-AE6E-318094589CD5}" srcOrd="1" destOrd="0" presId="urn:microsoft.com/office/officeart/2005/8/layout/hierarchy1"/>
    <dgm:cxn modelId="{B9888A5C-2DA6-4F30-94F0-920C86F18BDB}" type="presParOf" srcId="{07735F87-9A3A-4ADA-AE6E-318094589CD5}" destId="{C5718D15-D896-42D1-B96C-19C6B09B506E}" srcOrd="0" destOrd="0" presId="urn:microsoft.com/office/officeart/2005/8/layout/hierarchy1"/>
    <dgm:cxn modelId="{3C86A422-8760-4E5A-B632-198E4761A1F7}" type="presParOf" srcId="{07735F87-9A3A-4ADA-AE6E-318094589CD5}" destId="{92C906C4-EF08-4867-8E3E-CD81A9B95522}" srcOrd="1" destOrd="0" presId="urn:microsoft.com/office/officeart/2005/8/layout/hierarchy1"/>
    <dgm:cxn modelId="{F41A129C-2D0F-4433-9EEB-25B387AA7262}" type="presParOf" srcId="{92C906C4-EF08-4867-8E3E-CD81A9B95522}" destId="{F9D63D9F-76C1-4161-B3E5-81B2EA0BF89D}" srcOrd="0" destOrd="0" presId="urn:microsoft.com/office/officeart/2005/8/layout/hierarchy1"/>
    <dgm:cxn modelId="{3658CA73-FE88-47A8-83A7-B2DD2B42BAF5}" type="presParOf" srcId="{F9D63D9F-76C1-4161-B3E5-81B2EA0BF89D}" destId="{BB8BECCD-D817-4D80-811B-958637E22088}" srcOrd="0" destOrd="0" presId="urn:microsoft.com/office/officeart/2005/8/layout/hierarchy1"/>
    <dgm:cxn modelId="{9B6E22FB-F33D-4B0A-AA38-ED352BB8C64A}" type="presParOf" srcId="{F9D63D9F-76C1-4161-B3E5-81B2EA0BF89D}" destId="{378A8C24-A35B-413F-B77C-DA49E369761B}" srcOrd="1" destOrd="0" presId="urn:microsoft.com/office/officeart/2005/8/layout/hierarchy1"/>
    <dgm:cxn modelId="{17B08663-76D9-4974-B422-23F561405B4C}" type="presParOf" srcId="{92C906C4-EF08-4867-8E3E-CD81A9B95522}" destId="{37949E6C-BEEB-43AB-B504-EAA69B7BD47F}" srcOrd="1" destOrd="0" presId="urn:microsoft.com/office/officeart/2005/8/layout/hierarchy1"/>
    <dgm:cxn modelId="{203600EE-8126-475C-A8AF-D787C1DFE770}" type="presParOf" srcId="{07735F87-9A3A-4ADA-AE6E-318094589CD5}" destId="{247BADFB-C737-424B-AFB2-7476219C932F}" srcOrd="2" destOrd="0" presId="urn:microsoft.com/office/officeart/2005/8/layout/hierarchy1"/>
    <dgm:cxn modelId="{F5A96735-5783-4E5E-BE9D-CF039DA0550D}" type="presParOf" srcId="{07735F87-9A3A-4ADA-AE6E-318094589CD5}" destId="{A48ED0FC-F0A3-4292-B841-4CBDDFF0A46E}" srcOrd="3" destOrd="0" presId="urn:microsoft.com/office/officeart/2005/8/layout/hierarchy1"/>
    <dgm:cxn modelId="{E734A522-8034-41AA-82A6-633517AD5CA2}" type="presParOf" srcId="{A48ED0FC-F0A3-4292-B841-4CBDDFF0A46E}" destId="{20808912-BEF7-45FD-BF59-85A9CD4B88B3}" srcOrd="0" destOrd="0" presId="urn:microsoft.com/office/officeart/2005/8/layout/hierarchy1"/>
    <dgm:cxn modelId="{3D787FA4-2176-48A8-85DE-89E3B0E66A97}" type="presParOf" srcId="{20808912-BEF7-45FD-BF59-85A9CD4B88B3}" destId="{60659D7C-7A5F-467D-84EE-89E08E6C7EA4}" srcOrd="0" destOrd="0" presId="urn:microsoft.com/office/officeart/2005/8/layout/hierarchy1"/>
    <dgm:cxn modelId="{BC2FC9E2-4F7D-4F54-B7F3-E1C12D06A4DF}" type="presParOf" srcId="{20808912-BEF7-45FD-BF59-85A9CD4B88B3}" destId="{98B135F0-72C6-486B-981F-AC8A20E50E08}" srcOrd="1" destOrd="0" presId="urn:microsoft.com/office/officeart/2005/8/layout/hierarchy1"/>
    <dgm:cxn modelId="{B7C70FE0-3D1A-42F4-9F01-53411751C1A6}" type="presParOf" srcId="{A48ED0FC-F0A3-4292-B841-4CBDDFF0A46E}" destId="{BFE155BD-38ED-4085-B804-BD467AB14721}" srcOrd="1" destOrd="0" presId="urn:microsoft.com/office/officeart/2005/8/layout/hierarchy1"/>
    <dgm:cxn modelId="{62CED11E-C954-4E38-A429-05EA54958615}" type="presParOf" srcId="{07735F87-9A3A-4ADA-AE6E-318094589CD5}" destId="{D920F594-2C91-4378-B9AE-AC41BA6C8714}" srcOrd="4" destOrd="0" presId="urn:microsoft.com/office/officeart/2005/8/layout/hierarchy1"/>
    <dgm:cxn modelId="{B574192E-A637-4F9B-94EE-BA7D657FBAF4}" type="presParOf" srcId="{07735F87-9A3A-4ADA-AE6E-318094589CD5}" destId="{BC28A3D2-BCCC-47DF-AEDD-24901D514E69}" srcOrd="5" destOrd="0" presId="urn:microsoft.com/office/officeart/2005/8/layout/hierarchy1"/>
    <dgm:cxn modelId="{629C84AB-FADE-4E44-91CC-D4416BD432B2}" type="presParOf" srcId="{BC28A3D2-BCCC-47DF-AEDD-24901D514E69}" destId="{C129C0AB-438F-4657-87E6-F9C2CD971B12}" srcOrd="0" destOrd="0" presId="urn:microsoft.com/office/officeart/2005/8/layout/hierarchy1"/>
    <dgm:cxn modelId="{14C7AE0B-B085-45DE-96E9-50C91A1B0657}" type="presParOf" srcId="{C129C0AB-438F-4657-87E6-F9C2CD971B12}" destId="{6FEC1D9F-F610-4A82-B127-F3598937F07A}" srcOrd="0" destOrd="0" presId="urn:microsoft.com/office/officeart/2005/8/layout/hierarchy1"/>
    <dgm:cxn modelId="{C6C9DB6C-1D18-4A71-AD22-6C18CDEBD309}" type="presParOf" srcId="{C129C0AB-438F-4657-87E6-F9C2CD971B12}" destId="{9D28879E-1D2B-42CB-AAB2-13647DDD36E6}" srcOrd="1" destOrd="0" presId="urn:microsoft.com/office/officeart/2005/8/layout/hierarchy1"/>
    <dgm:cxn modelId="{42E3C7D4-665A-4256-BB63-FFAC0203F0B7}" type="presParOf" srcId="{BC28A3D2-BCCC-47DF-AEDD-24901D514E69}" destId="{7E61D213-0F6D-4A7A-804E-BC89430D7681}" srcOrd="1" destOrd="0" presId="urn:microsoft.com/office/officeart/2005/8/layout/hierarchy1"/>
    <dgm:cxn modelId="{E56A762A-955F-44F4-B238-E49138066000}" type="presParOf" srcId="{07735F87-9A3A-4ADA-AE6E-318094589CD5}" destId="{EDA977A1-C62D-4537-B040-B14F8760BE9F}" srcOrd="6" destOrd="0" presId="urn:microsoft.com/office/officeart/2005/8/layout/hierarchy1"/>
    <dgm:cxn modelId="{9A38C611-89A2-4439-9369-CA3AF0662EEF}" type="presParOf" srcId="{07735F87-9A3A-4ADA-AE6E-318094589CD5}" destId="{FB1A640D-2106-4062-9E3F-DAE7683DDE4B}" srcOrd="7" destOrd="0" presId="urn:microsoft.com/office/officeart/2005/8/layout/hierarchy1"/>
    <dgm:cxn modelId="{1145C88D-1BB3-434E-B5EA-68CD61DF6159}" type="presParOf" srcId="{FB1A640D-2106-4062-9E3F-DAE7683DDE4B}" destId="{668357CB-9C93-4559-A41F-D305E1C125BC}" srcOrd="0" destOrd="0" presId="urn:microsoft.com/office/officeart/2005/8/layout/hierarchy1"/>
    <dgm:cxn modelId="{1CBB0FAA-24C6-4114-9E27-CA0905ECA67A}" type="presParOf" srcId="{668357CB-9C93-4559-A41F-D305E1C125BC}" destId="{023BE482-D7CF-43A8-9526-B15A17BD0789}" srcOrd="0" destOrd="0" presId="urn:microsoft.com/office/officeart/2005/8/layout/hierarchy1"/>
    <dgm:cxn modelId="{A28821BA-3495-4848-B8C7-722049E1299A}" type="presParOf" srcId="{668357CB-9C93-4559-A41F-D305E1C125BC}" destId="{CCC4E1DB-D40F-4087-8098-7B5FABFB17EB}" srcOrd="1" destOrd="0" presId="urn:microsoft.com/office/officeart/2005/8/layout/hierarchy1"/>
    <dgm:cxn modelId="{70AA8707-F245-4DC6-B117-4031B7510951}" type="presParOf" srcId="{FB1A640D-2106-4062-9E3F-DAE7683DDE4B}" destId="{5AD75FDE-6A84-4732-B5A5-127F578F603C}" srcOrd="1" destOrd="0" presId="urn:microsoft.com/office/officeart/2005/8/layout/hierarchy1"/>
    <dgm:cxn modelId="{4C1C67C2-3899-4B0A-B6CB-87074839B15D}" type="presParOf" srcId="{EBD5E11D-2067-4E53-9E04-645BB48BECCA}" destId="{ECCBBAEE-39AA-4B5D-874A-153019F2992D}" srcOrd="2" destOrd="0" presId="urn:microsoft.com/office/officeart/2005/8/layout/hierarchy1"/>
    <dgm:cxn modelId="{5226B7EB-002B-4AC3-9756-487BCC290875}" type="presParOf" srcId="{EBD5E11D-2067-4E53-9E04-645BB48BECCA}" destId="{274A0D21-8787-469C-BEF0-FFD2325FE9A7}" srcOrd="3" destOrd="0" presId="urn:microsoft.com/office/officeart/2005/8/layout/hierarchy1"/>
    <dgm:cxn modelId="{B469D2E4-BF53-4CA8-91F2-486A83A74D8D}" type="presParOf" srcId="{274A0D21-8787-469C-BEF0-FFD2325FE9A7}" destId="{3E605F96-C544-445D-B1E3-08D3741F451D}" srcOrd="0" destOrd="0" presId="urn:microsoft.com/office/officeart/2005/8/layout/hierarchy1"/>
    <dgm:cxn modelId="{22D7C8EE-21C2-4066-A731-ECA96296660C}" type="presParOf" srcId="{3E605F96-C544-445D-B1E3-08D3741F451D}" destId="{F50953B8-8B5F-4AA4-956A-0C4F8F1FF09B}" srcOrd="0" destOrd="0" presId="urn:microsoft.com/office/officeart/2005/8/layout/hierarchy1"/>
    <dgm:cxn modelId="{03F68F60-496D-477E-A722-2972D172B0E9}" type="presParOf" srcId="{3E605F96-C544-445D-B1E3-08D3741F451D}" destId="{27072109-ACB6-4420-BDB2-8AB800FDAD52}" srcOrd="1" destOrd="0" presId="urn:microsoft.com/office/officeart/2005/8/layout/hierarchy1"/>
    <dgm:cxn modelId="{93A3CCBF-A029-44EB-903D-A5746347471B}" type="presParOf" srcId="{274A0D21-8787-469C-BEF0-FFD2325FE9A7}" destId="{396A4EA3-5E62-431B-8DEE-2F706668736B}" srcOrd="1" destOrd="0" presId="urn:microsoft.com/office/officeart/2005/8/layout/hierarchy1"/>
    <dgm:cxn modelId="{D688DB2A-2E8F-413C-9F80-04FB5E57158D}" type="presParOf" srcId="{396A4EA3-5E62-431B-8DEE-2F706668736B}" destId="{C11C0AB4-466A-411A-B705-472ED41A854D}" srcOrd="0" destOrd="0" presId="urn:microsoft.com/office/officeart/2005/8/layout/hierarchy1"/>
    <dgm:cxn modelId="{326B255F-D015-4FC8-938C-C33B09A2D116}" type="presParOf" srcId="{396A4EA3-5E62-431B-8DEE-2F706668736B}" destId="{7E1D7728-2B1B-4730-9483-464E3495B53C}" srcOrd="1" destOrd="0" presId="urn:microsoft.com/office/officeart/2005/8/layout/hierarchy1"/>
    <dgm:cxn modelId="{92B27000-07D1-40D1-8EA9-2D0408E74687}" type="presParOf" srcId="{7E1D7728-2B1B-4730-9483-464E3495B53C}" destId="{86538346-3543-4A11-84A7-D17543A39A95}" srcOrd="0" destOrd="0" presId="urn:microsoft.com/office/officeart/2005/8/layout/hierarchy1"/>
    <dgm:cxn modelId="{2A8AB87F-E235-4DBC-BBE7-B067E64DA6E0}" type="presParOf" srcId="{86538346-3543-4A11-84A7-D17543A39A95}" destId="{442F38C8-225A-4637-AF74-734313561F5B}" srcOrd="0" destOrd="0" presId="urn:microsoft.com/office/officeart/2005/8/layout/hierarchy1"/>
    <dgm:cxn modelId="{4F926030-FE9E-45C1-BAC0-B8AC63928D4D}" type="presParOf" srcId="{86538346-3543-4A11-84A7-D17543A39A95}" destId="{D99303AF-469A-4A84-804C-50FBD69F04C5}" srcOrd="1" destOrd="0" presId="urn:microsoft.com/office/officeart/2005/8/layout/hierarchy1"/>
    <dgm:cxn modelId="{2581D7A4-5F2E-43FF-85B2-35E29EEB22DD}" type="presParOf" srcId="{7E1D7728-2B1B-4730-9483-464E3495B53C}" destId="{535D5DA8-71D7-48AA-A84D-5E5E8DB60041}" srcOrd="1" destOrd="0" presId="urn:microsoft.com/office/officeart/2005/8/layout/hierarchy1"/>
    <dgm:cxn modelId="{9F7AB22A-B28E-4CB1-9E9F-B83CB8FCBE5D}" type="presParOf" srcId="{396A4EA3-5E62-431B-8DEE-2F706668736B}" destId="{14850755-43F1-4160-8198-21C14290CA2C}" srcOrd="2" destOrd="0" presId="urn:microsoft.com/office/officeart/2005/8/layout/hierarchy1"/>
    <dgm:cxn modelId="{D1D4BCD7-0257-43EB-BD07-856482B046F1}" type="presParOf" srcId="{396A4EA3-5E62-431B-8DEE-2F706668736B}" destId="{B63E8085-0DDF-4589-B8A0-9E2D0D49C080}" srcOrd="3" destOrd="0" presId="urn:microsoft.com/office/officeart/2005/8/layout/hierarchy1"/>
    <dgm:cxn modelId="{6D121B22-A84F-4D8F-86B6-D3BFA8C01005}" type="presParOf" srcId="{B63E8085-0DDF-4589-B8A0-9E2D0D49C080}" destId="{C016ACC4-6229-4388-9A94-797BE6A0F659}" srcOrd="0" destOrd="0" presId="urn:microsoft.com/office/officeart/2005/8/layout/hierarchy1"/>
    <dgm:cxn modelId="{9D7D045F-365A-47E1-871F-ADA1C0FBE651}" type="presParOf" srcId="{C016ACC4-6229-4388-9A94-797BE6A0F659}" destId="{52F46AAC-DB08-4D63-BBE5-ECCA8095B0DD}" srcOrd="0" destOrd="0" presId="urn:microsoft.com/office/officeart/2005/8/layout/hierarchy1"/>
    <dgm:cxn modelId="{47CFABCE-DE51-4EF0-B6C3-AF03106B6D03}" type="presParOf" srcId="{C016ACC4-6229-4388-9A94-797BE6A0F659}" destId="{6A3710EC-EBA2-4758-94B1-4861AEF3129F}" srcOrd="1" destOrd="0" presId="urn:microsoft.com/office/officeart/2005/8/layout/hierarchy1"/>
    <dgm:cxn modelId="{63732BB8-CCDF-4646-9308-AD7E7AB012D8}" type="presParOf" srcId="{B63E8085-0DDF-4589-B8A0-9E2D0D49C080}" destId="{13120559-751A-4A7A-B4AF-760C4C1C9EB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24D933-41B3-4BE3-B644-D2742221BD0C}">
      <dsp:nvSpPr>
        <dsp:cNvPr id="0" name=""/>
        <dsp:cNvSpPr/>
      </dsp:nvSpPr>
      <dsp:spPr>
        <a:xfrm>
          <a:off x="1667" y="1345738"/>
          <a:ext cx="1174758" cy="5873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Иммунная система </a:t>
          </a:r>
        </a:p>
      </dsp:txBody>
      <dsp:txXfrm>
        <a:off x="18871" y="1362942"/>
        <a:ext cx="1140350" cy="552971"/>
      </dsp:txXfrm>
    </dsp:sp>
    <dsp:sp modelId="{1E1565E4-BD16-439D-913C-77371B623E27}">
      <dsp:nvSpPr>
        <dsp:cNvPr id="0" name=""/>
        <dsp:cNvSpPr/>
      </dsp:nvSpPr>
      <dsp:spPr>
        <a:xfrm rot="18304349">
          <a:off x="1002490" y="1288722"/>
          <a:ext cx="817774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17774" y="16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90933" y="1284339"/>
        <a:ext cx="40888" cy="40888"/>
      </dsp:txXfrm>
    </dsp:sp>
    <dsp:sp modelId="{B547C84B-E051-4B54-BAA7-12D0AC708912}">
      <dsp:nvSpPr>
        <dsp:cNvPr id="0" name=""/>
        <dsp:cNvSpPr/>
      </dsp:nvSpPr>
      <dsp:spPr>
        <a:xfrm>
          <a:off x="1646330" y="676450"/>
          <a:ext cx="1174758" cy="5873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Адаптивный</a:t>
          </a:r>
          <a:r>
            <a:rPr lang="en-US" sz="1500" kern="1200" dirty="0"/>
            <a:t> </a:t>
          </a:r>
          <a:r>
            <a:rPr lang="ru-RU" sz="1500" kern="1200" dirty="0"/>
            <a:t>иммунитет</a:t>
          </a:r>
        </a:p>
      </dsp:txBody>
      <dsp:txXfrm>
        <a:off x="1663534" y="693654"/>
        <a:ext cx="1140350" cy="552971"/>
      </dsp:txXfrm>
    </dsp:sp>
    <dsp:sp modelId="{7970053E-D8F6-4981-BD57-69C61A4B72DB}">
      <dsp:nvSpPr>
        <dsp:cNvPr id="0" name=""/>
        <dsp:cNvSpPr/>
      </dsp:nvSpPr>
      <dsp:spPr>
        <a:xfrm rot="19457599">
          <a:off x="2766696" y="785206"/>
          <a:ext cx="57868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78687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041573" y="786801"/>
        <a:ext cx="28934" cy="28934"/>
      </dsp:txXfrm>
    </dsp:sp>
    <dsp:sp modelId="{506A354A-997F-46F0-B3F3-B766A181F200}">
      <dsp:nvSpPr>
        <dsp:cNvPr id="0" name=""/>
        <dsp:cNvSpPr/>
      </dsp:nvSpPr>
      <dsp:spPr>
        <a:xfrm>
          <a:off x="3290992" y="338707"/>
          <a:ext cx="1174758" cy="5873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Т-клетки </a:t>
          </a:r>
        </a:p>
      </dsp:txBody>
      <dsp:txXfrm>
        <a:off x="3308196" y="355911"/>
        <a:ext cx="1140350" cy="552971"/>
      </dsp:txXfrm>
    </dsp:sp>
    <dsp:sp modelId="{D2B890EA-8D2E-4990-AF18-CAFBCF4C0A8D}">
      <dsp:nvSpPr>
        <dsp:cNvPr id="0" name=""/>
        <dsp:cNvSpPr/>
      </dsp:nvSpPr>
      <dsp:spPr>
        <a:xfrm rot="2142401">
          <a:off x="2766696" y="1122949"/>
          <a:ext cx="57868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78687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041573" y="1124544"/>
        <a:ext cx="28934" cy="28934"/>
      </dsp:txXfrm>
    </dsp:sp>
    <dsp:sp modelId="{16AD08D1-B984-40CC-B684-92A275C9F0E9}">
      <dsp:nvSpPr>
        <dsp:cNvPr id="0" name=""/>
        <dsp:cNvSpPr/>
      </dsp:nvSpPr>
      <dsp:spPr>
        <a:xfrm>
          <a:off x="3290992" y="1014193"/>
          <a:ext cx="1174758" cy="5873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В-клетки</a:t>
          </a:r>
        </a:p>
      </dsp:txBody>
      <dsp:txXfrm>
        <a:off x="3308196" y="1031397"/>
        <a:ext cx="1140350" cy="552971"/>
      </dsp:txXfrm>
    </dsp:sp>
    <dsp:sp modelId="{6E95B77C-B693-4783-AEC0-54D82267B9BE}">
      <dsp:nvSpPr>
        <dsp:cNvPr id="0" name=""/>
        <dsp:cNvSpPr/>
      </dsp:nvSpPr>
      <dsp:spPr>
        <a:xfrm rot="3325228">
          <a:off x="997402" y="1964208"/>
          <a:ext cx="827951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827951" y="1606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1390679" y="1959571"/>
        <a:ext cx="41397" cy="41397"/>
      </dsp:txXfrm>
    </dsp:sp>
    <dsp:sp modelId="{140E853C-2C29-4C6D-B1FD-88AD894B77D2}">
      <dsp:nvSpPr>
        <dsp:cNvPr id="0" name=""/>
        <dsp:cNvSpPr/>
      </dsp:nvSpPr>
      <dsp:spPr>
        <a:xfrm>
          <a:off x="1646330" y="2039819"/>
          <a:ext cx="1214547" cy="5625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Врожденный иммунитет </a:t>
          </a:r>
        </a:p>
      </dsp:txBody>
      <dsp:txXfrm>
        <a:off x="1662808" y="2056297"/>
        <a:ext cx="1181591" cy="529630"/>
      </dsp:txXfrm>
    </dsp:sp>
    <dsp:sp modelId="{E9892D51-3603-4A54-99B0-3FF606AE5D9A}">
      <dsp:nvSpPr>
        <dsp:cNvPr id="0" name=""/>
        <dsp:cNvSpPr/>
      </dsp:nvSpPr>
      <dsp:spPr>
        <a:xfrm rot="19457599">
          <a:off x="2806485" y="2136179"/>
          <a:ext cx="57868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78687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081362" y="2137774"/>
        <a:ext cx="28934" cy="28934"/>
      </dsp:txXfrm>
    </dsp:sp>
    <dsp:sp modelId="{297EDAFB-4A87-448D-83FC-1F58B0A478FF}">
      <dsp:nvSpPr>
        <dsp:cNvPr id="0" name=""/>
        <dsp:cNvSpPr/>
      </dsp:nvSpPr>
      <dsp:spPr>
        <a:xfrm>
          <a:off x="3330781" y="1689679"/>
          <a:ext cx="1174758" cy="5873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Макрофаги</a:t>
          </a:r>
        </a:p>
      </dsp:txBody>
      <dsp:txXfrm>
        <a:off x="3347985" y="1706883"/>
        <a:ext cx="1140350" cy="552971"/>
      </dsp:txXfrm>
    </dsp:sp>
    <dsp:sp modelId="{098538F7-6102-46F2-85A5-E0674B7E142A}">
      <dsp:nvSpPr>
        <dsp:cNvPr id="0" name=""/>
        <dsp:cNvSpPr/>
      </dsp:nvSpPr>
      <dsp:spPr>
        <a:xfrm rot="2142401">
          <a:off x="2806485" y="2473922"/>
          <a:ext cx="578687" cy="32124"/>
        </a:xfrm>
        <a:custGeom>
          <a:avLst/>
          <a:gdLst/>
          <a:ahLst/>
          <a:cxnLst/>
          <a:rect l="0" t="0" r="0" b="0"/>
          <a:pathLst>
            <a:path>
              <a:moveTo>
                <a:pt x="0" y="16062"/>
              </a:moveTo>
              <a:lnTo>
                <a:pt x="578687" y="1606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3081362" y="2475517"/>
        <a:ext cx="28934" cy="28934"/>
      </dsp:txXfrm>
    </dsp:sp>
    <dsp:sp modelId="{860E38F6-A9AF-47DB-A9DA-51BF439C7484}">
      <dsp:nvSpPr>
        <dsp:cNvPr id="0" name=""/>
        <dsp:cNvSpPr/>
      </dsp:nvSpPr>
      <dsp:spPr>
        <a:xfrm>
          <a:off x="3330781" y="2365166"/>
          <a:ext cx="1174758" cy="587379"/>
        </a:xfrm>
        <a:prstGeom prst="roundRect">
          <a:avLst>
            <a:gd name="adj" fmla="val 10000"/>
          </a:avLst>
        </a:prstGeom>
        <a:solidFill>
          <a:srgbClr val="E2044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/>
            <a:t>Тучные клетки</a:t>
          </a:r>
        </a:p>
      </dsp:txBody>
      <dsp:txXfrm>
        <a:off x="3347985" y="2382370"/>
        <a:ext cx="1140350" cy="5529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24963A-E311-452E-9B89-011323936C36}">
      <dsp:nvSpPr>
        <dsp:cNvPr id="0" name=""/>
        <dsp:cNvSpPr/>
      </dsp:nvSpPr>
      <dsp:spPr>
        <a:xfrm rot="16200000">
          <a:off x="1987453" y="1196750"/>
          <a:ext cx="2534143" cy="1548630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133350" rIns="120015" bIns="13335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b="0" kern="120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Процесс</a:t>
          </a:r>
          <a:r>
            <a:rPr lang="ru-RU" sz="2100" b="0" kern="1200" cap="none" spc="0" baseline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rPr>
            <a:t> старения </a:t>
          </a:r>
          <a:endParaRPr lang="ru-RU" sz="2100" b="0" kern="1200" cap="none" spc="0" dirty="0">
            <a:ln w="0"/>
            <a:solidFill>
              <a:schemeClr val="accent1"/>
            </a:solidFill>
            <a:effectLst>
              <a:outerShdw blurRad="38100" dist="25400" dir="5400000" algn="ctr" rotWithShape="0">
                <a:srgbClr val="6E747A">
                  <a:alpha val="43000"/>
                </a:srgbClr>
              </a:outerShdw>
            </a:effectLst>
            <a:latin typeface="Verdana" panose="020B0604030504040204" pitchFamily="34" charset="0"/>
            <a:ea typeface="Verdana" panose="020B0604030504040204" pitchFamily="34" charset="0"/>
          </a:endParaRPr>
        </a:p>
      </dsp:txBody>
      <dsp:txXfrm rot="5400000">
        <a:off x="2555821" y="779605"/>
        <a:ext cx="1473019" cy="2382921"/>
      </dsp:txXfrm>
    </dsp:sp>
    <dsp:sp modelId="{25C707B8-3D52-49DD-8DBC-3F01A63B9C30}">
      <dsp:nvSpPr>
        <dsp:cNvPr id="0" name=""/>
        <dsp:cNvSpPr/>
      </dsp:nvSpPr>
      <dsp:spPr>
        <a:xfrm rot="5400000">
          <a:off x="3606403" y="1196750"/>
          <a:ext cx="2534143" cy="1548630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tint val="50000"/>
            <a:hueOff val="10718665"/>
            <a:satOff val="-15729"/>
            <a:lumOff val="1066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015" tIns="133350" rIns="80010" bIns="13335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>
              <a:latin typeface="Verdana" panose="020B0604030504040204" pitchFamily="34" charset="0"/>
              <a:ea typeface="Verdana" panose="020B0604030504040204" pitchFamily="34" charset="0"/>
            </a:rPr>
            <a:t>Тучные клетки </a:t>
          </a:r>
        </a:p>
      </dsp:txBody>
      <dsp:txXfrm rot="-5400000">
        <a:off x="4099160" y="779605"/>
        <a:ext cx="1473019" cy="2382921"/>
      </dsp:txXfrm>
    </dsp:sp>
    <dsp:sp modelId="{21880398-CE83-418A-BE69-A742EBA0C48F}">
      <dsp:nvSpPr>
        <dsp:cNvPr id="0" name=""/>
        <dsp:cNvSpPr/>
      </dsp:nvSpPr>
      <dsp:spPr>
        <a:xfrm>
          <a:off x="3254366" y="0"/>
          <a:ext cx="1618950" cy="1618871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44F9FF-5DB0-4A80-A382-C1D4A8AB7E8C}">
      <dsp:nvSpPr>
        <dsp:cNvPr id="0" name=""/>
        <dsp:cNvSpPr/>
      </dsp:nvSpPr>
      <dsp:spPr>
        <a:xfrm rot="10800000">
          <a:off x="3254366" y="2322866"/>
          <a:ext cx="1618950" cy="1618871"/>
        </a:xfrm>
        <a:prstGeom prst="circularArrow">
          <a:avLst>
            <a:gd name="adj1" fmla="val 12500"/>
            <a:gd name="adj2" fmla="val 1142322"/>
            <a:gd name="adj3" fmla="val 20457678"/>
            <a:gd name="adj4" fmla="val 10800000"/>
            <a:gd name="adj5" fmla="val 1250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ReverseList">
  <dgm:title val=""/>
  <dgm:desc val=""/>
  <dgm:catLst>
    <dgm:cat type="relationship" pri="38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clrData>
  <dgm:layoutNode name="Name0">
    <dgm:varLst>
      <dgm:chMax val="2"/>
      <dgm:chPref val="2"/>
      <dgm:animLvl val="lvl"/>
    </dgm:varLst>
    <dgm:choose name="Name1">
      <dgm:if name="Name2" axis="ch" ptType="node" func="cnt" op="lte" val="1">
        <dgm:alg type="composite">
          <dgm:param type="ar" val="0.9993"/>
        </dgm:alg>
      </dgm:if>
      <dgm:else name="Name3">
        <dgm:alg type="composite">
          <dgm:param type="ar" val="0.8036"/>
        </dgm:alg>
      </dgm:else>
    </dgm:choose>
    <dgm:shape xmlns:r="http://schemas.openxmlformats.org/officeDocument/2006/relationships" r:blip="">
      <dgm:adjLst/>
    </dgm:shape>
    <dgm:choose name="Name4">
      <dgm:if name="Name5" axis="ch" ptType="node" func="cnt" op="lte" val="1">
        <dgm:constrLst>
          <dgm:constr type="primFontSz" for="des" ptType="node" op="equ" val="65"/>
          <dgm:constr type="l" for="ch" forName="LeftNode" refType="w" fact="0"/>
          <dgm:constr type="t" for="ch" forName="LeftNode" refType="h" fact="0.25"/>
          <dgm:constr type="w" for="ch" forName="LeftNode" refType="w" fact="0.5"/>
          <dgm:constr type="h" for="ch" forName="LeftNode" refType="h"/>
          <dgm:constr type="l" for="ch" forName="LeftText" refType="w" fact="0"/>
          <dgm:constr type="t" for="ch" forName="LeftText" refType="h" fact="0.25"/>
          <dgm:constr type="w" for="ch" forName="LeftText" refType="w" fact="0.5"/>
          <dgm:constr type="h" for="ch" forName="LeftText" refType="h"/>
        </dgm:constrLst>
      </dgm:if>
      <dgm:else name="Name6">
        <dgm:constrLst>
          <dgm:constr type="primFontSz" for="des" ptType="node" op="equ" val="65"/>
          <dgm:constr type="l" for="ch" forName="LeftNode" refType="w" fact="0"/>
          <dgm:constr type="t" for="ch" forName="LeftNode" refType="h" fact="0.1786"/>
          <dgm:constr type="w" for="ch" forName="LeftNode" refType="w" fact="0.4889"/>
          <dgm:constr type="h" for="ch" forName="LeftNode" refType="h" fact="0.6429"/>
          <dgm:constr type="l" for="ch" forName="LeftText" refType="w" fact="0"/>
          <dgm:constr type="t" for="ch" forName="LeftText" refType="h" fact="0.1786"/>
          <dgm:constr type="w" for="ch" forName="LeftText" refType="w" fact="0.4889"/>
          <dgm:constr type="h" for="ch" forName="LeftText" refType="h" fact="0.6429"/>
          <dgm:constr type="l" for="ch" forName="RightNode" refType="w" fact="0.5111"/>
          <dgm:constr type="t" for="ch" forName="RightNode" refType="h" fact="0.1786"/>
          <dgm:constr type="w" for="ch" forName="RightNode" refType="w" fact="0.4889"/>
          <dgm:constr type="h" for="ch" forName="RightNode" refType="h" fact="0.6429"/>
          <dgm:constr type="l" for="ch" forName="RightText" refType="w" fact="0.5111"/>
          <dgm:constr type="t" for="ch" forName="RightText" refType="h" fact="0.1786"/>
          <dgm:constr type="w" for="ch" forName="RightText" refType="w" fact="0.4889"/>
          <dgm:constr type="h" for="ch" forName="RightText" refType="h" fact="0.6429"/>
          <dgm:constr type="l" for="ch" forName="TopArrow" refType="w" fact="0.2444"/>
          <dgm:constr type="t" for="ch" forName="TopArrow" refType="h" fact="0"/>
          <dgm:constr type="w" for="ch" forName="TopArrow" refType="w" fact="0.5111"/>
          <dgm:constr type="h" for="ch" forName="TopArrow" refType="h" fact="0.4107"/>
          <dgm:constr type="l" for="ch" forName="BottomArrow" refType="w" fact="0.2444"/>
          <dgm:constr type="t" for="ch" forName="BottomArrow" refType="h" fact="0.5893"/>
          <dgm:constr type="w" for="ch" forName="BottomArrow" refType="w" fact="0.5111"/>
          <dgm:constr type="h" for="ch" forName="BottomArrow" refType="h" fact="0.4107"/>
        </dgm:constrLst>
      </dgm:else>
    </dgm:choose>
    <dgm:choose name="Name7">
      <dgm:if name="Name8" axis="ch" ptType="node" func="cnt" op="gte" val="1">
        <dgm:layoutNode name="LeftText" styleLbl="revTx" moveWith="LeftNode">
          <dgm:varLst>
            <dgm:bulletEnabled val="1"/>
          </dgm:varLst>
          <dgm:alg type="tx">
            <dgm:param type="txAnchorVert" val="t"/>
            <dgm:param type="parTxLTRAlign" val="l"/>
          </dgm:alg>
          <dgm:choose name="Name9">
            <dgm:if name="Name10" axis="ch" ptType="node" func="cnt" op="lte" val="1">
              <dgm:shape xmlns:r="http://schemas.openxmlformats.org/officeDocument/2006/relationships" type="round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5"/>
                <dgm:constr type="bMarg" refType="primFontSz" fact="0.5"/>
              </dgm:constrLst>
            </dgm:if>
            <dgm:else name="Name11">
              <dgm:shape xmlns:r="http://schemas.openxmlformats.org/officeDocument/2006/relationships" rot="27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45"/>
                <dgm:constr type="tMarg" refType="primFontSz" fact="0.5"/>
                <dgm:constr type="bMarg" refType="primFontSz" fact="0.5"/>
              </dgm:constrLst>
            </dgm:else>
          </dgm:choose>
          <dgm:ruleLst>
            <dgm:rule type="primFontSz" val="5" fact="NaN" max="NaN"/>
          </dgm:ruleLst>
        </dgm:layoutNode>
        <dgm:layoutNode name="LeftNode" styleLbl="bgImgPlace1">
          <dgm:varLst>
            <dgm:chMax val="2"/>
            <dgm:chPref val="2"/>
          </dgm:varLst>
          <dgm:alg type="sp"/>
          <dgm:choose name="Name12">
            <dgm:if name="Name13" axis="ch" ptType="node" func="cnt" op="lte" val="1">
              <dgm:shape xmlns:r="http://schemas.openxmlformats.org/officeDocument/2006/relationships" type="roundRect" r:blip="">
                <dgm:adjLst>
                  <dgm:adj idx="1" val="0.1667"/>
                  <dgm:adj idx="2" val="0"/>
                </dgm:adjLst>
              </dgm:shape>
            </dgm:if>
            <dgm:else name="Name14">
              <dgm:shape xmlns:r="http://schemas.openxmlformats.org/officeDocument/2006/relationships" rot="270" type="round2SameRect" r:blip="">
                <dgm:adjLst>
                  <dgm:adj idx="1" val="0.1667"/>
                  <dgm:adj idx="2" val="0"/>
                </dgm:adjLst>
              </dgm:shape>
            </dgm:else>
          </dgm:choose>
          <dgm:presOf axis="ch desOrSelf" ptType="node node" st="1 1" cnt="1 0"/>
        </dgm:layoutNode>
        <dgm:choose name="Name15">
          <dgm:if name="Name16" axis="ch" ptType="node" func="cnt" op="gte" val="2">
            <dgm:layoutNode name="RightText" styleLbl="revTx" moveWith="RightNode">
              <dgm:varLst>
                <dgm:bulletEnabled val="1"/>
              </dgm:varLst>
              <dgm:alg type="tx">
                <dgm:param type="txAnchorVert" val="t"/>
                <dgm:param type="parTxLTRAlign" val="l"/>
              </dgm:alg>
              <dgm:shape xmlns:r="http://schemas.openxmlformats.org/officeDocument/2006/relationships" rot="90" type="round2SameRect" r:blip="" hideGeom="1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  <dgm:constrLst>
                <dgm:constr type="lMarg" refType="primFontSz" fact="0.45"/>
                <dgm:constr type="rMarg" refType="primFontSz" fact="0.3"/>
                <dgm:constr type="tMarg" refType="primFontSz" fact="0.5"/>
                <dgm:constr type="bMarg" refType="primFontSz" fact="0.5"/>
              </dgm:constrLst>
              <dgm:ruleLst>
                <dgm:rule type="primFontSz" val="5" fact="NaN" max="NaN"/>
              </dgm:ruleLst>
            </dgm:layoutNode>
            <dgm:layoutNode name="RightNode" styleLbl="bgImgPlace1">
              <dgm:varLst>
                <dgm:chMax val="0"/>
                <dgm:chPref val="0"/>
              </dgm:varLst>
              <dgm:alg type="sp"/>
              <dgm:shape xmlns:r="http://schemas.openxmlformats.org/officeDocument/2006/relationships" rot="90" type="round2SameRect" r:blip="">
                <dgm:adjLst>
                  <dgm:adj idx="1" val="0.1667"/>
                  <dgm:adj idx="2" val="0"/>
                </dgm:adjLst>
              </dgm:shape>
              <dgm:presOf axis="ch desOrSelf" ptType="node node" st="2 1" cnt="1 0"/>
            </dgm:layoutNode>
            <dgm:layoutNode name="TopArrow">
              <dgm:alg type="sp"/>
              <dgm:shape xmlns:r="http://schemas.openxmlformats.org/officeDocument/2006/relationships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  <dgm:layoutNode name="BottomArrow">
              <dgm:alg type="sp"/>
              <dgm:shape xmlns:r="http://schemas.openxmlformats.org/officeDocument/2006/relationships" rot="180" type="circularArrow" r:blip="">
                <dgm:adjLst>
                  <dgm:adj idx="1" val="0.125"/>
                  <dgm:adj idx="2" val="19.0387"/>
                  <dgm:adj idx="3" val="-19.0387"/>
                  <dgm:adj idx="4" val="180"/>
                  <dgm:adj idx="5" val="0.125"/>
                </dgm:adjLst>
              </dgm:shape>
              <dgm:presOf/>
            </dgm:layoutNode>
          </dgm:if>
          <dgm:else name="Name17"/>
        </dgm:choose>
      </dgm:if>
      <dgm:else name="Name1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710111-01D2-4831-BF87-17B673B05E22}" type="datetimeFigureOut">
              <a:rPr lang="ru-RU" smtClean="0"/>
              <a:pPr/>
              <a:t>20.01.2023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574D7-4734-4BAF-89BE-80225B33971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99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096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4811" algn="l" defTabSz="9096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09620" algn="l" defTabSz="9096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4431" algn="l" defTabSz="9096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19241" algn="l" defTabSz="9096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74051" algn="l" defTabSz="9096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28861" algn="l" defTabSz="9096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83672" algn="l" defTabSz="9096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38482" algn="l" defTabSz="9096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8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4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09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4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19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4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288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36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38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EC653E-4562-4C02-9976-7DD816F7BEC9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7EABB2-0AB7-4F83-9467-8C70A6D81A0E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83377" y="206376"/>
            <a:ext cx="2073274" cy="43878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60376" y="206376"/>
            <a:ext cx="6070600" cy="43878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58B38-7126-4EB6-B5AF-DD77FCC124B4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7F462-0A40-42A6-BDB5-C5A541CC7AAE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4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096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44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192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40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288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3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384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470FE-E2C7-4CBF-BCC0-73F4666EDD25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60376" y="1200152"/>
            <a:ext cx="4071938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84715" y="1200152"/>
            <a:ext cx="4071937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FACCE-ACE1-4170-8762-54AC18BD0D46}" type="datetime1">
              <a:rPr lang="ru-RU" smtClean="0"/>
              <a:t>20.01.2023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811" indent="0">
              <a:buNone/>
              <a:defRPr sz="2000" b="1"/>
            </a:lvl2pPr>
            <a:lvl3pPr marL="909620" indent="0">
              <a:buNone/>
              <a:defRPr sz="1800" b="1"/>
            </a:lvl3pPr>
            <a:lvl4pPr marL="1364431" indent="0">
              <a:buNone/>
              <a:defRPr sz="1600" b="1"/>
            </a:lvl4pPr>
            <a:lvl5pPr marL="1819241" indent="0">
              <a:buNone/>
              <a:defRPr sz="1600" b="1"/>
            </a:lvl5pPr>
            <a:lvl6pPr marL="2274051" indent="0">
              <a:buNone/>
              <a:defRPr sz="1600" b="1"/>
            </a:lvl6pPr>
            <a:lvl7pPr marL="2728861" indent="0">
              <a:buNone/>
              <a:defRPr sz="1600" b="1"/>
            </a:lvl7pPr>
            <a:lvl8pPr marL="3183672" indent="0">
              <a:buNone/>
              <a:defRPr sz="1600" b="1"/>
            </a:lvl8pPr>
            <a:lvl9pPr marL="363848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4811" indent="0">
              <a:buNone/>
              <a:defRPr sz="2000" b="1"/>
            </a:lvl2pPr>
            <a:lvl3pPr marL="909620" indent="0">
              <a:buNone/>
              <a:defRPr sz="1800" b="1"/>
            </a:lvl3pPr>
            <a:lvl4pPr marL="1364431" indent="0">
              <a:buNone/>
              <a:defRPr sz="1600" b="1"/>
            </a:lvl4pPr>
            <a:lvl5pPr marL="1819241" indent="0">
              <a:buNone/>
              <a:defRPr sz="1600" b="1"/>
            </a:lvl5pPr>
            <a:lvl6pPr marL="2274051" indent="0">
              <a:buNone/>
              <a:defRPr sz="1600" b="1"/>
            </a:lvl6pPr>
            <a:lvl7pPr marL="2728861" indent="0">
              <a:buNone/>
              <a:defRPr sz="1600" b="1"/>
            </a:lvl7pPr>
            <a:lvl8pPr marL="3183672" indent="0">
              <a:buNone/>
              <a:defRPr sz="1600" b="1"/>
            </a:lvl8pPr>
            <a:lvl9pPr marL="3638482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9F40B-2DEB-4EBA-9579-EA3150A73430}" type="datetime1">
              <a:rPr lang="ru-RU" smtClean="0"/>
              <a:t>20.01.2023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94437-437F-4714-B62B-5DCE91C917A8}" type="datetime1">
              <a:rPr lang="ru-RU" smtClean="0"/>
              <a:t>20.01.2023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D0346-134F-444D-B6CE-8B0513AF5D30}" type="datetime1">
              <a:rPr lang="ru-RU" smtClean="0"/>
              <a:t>20.01.2023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4811" indent="0">
              <a:buNone/>
              <a:defRPr sz="1200"/>
            </a:lvl2pPr>
            <a:lvl3pPr marL="909620" indent="0">
              <a:buNone/>
              <a:defRPr sz="1000"/>
            </a:lvl3pPr>
            <a:lvl4pPr marL="1364431" indent="0">
              <a:buNone/>
              <a:defRPr sz="900"/>
            </a:lvl4pPr>
            <a:lvl5pPr marL="1819241" indent="0">
              <a:buNone/>
              <a:defRPr sz="900"/>
            </a:lvl5pPr>
            <a:lvl6pPr marL="2274051" indent="0">
              <a:buNone/>
              <a:defRPr sz="900"/>
            </a:lvl6pPr>
            <a:lvl7pPr marL="2728861" indent="0">
              <a:buNone/>
              <a:defRPr sz="900"/>
            </a:lvl7pPr>
            <a:lvl8pPr marL="3183672" indent="0">
              <a:buNone/>
              <a:defRPr sz="900"/>
            </a:lvl8pPr>
            <a:lvl9pPr marL="363848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C85494-21DE-4C07-9FA2-0B6DAE8C6CDC}" type="datetime1">
              <a:rPr lang="ru-RU" smtClean="0"/>
              <a:t>20.01.2023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4811" indent="0">
              <a:buNone/>
              <a:defRPr sz="2800"/>
            </a:lvl2pPr>
            <a:lvl3pPr marL="909620" indent="0">
              <a:buNone/>
              <a:defRPr sz="2400"/>
            </a:lvl3pPr>
            <a:lvl4pPr marL="1364431" indent="0">
              <a:buNone/>
              <a:defRPr sz="2000"/>
            </a:lvl4pPr>
            <a:lvl5pPr marL="1819241" indent="0">
              <a:buNone/>
              <a:defRPr sz="2000"/>
            </a:lvl5pPr>
            <a:lvl6pPr marL="2274051" indent="0">
              <a:buNone/>
              <a:defRPr sz="2000"/>
            </a:lvl6pPr>
            <a:lvl7pPr marL="2728861" indent="0">
              <a:buNone/>
              <a:defRPr sz="2000"/>
            </a:lvl7pPr>
            <a:lvl8pPr marL="3183672" indent="0">
              <a:buNone/>
              <a:defRPr sz="2000"/>
            </a:lvl8pPr>
            <a:lvl9pPr marL="3638482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4811" indent="0">
              <a:buNone/>
              <a:defRPr sz="1200"/>
            </a:lvl2pPr>
            <a:lvl3pPr marL="909620" indent="0">
              <a:buNone/>
              <a:defRPr sz="1000"/>
            </a:lvl3pPr>
            <a:lvl4pPr marL="1364431" indent="0">
              <a:buNone/>
              <a:defRPr sz="900"/>
            </a:lvl4pPr>
            <a:lvl5pPr marL="1819241" indent="0">
              <a:buNone/>
              <a:defRPr sz="900"/>
            </a:lvl5pPr>
            <a:lvl6pPr marL="2274051" indent="0">
              <a:buNone/>
              <a:defRPr sz="900"/>
            </a:lvl6pPr>
            <a:lvl7pPr marL="2728861" indent="0">
              <a:buNone/>
              <a:defRPr sz="900"/>
            </a:lvl7pPr>
            <a:lvl8pPr marL="3183672" indent="0">
              <a:buNone/>
              <a:defRPr sz="900"/>
            </a:lvl8pPr>
            <a:lvl9pPr marL="3638482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B3E39-AC98-40D6-A4C7-B3C31C2C6446}" type="datetime1">
              <a:rPr lang="ru-RU" smtClean="0"/>
              <a:t>20.01.2023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1" cy="1143000"/>
          </a:xfrm>
          <a:prstGeom prst="rect">
            <a:avLst/>
          </a:prstGeom>
        </p:spPr>
        <p:txBody>
          <a:bodyPr vert="horz" lIns="90962" tIns="45481" rIns="90962" bIns="45481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1" cy="4525963"/>
          </a:xfrm>
          <a:prstGeom prst="rect">
            <a:avLst/>
          </a:prstGeom>
        </p:spPr>
        <p:txBody>
          <a:bodyPr vert="horz" lIns="90962" tIns="45481" rIns="90962" bIns="45481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0962" tIns="45481" rIns="90962" bIns="4548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4E959-4D81-4769-8C3E-95A576BB71BE}" type="datetime1">
              <a:rPr lang="ru-RU" smtClean="0"/>
              <a:t>20.01.2023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0962" tIns="45481" rIns="90962" bIns="4548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©  Садек Али, Храмцова Ю. С., 2023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2133600" cy="365125"/>
          </a:xfrm>
          <a:prstGeom prst="rect">
            <a:avLst/>
          </a:prstGeom>
        </p:spPr>
        <p:txBody>
          <a:bodyPr vert="horz" lIns="90962" tIns="45481" rIns="90962" bIns="4548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4CF60-A342-4D32-95FD-E57A316CA6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09620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108" indent="-341108" algn="l" defTabSz="90962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067" indent="-284256" algn="l" defTabSz="90962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7026" indent="-227405" algn="l" defTabSz="90962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1835" indent="-227405" algn="l" defTabSz="90962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6646" indent="-227405" algn="l" defTabSz="90962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1457" indent="-227405" algn="l" defTabSz="9096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56266" indent="-227405" algn="l" defTabSz="9096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1077" indent="-227405" algn="l" defTabSz="9096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65887" indent="-227405" algn="l" defTabSz="90962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096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811" algn="l" defTabSz="9096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620" algn="l" defTabSz="9096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431" algn="l" defTabSz="9096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9241" algn="l" defTabSz="9096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4051" algn="l" defTabSz="9096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861" algn="l" defTabSz="9096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3672" algn="l" defTabSz="9096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8482" algn="l" defTabSz="9096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3" Type="http://schemas.microsoft.com/office/2007/relationships/hdphoto" Target="../media/hdphoto5.wdp"/><Relationship Id="rId7" Type="http://schemas.openxmlformats.org/officeDocument/2006/relationships/chart" Target="../charts/chart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microsoft.com/office/2007/relationships/hdphoto" Target="../media/hdphoto6.wdp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microsoft.com/office/2007/relationships/hdphoto" Target="../media/hdphoto9.wdp"/><Relationship Id="rId7" Type="http://schemas.openxmlformats.org/officeDocument/2006/relationships/chart" Target="../charts/chart10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9.xml"/><Relationship Id="rId5" Type="http://schemas.microsoft.com/office/2007/relationships/hdphoto" Target="../media/hdphoto10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5.xml"/><Relationship Id="rId3" Type="http://schemas.microsoft.com/office/2007/relationships/hdphoto" Target="../media/hdphoto12.wdp"/><Relationship Id="rId7" Type="http://schemas.openxmlformats.org/officeDocument/2006/relationships/chart" Target="../charts/chart1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microsoft.com/office/2007/relationships/hdphoto" Target="../media/hdphoto13.wdp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microsoft.com/office/2007/relationships/hdphoto" Target="../media/hdphoto14.wdp"/><Relationship Id="rId7" Type="http://schemas.openxmlformats.org/officeDocument/2006/relationships/chart" Target="../charts/chart17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6.xml"/><Relationship Id="rId5" Type="http://schemas.microsoft.com/office/2007/relationships/hdphoto" Target="../media/hdphoto15.wdp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population.un.org/wpp/publications/files/wpp2017_keyfindings.pdf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6.xml"/><Relationship Id="rId3" Type="http://schemas.microsoft.com/office/2007/relationships/hdphoto" Target="../media/hdphoto16.wdp"/><Relationship Id="rId7" Type="http://schemas.openxmlformats.org/officeDocument/2006/relationships/chart" Target="../charts/chart25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4.xml"/><Relationship Id="rId5" Type="http://schemas.microsoft.com/office/2007/relationships/hdphoto" Target="../media/hdphoto17.wdp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microsoft.com/office/2007/relationships/hdphoto" Target="../media/hdphoto18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0.xml"/><Relationship Id="rId3" Type="http://schemas.microsoft.com/office/2007/relationships/hdphoto" Target="../media/hdphoto19.wdp"/><Relationship Id="rId7" Type="http://schemas.openxmlformats.org/officeDocument/2006/relationships/chart" Target="../charts/chart29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8.xml"/><Relationship Id="rId5" Type="http://schemas.microsoft.com/office/2007/relationships/hdphoto" Target="../media/hdphoto20.wdp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.sv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0922" y="2006274"/>
            <a:ext cx="8662156" cy="1384512"/>
          </a:xfrm>
          <a:prstGeom prst="rect">
            <a:avLst/>
          </a:prstGeom>
          <a:noFill/>
        </p:spPr>
        <p:txBody>
          <a:bodyPr wrap="square" lIns="90962" tIns="45481" rIns="90962" bIns="45481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Возрастные изменения морфофункциональных параметров тучных клеток в разных органах крыс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463" y="4920248"/>
            <a:ext cx="8643998" cy="953625"/>
          </a:xfrm>
          <a:prstGeom prst="rect">
            <a:avLst/>
          </a:prstGeom>
          <a:noFill/>
        </p:spPr>
        <p:txBody>
          <a:bodyPr wrap="square" lIns="90962" tIns="45481" rIns="90962" bIns="45481" rtlCol="0">
            <a:spAutoFit/>
          </a:bodyPr>
          <a:lstStyle/>
          <a:p>
            <a:pPr algn="just"/>
            <a:r>
              <a:rPr lang="ru-RU" sz="1400" i="1" dirty="0">
                <a:latin typeface="Arial" pitchFamily="34" charset="0"/>
                <a:cs typeface="Arial" pitchFamily="34" charset="0"/>
              </a:rPr>
              <a:t>Уральский федеральный университет имени первого Президента России Б.Н. Ельцина,         </a:t>
            </a:r>
          </a:p>
          <a:p>
            <a:pPr algn="just"/>
            <a:r>
              <a:rPr lang="ru-RU" sz="1400" i="1" dirty="0">
                <a:latin typeface="Arial" pitchFamily="34" charset="0"/>
                <a:cs typeface="Arial" pitchFamily="34" charset="0"/>
              </a:rPr>
              <a:t>г. Екатеринбург, Россия</a:t>
            </a:r>
          </a:p>
          <a:p>
            <a:pPr algn="just"/>
            <a:r>
              <a:rPr lang="ru-RU" sz="1400" i="1" dirty="0">
                <a:latin typeface="Arial" pitchFamily="34" charset="0"/>
                <a:cs typeface="Arial" pitchFamily="34" charset="0"/>
              </a:rPr>
              <a:t>Институт иммунологии и физиологии Уральского отделения Российской академии наук, </a:t>
            </a:r>
          </a:p>
          <a:p>
            <a:pPr algn="just"/>
            <a:r>
              <a:rPr lang="ru-RU" sz="1400" i="1" dirty="0">
                <a:latin typeface="Arial" pitchFamily="34" charset="0"/>
                <a:cs typeface="Arial" pitchFamily="34" charset="0"/>
              </a:rPr>
              <a:t>г. Екатеринбург, Россия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30075" y="3286124"/>
            <a:ext cx="8324779" cy="18933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ru-RU" sz="1600" dirty="0">
                <a:solidFill>
                  <a:srgbClr val="000000"/>
                </a:solidFill>
                <a:latin typeface="-apple-system"/>
                <a:cs typeface="Arial" pitchFamily="34" charset="0"/>
              </a:rPr>
              <a:t>Р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-apple-system"/>
              </a:rPr>
              <a:t>езультаты магистерской диссертации)</a:t>
            </a:r>
            <a:endParaRPr lang="ru-RU" sz="1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Садек Али</a:t>
            </a:r>
          </a:p>
          <a:p>
            <a:pPr algn="just">
              <a:lnSpc>
                <a:spcPct val="150000"/>
              </a:lnSpc>
            </a:pP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Научный руководитель: </a:t>
            </a:r>
            <a:r>
              <a:rPr lang="ru-RU" altLang="ru-RU" sz="1600" dirty="0">
                <a:solidFill>
                  <a:schemeClr val="tx2"/>
                </a:solidFill>
                <a:latin typeface="Verdana" pitchFamily="34" charset="0"/>
              </a:rPr>
              <a:t>к.б.н., доц. </a:t>
            </a:r>
            <a:r>
              <a:rPr lang="ru-RU" sz="1600" dirty="0">
                <a:solidFill>
                  <a:schemeClr val="tx2"/>
                </a:solidFill>
                <a:latin typeface="Verdana" pitchFamily="34" charset="0"/>
              </a:rPr>
              <a:t>Ю. С. Храмцова</a:t>
            </a:r>
          </a:p>
          <a:p>
            <a:pPr algn="just">
              <a:lnSpc>
                <a:spcPct val="150000"/>
              </a:lnSpc>
            </a:pPr>
            <a:r>
              <a:rPr lang="ru-RU" sz="1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Научный руководитель: </a:t>
            </a:r>
            <a:r>
              <a:rPr lang="ru-RU" altLang="ru-RU" sz="1600" dirty="0">
                <a:solidFill>
                  <a:schemeClr val="tx2"/>
                </a:solidFill>
                <a:latin typeface="Verdana" pitchFamily="34" charset="0"/>
              </a:rPr>
              <a:t>д.м.н., проф., член-корр. РАН, ЗДН РФ. Б. Г. Юшков</a:t>
            </a:r>
          </a:p>
          <a:p>
            <a:pPr>
              <a:lnSpc>
                <a:spcPct val="150000"/>
              </a:lnSpc>
            </a:pPr>
            <a:endParaRPr lang="ru-RU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xmlns="" id="{7368F05C-8714-4811-BF66-3A3E5BE272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50" b="26491"/>
          <a:stretch/>
        </p:blipFill>
        <p:spPr>
          <a:xfrm>
            <a:off x="7494255" y="14397"/>
            <a:ext cx="1649745" cy="957990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04D3677-251E-4AE2-A764-5212BC8CA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96" y="1100843"/>
            <a:ext cx="1571603" cy="1063320"/>
          </a:xfrm>
          <a:prstGeom prst="rect">
            <a:avLst/>
          </a:prstGeom>
        </p:spPr>
      </p:pic>
      <p:pic>
        <p:nvPicPr>
          <p:cNvPr id="3" name="Picture 2" descr="A person in a suit and tie&#10;&#10;Description automatically generated with medium confidence">
            <a:extLst>
              <a:ext uri="{FF2B5EF4-FFF2-40B4-BE49-F238E27FC236}">
                <a16:creationId xmlns:a16="http://schemas.microsoft.com/office/drawing/2014/main" xmlns="" id="{9D60ABBD-6742-4364-824F-76BF1BAF5D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051720" cy="2164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3"/>
            <a:ext cx="914399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Verdana" pitchFamily="34" charset="0"/>
              </a:rPr>
              <a:t>Результаты и выводы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xmlns="" id="{43843261-E7A9-474E-ACE6-682075CF58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83373860"/>
              </p:ext>
            </p:extLst>
          </p:nvPr>
        </p:nvGraphicFramePr>
        <p:xfrm>
          <a:off x="0" y="937685"/>
          <a:ext cx="9144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F3B035AA-C832-4D86-8D05-05BDCCEF4D50}"/>
              </a:ext>
            </a:extLst>
          </p:cNvPr>
          <p:cNvGrpSpPr/>
          <p:nvPr/>
        </p:nvGrpSpPr>
        <p:grpSpPr>
          <a:xfrm>
            <a:off x="1547664" y="1916832"/>
            <a:ext cx="864096" cy="1224136"/>
            <a:chOff x="2010747" y="1691323"/>
            <a:chExt cx="1091682" cy="1763486"/>
          </a:xfrm>
        </p:grpSpPr>
        <p:sp>
          <p:nvSpPr>
            <p:cNvPr id="18" name="Arrow: Right 17">
              <a:extLst>
                <a:ext uri="{FF2B5EF4-FFF2-40B4-BE49-F238E27FC236}">
                  <a16:creationId xmlns:a16="http://schemas.microsoft.com/office/drawing/2014/main" xmlns="" id="{B10165CF-651A-4849-9129-690B96EEC504}"/>
                </a:ext>
              </a:extLst>
            </p:cNvPr>
            <p:cNvSpPr/>
            <p:nvPr/>
          </p:nvSpPr>
          <p:spPr>
            <a:xfrm rot="2939749">
              <a:off x="1674845" y="2027225"/>
              <a:ext cx="1763486" cy="109168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BB5A4A64-ACE7-4F50-A021-A6C1FA58F40E}"/>
                </a:ext>
              </a:extLst>
            </p:cNvPr>
            <p:cNvSpPr txBox="1"/>
            <p:nvPr/>
          </p:nvSpPr>
          <p:spPr>
            <a:xfrm>
              <a:off x="2192694" y="2106261"/>
              <a:ext cx="653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6C1913E-4452-44F7-ADF0-A91A05EB9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105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3"/>
            <a:ext cx="914399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Verdana" pitchFamily="34" charset="0"/>
              </a:rPr>
              <a:t>Результаты (</a:t>
            </a:r>
            <a:r>
              <a:rPr lang="ru-RU" altLang="ru-RU" sz="1800" b="1" u="sng" dirty="0">
                <a:latin typeface="Verdana" pitchFamily="34" charset="0"/>
              </a:rPr>
              <a:t>ТИМУС</a:t>
            </a:r>
            <a:r>
              <a:rPr lang="ru-RU" altLang="ru-RU" sz="1800" b="1" dirty="0">
                <a:latin typeface="Verdana" pitchFamily="34" charset="0"/>
              </a:rPr>
              <a:t>)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sp>
        <p:nvSpPr>
          <p:cNvPr id="8" name="Прямоугольник 1">
            <a:extLst>
              <a:ext uri="{FF2B5EF4-FFF2-40B4-BE49-F238E27FC236}">
                <a16:creationId xmlns:a16="http://schemas.microsoft.com/office/drawing/2014/main" xmlns="" id="{CE36E421-E33F-440C-BF61-8585C5E1D834}"/>
              </a:ext>
            </a:extLst>
          </p:cNvPr>
          <p:cNvSpPr/>
          <p:nvPr/>
        </p:nvSpPr>
        <p:spPr>
          <a:xfrm>
            <a:off x="0" y="594620"/>
            <a:ext cx="122567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</a:t>
            </a:r>
            <a:r>
              <a:rPr lang="en-US" altLang="ru-RU" sz="1100" dirty="0">
                <a:latin typeface="Verdana" pitchFamily="34" charset="0"/>
              </a:rPr>
              <a:t>4</a:t>
            </a:r>
            <a:r>
              <a:rPr lang="ru-RU" altLang="ru-RU" sz="1100" dirty="0">
                <a:latin typeface="Verdana" pitchFamily="34" charset="0"/>
              </a:rPr>
              <a:t> Число тучных клеток в</a:t>
            </a:r>
            <a:r>
              <a:rPr lang="en-US" altLang="ru-RU" sz="1100" dirty="0">
                <a:latin typeface="Verdana" pitchFamily="34" charset="0"/>
              </a:rPr>
              <a:t> </a:t>
            </a:r>
            <a:r>
              <a:rPr lang="ru-RU" altLang="ru-RU" sz="1100" dirty="0">
                <a:latin typeface="Verdana" pitchFamily="34" charset="0"/>
              </a:rPr>
              <a:t>тимусе, </a:t>
            </a:r>
            <a:r>
              <a:rPr lang="ru-RU" altLang="ru-RU" sz="1100" dirty="0" err="1">
                <a:latin typeface="Verdana" pitchFamily="34" charset="0"/>
              </a:rPr>
              <a:t>шт</a:t>
            </a:r>
            <a:r>
              <a:rPr lang="ru-RU" altLang="ru-RU" sz="1100" dirty="0">
                <a:latin typeface="Verdana" pitchFamily="34" charset="0"/>
              </a:rPr>
              <a:t>/1 мм2 органа.</a:t>
            </a:r>
          </a:p>
          <a:p>
            <a:pPr algn="just"/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* – отличия достоверны по сравнению с 4 мес., p&lt;0,05.</a:t>
            </a:r>
          </a:p>
          <a:p>
            <a:pPr algn="just"/>
            <a:endParaRPr lang="ru-RU" altLang="ru-RU" sz="1400" dirty="0">
              <a:latin typeface="Verdana" pitchFamily="34" charset="0"/>
            </a:endParaRPr>
          </a:p>
        </p:txBody>
      </p:sp>
      <p:sp>
        <p:nvSpPr>
          <p:cNvPr id="9" name="Прямоугольник 16">
            <a:extLst>
              <a:ext uri="{FF2B5EF4-FFF2-40B4-BE49-F238E27FC236}">
                <a16:creationId xmlns:a16="http://schemas.microsoft.com/office/drawing/2014/main" xmlns="" id="{47F169F5-4D08-4C68-B5C4-9F32C7B7B2EA}"/>
              </a:ext>
            </a:extLst>
          </p:cNvPr>
          <p:cNvSpPr/>
          <p:nvPr/>
        </p:nvSpPr>
        <p:spPr>
          <a:xfrm>
            <a:off x="4632069" y="590722"/>
            <a:ext cx="1668123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6 Средний гистохимический коэффициент (СГХК) тучных клеток тимуса молодых и старых животных, СГХК; </a:t>
            </a:r>
            <a:r>
              <a:rPr lang="ru-RU" altLang="ru-RU" sz="1100" dirty="0" err="1">
                <a:latin typeface="Verdana" pitchFamily="34" charset="0"/>
              </a:rPr>
              <a:t>усл</a:t>
            </a:r>
            <a:r>
              <a:rPr lang="ru-RU" altLang="ru-RU" sz="1100" dirty="0">
                <a:latin typeface="Verdana" pitchFamily="34" charset="0"/>
              </a:rPr>
              <a:t>. ед.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* – отличия достоверны по сравнению с 4 мес., p&lt;0,05.</a:t>
            </a:r>
            <a:endParaRPr lang="ru-RU" altLang="ru-RU" sz="1100" dirty="0">
              <a:latin typeface="Verdana" pitchFamily="34" charset="0"/>
            </a:endParaRPr>
          </a:p>
        </p:txBody>
      </p:sp>
      <p:sp>
        <p:nvSpPr>
          <p:cNvPr id="10" name="Прямоугольник 14">
            <a:extLst>
              <a:ext uri="{FF2B5EF4-FFF2-40B4-BE49-F238E27FC236}">
                <a16:creationId xmlns:a16="http://schemas.microsoft.com/office/drawing/2014/main" xmlns="" id="{39A6B1EC-CC61-411D-B085-4C798D4FFD2C}"/>
              </a:ext>
            </a:extLst>
          </p:cNvPr>
          <p:cNvSpPr/>
          <p:nvPr/>
        </p:nvSpPr>
        <p:spPr>
          <a:xfrm>
            <a:off x="-74875" y="5952837"/>
            <a:ext cx="441617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5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Тучные клетки в тимусе. а – у молодых животных, б – у старых животных. Окраска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толуидиновым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синим. Увеличение х40.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6F5A1AF-F515-48F1-9FD6-519727CFC06D}"/>
              </a:ext>
            </a:extLst>
          </p:cNvPr>
          <p:cNvGrpSpPr/>
          <p:nvPr/>
        </p:nvGrpSpPr>
        <p:grpSpPr>
          <a:xfrm>
            <a:off x="0" y="3480570"/>
            <a:ext cx="4341301" cy="2480227"/>
            <a:chOff x="0" y="4385733"/>
            <a:chExt cx="5812771" cy="248022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C38AF32-CED6-4319-98A3-1ABFD33FB629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85734"/>
              <a:ext cx="2816750" cy="248022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xmlns="" id="{6B4196B9-A0CA-4894-A948-6FA4D4EEF77A}"/>
                </a:ext>
              </a:extLst>
            </p:cNvPr>
            <p:cNvGrpSpPr/>
            <p:nvPr/>
          </p:nvGrpSpPr>
          <p:grpSpPr>
            <a:xfrm>
              <a:off x="335902" y="4385733"/>
              <a:ext cx="5476869" cy="2472267"/>
              <a:chOff x="335902" y="4385733"/>
              <a:chExt cx="5476869" cy="2472267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2757739B-CC52-47B7-8765-127A39E0C930}"/>
                  </a:ext>
                </a:extLst>
              </p:cNvPr>
              <p:cNvGrpSpPr/>
              <p:nvPr/>
            </p:nvGrpSpPr>
            <p:grpSpPr>
              <a:xfrm>
                <a:off x="2504330" y="4385733"/>
                <a:ext cx="3308441" cy="2472267"/>
                <a:chOff x="2504330" y="4385733"/>
                <a:chExt cx="3308441" cy="2472267"/>
              </a:xfrm>
            </p:grpSpPr>
            <p:pic>
              <p:nvPicPr>
                <p:cNvPr id="27" name="Picture 26">
                  <a:extLst>
                    <a:ext uri="{FF2B5EF4-FFF2-40B4-BE49-F238E27FC236}">
                      <a16:creationId xmlns:a16="http://schemas.microsoft.com/office/drawing/2014/main" xmlns="" id="{A6D08B06-BA0E-471A-9034-152C43E845DA}"/>
                    </a:ext>
                  </a:extLst>
                </p:cNvPr>
                <p:cNvPicPr/>
                <p:nvPr/>
              </p:nvPicPr>
              <p:blipFill>
                <a:blip r:embed="rId4" cstate="print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rightnessContrast contrast="4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2892490" y="4385733"/>
                  <a:ext cx="2920281" cy="247226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8" name="Text Box 2">
                  <a:extLst>
                    <a:ext uri="{FF2B5EF4-FFF2-40B4-BE49-F238E27FC236}">
                      <a16:creationId xmlns:a16="http://schemas.microsoft.com/office/drawing/2014/main" xmlns="" id="{9FE805C0-36FA-422E-B14D-EC853E84628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504330" y="4438078"/>
                  <a:ext cx="312420" cy="3657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1800" b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а</a:t>
                  </a:r>
                  <a:endParaRPr lang="ru-RU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Text Box 2">
                  <a:extLst>
                    <a:ext uri="{FF2B5EF4-FFF2-40B4-BE49-F238E27FC236}">
                      <a16:creationId xmlns:a16="http://schemas.microsoft.com/office/drawing/2014/main" xmlns="" id="{052B16B5-AAA6-4B08-B5FA-5B4C86A88D6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477002" y="4467070"/>
                  <a:ext cx="312420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1800" b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б</a:t>
                  </a:r>
                  <a:endParaRPr lang="ru-RU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xmlns="" id="{B5E0ECCC-EF79-4ACD-9CC3-8CBFFCE679F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35902" y="5621866"/>
                <a:ext cx="93306" cy="5638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xmlns="" id="{DC7242FB-8CD7-4546-9F13-0E045EF4BA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7118" y="5088269"/>
                <a:ext cx="105747" cy="4573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xmlns="" id="{D5DBC3B3-F6A5-44DC-89F6-D757F14D51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91903" y="5990721"/>
                <a:ext cx="46653" cy="45579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xmlns="" id="{AE0BDC12-FF77-4E37-9397-0491500F66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06313" y="6061799"/>
                <a:ext cx="114798" cy="4443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xmlns="" id="{7AE304B7-D7AC-479E-BE15-341C01E30A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395562" y="5882683"/>
                <a:ext cx="161026" cy="4012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xmlns="" id="{18B87D5C-F883-47BD-8015-FFB40E870F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327424" y="6376519"/>
                <a:ext cx="431413" cy="2575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xmlns="" id="{1D8048A6-16E6-4A06-9C05-25086524BA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75848" y="4695829"/>
                <a:ext cx="385831" cy="21601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xmlns="" id="{2A0D068F-1001-441A-B3DB-CC7295341A9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21167" y="5604668"/>
                <a:ext cx="495192" cy="2623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Прямоугольник 16">
            <a:extLst>
              <a:ext uri="{FF2B5EF4-FFF2-40B4-BE49-F238E27FC236}">
                <a16:creationId xmlns:a16="http://schemas.microsoft.com/office/drawing/2014/main" xmlns="" id="{B35C6479-07B7-47EB-9DAB-2FB8739E609E}"/>
              </a:ext>
            </a:extLst>
          </p:cNvPr>
          <p:cNvSpPr/>
          <p:nvPr/>
        </p:nvSpPr>
        <p:spPr>
          <a:xfrm>
            <a:off x="4632069" y="3429000"/>
            <a:ext cx="1516629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7 Индекс дегрануляции тучных клеток тимуса молодых и старых животных, ИД; %.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* – отличия достоверны по сравнению с 4 мес., p&lt;0,05.</a:t>
            </a:r>
            <a:endParaRPr lang="ru-RU" altLang="ru-RU" sz="1100" dirty="0">
              <a:latin typeface="Verdana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5E134740-B403-483D-BB20-DC9BE1D654FC}"/>
              </a:ext>
            </a:extLst>
          </p:cNvPr>
          <p:cNvGrpSpPr/>
          <p:nvPr/>
        </p:nvGrpSpPr>
        <p:grpSpPr>
          <a:xfrm>
            <a:off x="1245073" y="594620"/>
            <a:ext cx="3096228" cy="2743200"/>
            <a:chOff x="1996899" y="1465470"/>
            <a:chExt cx="3815871" cy="2743200"/>
          </a:xfrm>
        </p:grpSpPr>
        <p:graphicFrame>
          <p:nvGraphicFramePr>
            <p:cNvPr id="32" name="Chart 31">
              <a:extLst>
                <a:ext uri="{FF2B5EF4-FFF2-40B4-BE49-F238E27FC236}">
                  <a16:creationId xmlns:a16="http://schemas.microsoft.com/office/drawing/2014/main" xmlns="" id="{63F9ED3F-D614-409B-8751-43C3822F8CD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72791545"/>
                </p:ext>
              </p:extLst>
            </p:nvPr>
          </p:nvGraphicFramePr>
          <p:xfrm>
            <a:off x="1996899" y="1465470"/>
            <a:ext cx="3815871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D3898253-39D0-469D-9CB6-9555BAEF145D}"/>
                </a:ext>
              </a:extLst>
            </p:cNvPr>
            <p:cNvSpPr txBox="1"/>
            <p:nvPr/>
          </p:nvSpPr>
          <p:spPr>
            <a:xfrm>
              <a:off x="4668763" y="2593997"/>
              <a:ext cx="261481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3A7038DC-5295-45B9-AD14-1A2312D19EC0}"/>
              </a:ext>
            </a:extLst>
          </p:cNvPr>
          <p:cNvGrpSpPr/>
          <p:nvPr/>
        </p:nvGrpSpPr>
        <p:grpSpPr>
          <a:xfrm>
            <a:off x="6300192" y="590722"/>
            <a:ext cx="2843807" cy="2743200"/>
            <a:chOff x="9185022" y="1391019"/>
            <a:chExt cx="3006977" cy="2817951"/>
          </a:xfrm>
        </p:grpSpPr>
        <p:graphicFrame>
          <p:nvGraphicFramePr>
            <p:cNvPr id="35" name="Chart 34">
              <a:extLst>
                <a:ext uri="{FF2B5EF4-FFF2-40B4-BE49-F238E27FC236}">
                  <a16:creationId xmlns:a16="http://schemas.microsoft.com/office/drawing/2014/main" xmlns="" id="{52ED2468-43BF-4C46-B546-33DEE5F65E9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46576682"/>
                </p:ext>
              </p:extLst>
            </p:nvPr>
          </p:nvGraphicFramePr>
          <p:xfrm>
            <a:off x="9185022" y="1391019"/>
            <a:ext cx="3006977" cy="28179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93F933EC-0A88-4343-AF14-38B323108482}"/>
                </a:ext>
              </a:extLst>
            </p:cNvPr>
            <p:cNvSpPr txBox="1"/>
            <p:nvPr/>
          </p:nvSpPr>
          <p:spPr>
            <a:xfrm>
              <a:off x="11180795" y="2169109"/>
              <a:ext cx="354563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A9471E8A-76FF-483D-A55C-D262E3579949}"/>
              </a:ext>
            </a:extLst>
          </p:cNvPr>
          <p:cNvGrpSpPr/>
          <p:nvPr/>
        </p:nvGrpSpPr>
        <p:grpSpPr>
          <a:xfrm>
            <a:off x="6148698" y="3429000"/>
            <a:ext cx="3001787" cy="2648076"/>
            <a:chOff x="9192195" y="4209924"/>
            <a:chExt cx="2999803" cy="2648076"/>
          </a:xfrm>
        </p:grpSpPr>
        <p:graphicFrame>
          <p:nvGraphicFramePr>
            <p:cNvPr id="38" name="Chart 37">
              <a:extLst>
                <a:ext uri="{FF2B5EF4-FFF2-40B4-BE49-F238E27FC236}">
                  <a16:creationId xmlns:a16="http://schemas.microsoft.com/office/drawing/2014/main" xmlns="" id="{BF7AFCDF-2F0C-4227-B8F0-E769D4FE1A3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52478832"/>
                </p:ext>
              </p:extLst>
            </p:nvPr>
          </p:nvGraphicFramePr>
          <p:xfrm>
            <a:off x="9192195" y="4209924"/>
            <a:ext cx="2999803" cy="26480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1C858733-5D91-4482-B491-22FE08DA9730}"/>
                </a:ext>
              </a:extLst>
            </p:cNvPr>
            <p:cNvSpPr txBox="1"/>
            <p:nvPr/>
          </p:nvSpPr>
          <p:spPr>
            <a:xfrm>
              <a:off x="11180794" y="4467070"/>
              <a:ext cx="354563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087EAA0-A473-4AC0-BAC2-F95BA591A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398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3"/>
            <a:ext cx="914399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Verdana" pitchFamily="34" charset="0"/>
              </a:rPr>
              <a:t>Результаты (</a:t>
            </a:r>
            <a:r>
              <a:rPr lang="ru-RU" altLang="ru-RU" sz="1800" b="1" u="sng" dirty="0">
                <a:latin typeface="Verdana" pitchFamily="34" charset="0"/>
              </a:rPr>
              <a:t>ТИМУС</a:t>
            </a:r>
            <a:r>
              <a:rPr lang="ru-RU" altLang="ru-RU" sz="1800" b="1" dirty="0">
                <a:latin typeface="Verdana" pitchFamily="34" charset="0"/>
              </a:rPr>
              <a:t>)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40" name="مخطط 1">
            <a:extLst>
              <a:ext uri="{FF2B5EF4-FFF2-40B4-BE49-F238E27FC236}">
                <a16:creationId xmlns:a16="http://schemas.microsoft.com/office/drawing/2014/main" xmlns="" id="{6501DD61-22C4-479E-94AE-AA052AA805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8949804"/>
              </p:ext>
            </p:extLst>
          </p:nvPr>
        </p:nvGraphicFramePr>
        <p:xfrm>
          <a:off x="8761" y="1267555"/>
          <a:ext cx="4170719" cy="29484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1" name="Прямоугольник 9">
            <a:extLst>
              <a:ext uri="{FF2B5EF4-FFF2-40B4-BE49-F238E27FC236}">
                <a16:creationId xmlns:a16="http://schemas.microsoft.com/office/drawing/2014/main" xmlns="" id="{1061B813-08CA-4529-8D41-B40B9EE6D8B6}"/>
              </a:ext>
            </a:extLst>
          </p:cNvPr>
          <p:cNvSpPr/>
          <p:nvPr/>
        </p:nvSpPr>
        <p:spPr>
          <a:xfrm>
            <a:off x="493395" y="4458283"/>
            <a:ext cx="32014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100" dirty="0">
                <a:latin typeface="Verdana" pitchFamily="34" charset="0"/>
              </a:rPr>
              <a:t>Рис. 8 Зрелость тучных клеток тимуса у молодых и старых животных. 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altLang="ru-RU" sz="1400" dirty="0">
              <a:latin typeface="Verdana" pitchFamily="34" charset="0"/>
            </a:endParaRPr>
          </a:p>
        </p:txBody>
      </p:sp>
      <p:sp>
        <p:nvSpPr>
          <p:cNvPr id="42" name="Прямоугольник 14">
            <a:extLst>
              <a:ext uri="{FF2B5EF4-FFF2-40B4-BE49-F238E27FC236}">
                <a16:creationId xmlns:a16="http://schemas.microsoft.com/office/drawing/2014/main" xmlns="" id="{B8B2C15B-6632-4819-8BFE-F5A1FDEE09F2}"/>
              </a:ext>
            </a:extLst>
          </p:cNvPr>
          <p:cNvSpPr/>
          <p:nvPr/>
        </p:nvSpPr>
        <p:spPr>
          <a:xfrm>
            <a:off x="4566247" y="4461064"/>
            <a:ext cx="457775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100" dirty="0">
                <a:latin typeface="Verdana" pitchFamily="34" charset="0"/>
              </a:rPr>
              <a:t>Рис. 9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Тучные клетки в тимусе. а – у молодых животных, б – у старых животных. Окраска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1100" dirty="0">
                <a:latin typeface="Verdana" pitchFamily="34" charset="0"/>
              </a:rPr>
              <a:t>альциановый синий – сафранин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. Увеличение х40.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52C0FFF1-9EAC-408A-A730-37F48512BF6E}"/>
              </a:ext>
            </a:extLst>
          </p:cNvPr>
          <p:cNvGrpSpPr/>
          <p:nvPr/>
        </p:nvGrpSpPr>
        <p:grpSpPr>
          <a:xfrm>
            <a:off x="4566247" y="1267555"/>
            <a:ext cx="4572000" cy="2955485"/>
            <a:chOff x="5346441" y="1557248"/>
            <a:chExt cx="6845559" cy="2955485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E057858F-A09F-4E61-B743-036B96E8C2D6}"/>
                </a:ext>
              </a:extLst>
            </p:cNvPr>
            <p:cNvGrpSpPr/>
            <p:nvPr/>
          </p:nvGrpSpPr>
          <p:grpSpPr>
            <a:xfrm>
              <a:off x="5346441" y="1557248"/>
              <a:ext cx="6845559" cy="2955485"/>
              <a:chOff x="4958503" y="3909527"/>
              <a:chExt cx="7233497" cy="2955485"/>
            </a:xfrm>
          </p:grpSpPr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xmlns="" id="{BFB28BC4-62CC-493A-976F-EAFE213BA0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58503" y="3909527"/>
                <a:ext cx="3568744" cy="2948473"/>
              </a:xfrm>
              <a:prstGeom prst="rect">
                <a:avLst/>
              </a:prstGeom>
            </p:spPr>
          </p:pic>
          <p:pic>
            <p:nvPicPr>
              <p:cNvPr id="55" name="Picture 54" descr="Map&#10;&#10;Description automatically generated">
                <a:extLst>
                  <a:ext uri="{FF2B5EF4-FFF2-40B4-BE49-F238E27FC236}">
                    <a16:creationId xmlns:a16="http://schemas.microsoft.com/office/drawing/2014/main" xmlns="" id="{017FFAF0-6FDA-4CE4-A365-DFBCEE879E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17418" y="3909527"/>
                <a:ext cx="3574582" cy="2948473"/>
              </a:xfrm>
              <a:prstGeom prst="rect">
                <a:avLst/>
              </a:prstGeom>
            </p:spPr>
          </p:pic>
          <p:sp>
            <p:nvSpPr>
              <p:cNvPr id="56" name="Text Box 2">
                <a:extLst>
                  <a:ext uri="{FF2B5EF4-FFF2-40B4-BE49-F238E27FC236}">
                    <a16:creationId xmlns:a16="http://schemas.microsoft.com/office/drawing/2014/main" xmlns="" id="{CF25D57B-3C59-4029-A7BA-95610062A7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58503" y="6528103"/>
                <a:ext cx="303954" cy="336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l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а</a:t>
                </a:r>
                <a:endParaRPr lang="ru-RU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 Box 2">
                <a:extLst>
                  <a:ext uri="{FF2B5EF4-FFF2-40B4-BE49-F238E27FC236}">
                    <a16:creationId xmlns:a16="http://schemas.microsoft.com/office/drawing/2014/main" xmlns="" id="{6D3BC6F1-E5F9-4711-91E2-FC7E795D8D6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17417" y="6521091"/>
                <a:ext cx="303954" cy="336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l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б</a:t>
                </a:r>
                <a:endParaRPr lang="ru-RU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A163614D-9A7E-46EB-AECA-B0FD45C779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8283" y="2009482"/>
              <a:ext cx="480446" cy="284378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xmlns="" id="{61B0264A-89E2-4D2B-AAE9-73F17A69911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11143" y="2584528"/>
              <a:ext cx="223935" cy="36890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172C58B7-5AF6-40D8-9188-113373733BD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39554" y="1915403"/>
              <a:ext cx="411017" cy="35884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xmlns="" id="{8BA27AB3-15B7-447C-8504-F885282C5D0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28331" y="2821733"/>
              <a:ext cx="298815" cy="41950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F1E1EE86-68E9-4FB0-8D02-A2D6E295A42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61133" y="3339333"/>
              <a:ext cx="267198" cy="42437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A4890A95-0CA3-4E3E-9D92-A455A32C9A7F}"/>
                </a:ext>
              </a:extLst>
            </p:cNvPr>
            <p:cNvCxnSpPr>
              <a:cxnSpLocks/>
            </p:cNvCxnSpPr>
            <p:nvPr/>
          </p:nvCxnSpPr>
          <p:spPr>
            <a:xfrm>
              <a:off x="6350716" y="3551518"/>
              <a:ext cx="410547" cy="32111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xmlns="" id="{0A619C59-33C4-4506-8C1D-72F1DBA456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925481" y="3712075"/>
              <a:ext cx="364560" cy="31756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495F8AF3-6B90-4368-BF55-1E560154E3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05682" y="2821733"/>
              <a:ext cx="519045" cy="9468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xmlns="" id="{B8517811-822F-4FE4-8529-41A8679A98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46137" y="1912771"/>
              <a:ext cx="508851" cy="23890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7827FC9-857E-4695-ACC5-774D19436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5992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3"/>
            <a:ext cx="914399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Verdana" pitchFamily="34" charset="0"/>
              </a:rPr>
              <a:t>Результаты (</a:t>
            </a:r>
            <a:r>
              <a:rPr lang="ru-RU" altLang="ru-RU" sz="1800" b="1" u="sng" dirty="0">
                <a:latin typeface="Verdana" pitchFamily="34" charset="0"/>
              </a:rPr>
              <a:t>НАДПОЧЕЧНИКИ</a:t>
            </a:r>
            <a:r>
              <a:rPr lang="ru-RU" altLang="ru-RU" sz="1800" b="1" dirty="0">
                <a:latin typeface="Verdana" pitchFamily="34" charset="0"/>
              </a:rPr>
              <a:t>)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sp>
        <p:nvSpPr>
          <p:cNvPr id="22" name="Прямоугольник 1">
            <a:extLst>
              <a:ext uri="{FF2B5EF4-FFF2-40B4-BE49-F238E27FC236}">
                <a16:creationId xmlns:a16="http://schemas.microsoft.com/office/drawing/2014/main" xmlns="" id="{3353003A-65E1-4DA4-A156-C9F958861825}"/>
              </a:ext>
            </a:extLst>
          </p:cNvPr>
          <p:cNvSpPr/>
          <p:nvPr/>
        </p:nvSpPr>
        <p:spPr>
          <a:xfrm>
            <a:off x="-79568" y="658824"/>
            <a:ext cx="12106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10 Число тучных клеток в</a:t>
            </a:r>
            <a:r>
              <a:rPr lang="en-US" altLang="ru-RU" sz="1100" dirty="0">
                <a:latin typeface="Verdana" pitchFamily="34" charset="0"/>
              </a:rPr>
              <a:t> </a:t>
            </a:r>
            <a:r>
              <a:rPr lang="ru-RU" altLang="ru-RU" sz="1100" dirty="0">
                <a:latin typeface="Verdana" pitchFamily="34" charset="0"/>
              </a:rPr>
              <a:t>надпочечниках, </a:t>
            </a:r>
            <a:r>
              <a:rPr lang="ru-RU" altLang="ru-RU" sz="1100" dirty="0" err="1">
                <a:latin typeface="Verdana" pitchFamily="34" charset="0"/>
              </a:rPr>
              <a:t>шт</a:t>
            </a:r>
            <a:r>
              <a:rPr lang="ru-RU" altLang="ru-RU" sz="1100" dirty="0">
                <a:latin typeface="Verdana" pitchFamily="34" charset="0"/>
              </a:rPr>
              <a:t>/1 мм2 органа.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E47224CC-4B44-4E49-9EC3-B11DBB90B824}"/>
              </a:ext>
            </a:extLst>
          </p:cNvPr>
          <p:cNvGrpSpPr/>
          <p:nvPr/>
        </p:nvGrpSpPr>
        <p:grpSpPr>
          <a:xfrm>
            <a:off x="1" y="3219553"/>
            <a:ext cx="4218462" cy="2417065"/>
            <a:chOff x="-1" y="4440935"/>
            <a:chExt cx="5812771" cy="241706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CB3272E0-9B3C-4FDE-B59A-A1C956BF7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0541" y="4440935"/>
              <a:ext cx="2852229" cy="241706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C2AF2805-1698-481D-84AB-F1B3EFDAB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4440935"/>
              <a:ext cx="2859450" cy="240911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88010D93-D764-4FE6-BBC2-CB91C2BA66CB}"/>
                </a:ext>
              </a:extLst>
            </p:cNvPr>
            <p:cNvGrpSpPr/>
            <p:nvPr/>
          </p:nvGrpSpPr>
          <p:grpSpPr>
            <a:xfrm>
              <a:off x="7220" y="4991878"/>
              <a:ext cx="5090954" cy="1858171"/>
              <a:chOff x="7220" y="4991878"/>
              <a:chExt cx="5090954" cy="1858171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xmlns="" id="{2F75FCED-A4C5-49DB-B8D1-B9A37A13D79F}"/>
                  </a:ext>
                </a:extLst>
              </p:cNvPr>
              <p:cNvGrpSpPr/>
              <p:nvPr/>
            </p:nvGrpSpPr>
            <p:grpSpPr>
              <a:xfrm>
                <a:off x="7220" y="6412751"/>
                <a:ext cx="3278258" cy="437298"/>
                <a:chOff x="7620" y="1889760"/>
                <a:chExt cx="3459480" cy="419100"/>
              </a:xfrm>
            </p:grpSpPr>
            <p:sp>
              <p:nvSpPr>
                <p:cNvPr id="34" name="Text Box 2">
                  <a:extLst>
                    <a:ext uri="{FF2B5EF4-FFF2-40B4-BE49-F238E27FC236}">
                      <a16:creationId xmlns:a16="http://schemas.microsoft.com/office/drawing/2014/main" xmlns="" id="{A53CB067-7F22-4402-B676-C767FA3BF0E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20" y="1889760"/>
                  <a:ext cx="342900" cy="4191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2000" b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а</a:t>
                  </a:r>
                  <a:endParaRPr lang="ru-R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Text Box 2">
                  <a:extLst>
                    <a:ext uri="{FF2B5EF4-FFF2-40B4-BE49-F238E27FC236}">
                      <a16:creationId xmlns:a16="http://schemas.microsoft.com/office/drawing/2014/main" xmlns="" id="{72D1AD3D-4426-4E48-A060-EB0D7A67C4E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24200" y="1920240"/>
                  <a:ext cx="342900" cy="381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2000" b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б</a:t>
                  </a:r>
                  <a:endParaRPr lang="ru-R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xmlns="" id="{9F9A4C7D-9DA5-4FB5-9841-B2B70F1328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416" y="4991878"/>
                <a:ext cx="298580" cy="4020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xmlns="" id="{072336BE-A70A-4C10-A048-1A4C679EC4F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728586" y="6106722"/>
                <a:ext cx="305487" cy="30602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xmlns="" id="{7BC11CBF-B5B0-4516-88B2-068E0454959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70711" y="5973306"/>
                <a:ext cx="436995" cy="29741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xmlns="" id="{1E07DB52-69CE-43EF-A4A6-1A3B9DEE2CB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68848" y="6219548"/>
                <a:ext cx="277715" cy="29741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xmlns="" id="{D7C9BD53-4C83-4FA9-A13F-DF7E39F4A9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92014" y="5489731"/>
                <a:ext cx="73773" cy="42955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xmlns="" id="{30681BDB-0C37-48C9-8727-C8DBDE02387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025136" y="5824596"/>
                <a:ext cx="73038" cy="44612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xmlns="" id="{43F27ECA-655C-4514-A2CE-89EDA4A5ACC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1902024"/>
              </p:ext>
            </p:extLst>
          </p:nvPr>
        </p:nvGraphicFramePr>
        <p:xfrm>
          <a:off x="1215073" y="658824"/>
          <a:ext cx="3003389" cy="2427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7" name="Прямоугольник 16">
            <a:extLst>
              <a:ext uri="{FF2B5EF4-FFF2-40B4-BE49-F238E27FC236}">
                <a16:creationId xmlns:a16="http://schemas.microsoft.com/office/drawing/2014/main" xmlns="" id="{464BD6BC-C274-429D-AB52-D0FF51F4BA33}"/>
              </a:ext>
            </a:extLst>
          </p:cNvPr>
          <p:cNvSpPr/>
          <p:nvPr/>
        </p:nvSpPr>
        <p:spPr>
          <a:xfrm>
            <a:off x="4613590" y="658824"/>
            <a:ext cx="197463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12 Средний гистохимический коэффициент (СГХК) тучных клеток надпочечников молодых и старых животных, СГХК; </a:t>
            </a:r>
            <a:r>
              <a:rPr lang="ru-RU" altLang="ru-RU" sz="1100" dirty="0" err="1">
                <a:latin typeface="Verdana" pitchFamily="34" charset="0"/>
              </a:rPr>
              <a:t>усл</a:t>
            </a:r>
            <a:r>
              <a:rPr lang="ru-RU" altLang="ru-RU" sz="1100" dirty="0">
                <a:latin typeface="Verdana" pitchFamily="34" charset="0"/>
              </a:rPr>
              <a:t>. ед.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* – отличия достоверны по сравнению с 4 мес., p&lt;0,05.</a:t>
            </a:r>
            <a:endParaRPr lang="ru-RU" altLang="ru-RU" sz="1100" dirty="0">
              <a:latin typeface="Verdana" pitchFamily="34" charset="0"/>
            </a:endParaRPr>
          </a:p>
        </p:txBody>
      </p:sp>
      <p:sp>
        <p:nvSpPr>
          <p:cNvPr id="38" name="Прямоугольник 14">
            <a:extLst>
              <a:ext uri="{FF2B5EF4-FFF2-40B4-BE49-F238E27FC236}">
                <a16:creationId xmlns:a16="http://schemas.microsoft.com/office/drawing/2014/main" xmlns="" id="{251ADCC8-524A-4665-9959-3BF618F04F5D}"/>
              </a:ext>
            </a:extLst>
          </p:cNvPr>
          <p:cNvSpPr/>
          <p:nvPr/>
        </p:nvSpPr>
        <p:spPr>
          <a:xfrm>
            <a:off x="0" y="5615783"/>
            <a:ext cx="421846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11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Тучные клетки в надпочечниках. а – у молодых животных, б – у старых животных. Окраска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толуидиновым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синим. Увеличение х40.</a:t>
            </a:r>
          </a:p>
        </p:txBody>
      </p:sp>
      <p:sp>
        <p:nvSpPr>
          <p:cNvPr id="39" name="Прямоугольник 16">
            <a:extLst>
              <a:ext uri="{FF2B5EF4-FFF2-40B4-BE49-F238E27FC236}">
                <a16:creationId xmlns:a16="http://schemas.microsoft.com/office/drawing/2014/main" xmlns="" id="{A428D5A5-240D-47F0-A6BF-9701E2564B65}"/>
              </a:ext>
            </a:extLst>
          </p:cNvPr>
          <p:cNvSpPr/>
          <p:nvPr/>
        </p:nvSpPr>
        <p:spPr>
          <a:xfrm>
            <a:off x="4613803" y="3219553"/>
            <a:ext cx="196813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13 Индекс дегрануляции тучных клеток надпочечников молодых и старых животных, ИД; %.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* – отличия достоверны по сравнению с 4 мес., p&lt;0,05.</a:t>
            </a:r>
            <a:endParaRPr lang="ru-RU" altLang="ru-RU" sz="1100" dirty="0">
              <a:latin typeface="Verdana" pitchFamily="34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B9E76354-3FA6-406F-94FE-E6A165D98324}"/>
              </a:ext>
            </a:extLst>
          </p:cNvPr>
          <p:cNvGrpSpPr/>
          <p:nvPr/>
        </p:nvGrpSpPr>
        <p:grpSpPr>
          <a:xfrm>
            <a:off x="6588224" y="658824"/>
            <a:ext cx="2555776" cy="2427984"/>
            <a:chOff x="6125941" y="852543"/>
            <a:chExt cx="3003389" cy="2817951"/>
          </a:xfrm>
        </p:grpSpPr>
        <p:graphicFrame>
          <p:nvGraphicFramePr>
            <p:cNvPr id="59" name="Chart 58">
              <a:extLst>
                <a:ext uri="{FF2B5EF4-FFF2-40B4-BE49-F238E27FC236}">
                  <a16:creationId xmlns:a16="http://schemas.microsoft.com/office/drawing/2014/main" xmlns="" id="{05BC539E-B129-4C6C-AF4A-296EDCE80A9C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72893802"/>
                </p:ext>
              </p:extLst>
            </p:nvPr>
          </p:nvGraphicFramePr>
          <p:xfrm>
            <a:off x="6125941" y="852543"/>
            <a:ext cx="3003389" cy="28179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C07C20B6-254C-4D37-8D07-A77EFC80EA88}"/>
                </a:ext>
              </a:extLst>
            </p:cNvPr>
            <p:cNvSpPr txBox="1"/>
            <p:nvPr/>
          </p:nvSpPr>
          <p:spPr>
            <a:xfrm>
              <a:off x="8117625" y="1435807"/>
              <a:ext cx="354563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96995BFA-7ADD-43A7-9758-5E9667DC081D}"/>
              </a:ext>
            </a:extLst>
          </p:cNvPr>
          <p:cNvGrpSpPr/>
          <p:nvPr/>
        </p:nvGrpSpPr>
        <p:grpSpPr>
          <a:xfrm>
            <a:off x="6581935" y="3219553"/>
            <a:ext cx="2556824" cy="2396230"/>
            <a:chOff x="9192195" y="4209924"/>
            <a:chExt cx="2999803" cy="2648076"/>
          </a:xfrm>
        </p:grpSpPr>
        <p:graphicFrame>
          <p:nvGraphicFramePr>
            <p:cNvPr id="62" name="Chart 61">
              <a:extLst>
                <a:ext uri="{FF2B5EF4-FFF2-40B4-BE49-F238E27FC236}">
                  <a16:creationId xmlns:a16="http://schemas.microsoft.com/office/drawing/2014/main" xmlns="" id="{42F2EB2D-091C-4B9E-A7B1-E66E8B23AE8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84313504"/>
                </p:ext>
              </p:extLst>
            </p:nvPr>
          </p:nvGraphicFramePr>
          <p:xfrm>
            <a:off x="9192195" y="4209924"/>
            <a:ext cx="2999803" cy="26480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5CA33C7B-FBF3-4E39-89DB-285FB4D295CC}"/>
                </a:ext>
              </a:extLst>
            </p:cNvPr>
            <p:cNvSpPr txBox="1"/>
            <p:nvPr/>
          </p:nvSpPr>
          <p:spPr>
            <a:xfrm>
              <a:off x="11185510" y="4528016"/>
              <a:ext cx="354563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491D559-E2FF-4B1B-A1A1-D50E20E2F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45670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3"/>
            <a:ext cx="914399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Verdana" pitchFamily="34" charset="0"/>
              </a:rPr>
              <a:t>Результаты (</a:t>
            </a:r>
            <a:r>
              <a:rPr lang="ru-RU" altLang="ru-RU" sz="1800" b="1" u="sng" dirty="0">
                <a:latin typeface="Verdana" pitchFamily="34" charset="0"/>
              </a:rPr>
              <a:t>НАДПОЧЕЧНИКИ</a:t>
            </a:r>
            <a:r>
              <a:rPr lang="ru-RU" altLang="ru-RU" sz="1800" b="1" dirty="0">
                <a:latin typeface="Verdana" pitchFamily="34" charset="0"/>
              </a:rPr>
              <a:t>)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sp>
        <p:nvSpPr>
          <p:cNvPr id="40" name="Прямоугольник 9">
            <a:extLst>
              <a:ext uri="{FF2B5EF4-FFF2-40B4-BE49-F238E27FC236}">
                <a16:creationId xmlns:a16="http://schemas.microsoft.com/office/drawing/2014/main" xmlns="" id="{0187001F-EFB3-4C77-85BC-6FD9D8E2C4CA}"/>
              </a:ext>
            </a:extLst>
          </p:cNvPr>
          <p:cNvSpPr/>
          <p:nvPr/>
        </p:nvSpPr>
        <p:spPr>
          <a:xfrm>
            <a:off x="-1" y="4674104"/>
            <a:ext cx="3956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100" dirty="0">
                <a:latin typeface="Verdana" pitchFamily="34" charset="0"/>
              </a:rPr>
              <a:t>Рис. 14 Зрелость тучных клеток надпочечников молодых и старых животных. 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altLang="ru-RU" sz="1400" dirty="0">
              <a:latin typeface="Verdana" pitchFamily="34" charset="0"/>
            </a:endParaRPr>
          </a:p>
        </p:txBody>
      </p:sp>
      <p:graphicFrame>
        <p:nvGraphicFramePr>
          <p:cNvPr id="41" name="مخطط 2">
            <a:extLst>
              <a:ext uri="{FF2B5EF4-FFF2-40B4-BE49-F238E27FC236}">
                <a16:creationId xmlns:a16="http://schemas.microsoft.com/office/drawing/2014/main" xmlns="" id="{6897DCF3-F972-48C2-BD33-E5CC32C561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2177270"/>
              </p:ext>
            </p:extLst>
          </p:nvPr>
        </p:nvGraphicFramePr>
        <p:xfrm>
          <a:off x="-1" y="1494936"/>
          <a:ext cx="3956369" cy="3168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2" name="Прямоугольник 14">
            <a:extLst>
              <a:ext uri="{FF2B5EF4-FFF2-40B4-BE49-F238E27FC236}">
                <a16:creationId xmlns:a16="http://schemas.microsoft.com/office/drawing/2014/main" xmlns="" id="{DF24E232-3FA6-4BBB-869D-BC7F38BFCE32}"/>
              </a:ext>
            </a:extLst>
          </p:cNvPr>
          <p:cNvSpPr/>
          <p:nvPr/>
        </p:nvSpPr>
        <p:spPr>
          <a:xfrm>
            <a:off x="4499992" y="4674104"/>
            <a:ext cx="464400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100" dirty="0">
                <a:latin typeface="Verdana" pitchFamily="34" charset="0"/>
              </a:rPr>
              <a:t>Рис. </a:t>
            </a:r>
            <a:r>
              <a:rPr lang="en-US" altLang="ru-RU" sz="1100" dirty="0">
                <a:latin typeface="Verdana" pitchFamily="34" charset="0"/>
              </a:rPr>
              <a:t>15</a:t>
            </a:r>
            <a:r>
              <a:rPr lang="ru-RU" altLang="ru-RU" sz="1100" dirty="0">
                <a:latin typeface="Verdana" pitchFamily="34" charset="0"/>
              </a:rPr>
              <a:t>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Тучные клетки в надпочечниках. а – у молодых животных, б – у старых животных. Окраска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1100" dirty="0">
                <a:latin typeface="Verdana" pitchFamily="34" charset="0"/>
              </a:rPr>
              <a:t>альциановый синий – сафранин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. Увеличение х40.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ECDAAE16-1B7C-4939-9E41-796C4B4A67E6}"/>
              </a:ext>
            </a:extLst>
          </p:cNvPr>
          <p:cNvGrpSpPr/>
          <p:nvPr/>
        </p:nvGrpSpPr>
        <p:grpSpPr>
          <a:xfrm>
            <a:off x="4499992" y="1494936"/>
            <a:ext cx="4644007" cy="3168753"/>
            <a:chOff x="5103846" y="1549514"/>
            <a:chExt cx="7100518" cy="2986161"/>
          </a:xfrm>
        </p:grpSpPr>
        <p:pic>
          <p:nvPicPr>
            <p:cNvPr id="44" name="Picture 43" descr="A picture containing map&#10;&#10;Description automatically generated">
              <a:extLst>
                <a:ext uri="{FF2B5EF4-FFF2-40B4-BE49-F238E27FC236}">
                  <a16:creationId xmlns:a16="http://schemas.microsoft.com/office/drawing/2014/main" xmlns="" id="{91B37B18-BAB6-4457-9CB7-5F064DEAF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70259" y="1552883"/>
              <a:ext cx="3334105" cy="2969057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8EFE6EB5-1489-40D3-809C-A527C9428421}"/>
                </a:ext>
              </a:extLst>
            </p:cNvPr>
            <p:cNvGrpSpPr/>
            <p:nvPr/>
          </p:nvGrpSpPr>
          <p:grpSpPr>
            <a:xfrm>
              <a:off x="5103846" y="1549514"/>
              <a:ext cx="6540758" cy="2986161"/>
              <a:chOff x="5103846" y="1549514"/>
              <a:chExt cx="6540758" cy="2986161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xmlns="" id="{9D5F2456-B995-4396-80FA-7147C3653EDA}"/>
                  </a:ext>
                </a:extLst>
              </p:cNvPr>
              <p:cNvGrpSpPr/>
              <p:nvPr/>
            </p:nvGrpSpPr>
            <p:grpSpPr>
              <a:xfrm>
                <a:off x="5103846" y="1549514"/>
                <a:ext cx="4060593" cy="2986161"/>
                <a:chOff x="4868333" y="4096138"/>
                <a:chExt cx="4195511" cy="2774623"/>
              </a:xfrm>
            </p:grpSpPr>
            <p:pic>
              <p:nvPicPr>
                <p:cNvPr id="51" name="Picture 50">
                  <a:extLst>
                    <a:ext uri="{FF2B5EF4-FFF2-40B4-BE49-F238E27FC236}">
                      <a16:creationId xmlns:a16="http://schemas.microsoft.com/office/drawing/2014/main" xmlns="" id="{4DE81066-4740-4463-BB30-7127ED6A57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868333" y="4096138"/>
                  <a:ext cx="3769568" cy="2761861"/>
                </a:xfrm>
                <a:prstGeom prst="rect">
                  <a:avLst/>
                </a:prstGeom>
              </p:spPr>
            </p:pic>
            <p:sp>
              <p:nvSpPr>
                <p:cNvPr id="52" name="Text Box 2">
                  <a:extLst>
                    <a:ext uri="{FF2B5EF4-FFF2-40B4-BE49-F238E27FC236}">
                      <a16:creationId xmlns:a16="http://schemas.microsoft.com/office/drawing/2014/main" xmlns="" id="{CE206AFA-2A19-4428-828D-AAE4E4DC042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868333" y="6533852"/>
                  <a:ext cx="303954" cy="3369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1800" b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а</a:t>
                  </a:r>
                  <a:endParaRPr lang="ru-RU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Text Box 2">
                  <a:extLst>
                    <a:ext uri="{FF2B5EF4-FFF2-40B4-BE49-F238E27FC236}">
                      <a16:creationId xmlns:a16="http://schemas.microsoft.com/office/drawing/2014/main" xmlns="" id="{95AA7BBD-80A0-4FAF-A631-E6834E21F02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759890" y="6521090"/>
                  <a:ext cx="303954" cy="3369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1800" b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б</a:t>
                  </a:r>
                  <a:endParaRPr lang="ru-RU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xmlns="" id="{B2DABB4B-D152-4F3E-8126-60F5550E45FE}"/>
                  </a:ext>
                </a:extLst>
              </p:cNvPr>
              <p:cNvCxnSpPr/>
              <p:nvPr/>
            </p:nvCxnSpPr>
            <p:spPr>
              <a:xfrm flipV="1">
                <a:off x="5884620" y="3123090"/>
                <a:ext cx="473663" cy="52167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xmlns="" id="{989E2CF9-9A1A-4A24-B81C-80042A6776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35412" y="2670001"/>
                <a:ext cx="329682" cy="4783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xmlns="" id="{27C8FA1A-DB07-49CA-8F0F-89717ECB7BB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1000792" y="3362848"/>
                <a:ext cx="93306" cy="5638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xmlns="" id="{AEA0862A-3358-4A66-BAD6-AA4B6DB1F2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157745" y="1925238"/>
                <a:ext cx="486859" cy="43540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F916E47-5410-4844-AA37-85EDAC6CF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1819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3"/>
            <a:ext cx="914399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Verdana" pitchFamily="34" charset="0"/>
              </a:rPr>
              <a:t>Результаты (</a:t>
            </a:r>
            <a:r>
              <a:rPr lang="ru-RU" altLang="ru-RU" sz="1800" b="1" u="sng" dirty="0">
                <a:latin typeface="Verdana" pitchFamily="34" charset="0"/>
              </a:rPr>
              <a:t>Желудок</a:t>
            </a:r>
            <a:r>
              <a:rPr lang="ru-RU" altLang="ru-RU" sz="1800" b="1" dirty="0">
                <a:latin typeface="Verdana" pitchFamily="34" charset="0"/>
              </a:rPr>
              <a:t>)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F02E835-0430-4EFE-8908-77C806BBC253}"/>
              </a:ext>
            </a:extLst>
          </p:cNvPr>
          <p:cNvGrpSpPr/>
          <p:nvPr/>
        </p:nvGrpSpPr>
        <p:grpSpPr>
          <a:xfrm>
            <a:off x="8364" y="3053693"/>
            <a:ext cx="4011331" cy="2221338"/>
            <a:chOff x="0" y="4409532"/>
            <a:chExt cx="5812770" cy="244846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3EAFD68B-5ADE-46AF-8E10-85BE8A4028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3088" y="4409532"/>
              <a:ext cx="2859682" cy="24410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xmlns="" id="{E125C184-15ED-4F39-8BC2-769C49A958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09532"/>
              <a:ext cx="2874052" cy="244107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82BB0B06-9E28-4733-A5A2-326C1FBB2F15}"/>
                </a:ext>
              </a:extLst>
            </p:cNvPr>
            <p:cNvGrpSpPr/>
            <p:nvPr/>
          </p:nvGrpSpPr>
          <p:grpSpPr>
            <a:xfrm>
              <a:off x="7185" y="4514259"/>
              <a:ext cx="4638274" cy="2343740"/>
              <a:chOff x="7185" y="4514259"/>
              <a:chExt cx="4638274" cy="2343740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748122BA-B28D-4D35-9C5B-213519D76F97}"/>
                  </a:ext>
                </a:extLst>
              </p:cNvPr>
              <p:cNvGrpSpPr/>
              <p:nvPr/>
            </p:nvGrpSpPr>
            <p:grpSpPr>
              <a:xfrm>
                <a:off x="7185" y="6451154"/>
                <a:ext cx="3262049" cy="406845"/>
                <a:chOff x="7620" y="2103120"/>
                <a:chExt cx="3459480" cy="419100"/>
              </a:xfrm>
            </p:grpSpPr>
            <p:sp>
              <p:nvSpPr>
                <p:cNvPr id="29" name="Text Box 2">
                  <a:extLst>
                    <a:ext uri="{FF2B5EF4-FFF2-40B4-BE49-F238E27FC236}">
                      <a16:creationId xmlns:a16="http://schemas.microsoft.com/office/drawing/2014/main" xmlns="" id="{B938E791-2F11-4FE6-BC55-B11C77E7077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620" y="2103120"/>
                  <a:ext cx="342900" cy="4191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2000" b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а</a:t>
                  </a:r>
                  <a:endParaRPr lang="ru-R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Text Box 2">
                  <a:extLst>
                    <a:ext uri="{FF2B5EF4-FFF2-40B4-BE49-F238E27FC236}">
                      <a16:creationId xmlns:a16="http://schemas.microsoft.com/office/drawing/2014/main" xmlns="" id="{30A3BECA-F56B-4A5C-A68B-A4DC5AF8A80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24200" y="2133600"/>
                  <a:ext cx="342900" cy="3810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2000" b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б</a:t>
                  </a:r>
                  <a:endParaRPr lang="ru-R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xmlns="" id="{24163434-C082-4243-A098-11519865439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5620" y="5309769"/>
                <a:ext cx="345233" cy="38401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xmlns="" id="{FD964951-02C4-4212-981B-ED0FA9CD60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32493" y="5693782"/>
                <a:ext cx="93306" cy="4737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xmlns="" id="{D7D199DE-7AD2-429F-9B8B-BC80EEF167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0853" y="4514259"/>
                <a:ext cx="501798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xmlns="" id="{9BC718CE-A3FA-4DDD-9B8F-7C41EDFAAC2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19660" y="5079570"/>
                <a:ext cx="93306" cy="5638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xmlns="" id="{61A299AC-6916-463D-B9DE-06F6592A7F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377543" y="5219857"/>
                <a:ext cx="267916" cy="41021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xmlns="" id="{717874A1-816D-409D-BCD1-18A4347F0E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679477" y="6073862"/>
                <a:ext cx="382410" cy="9367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Прямоугольник 1">
            <a:extLst>
              <a:ext uri="{FF2B5EF4-FFF2-40B4-BE49-F238E27FC236}">
                <a16:creationId xmlns:a16="http://schemas.microsoft.com/office/drawing/2014/main" xmlns="" id="{D12A8291-E5AF-4CCA-A5A6-57B11D6B797D}"/>
              </a:ext>
            </a:extLst>
          </p:cNvPr>
          <p:cNvSpPr/>
          <p:nvPr/>
        </p:nvSpPr>
        <p:spPr>
          <a:xfrm>
            <a:off x="7185" y="690521"/>
            <a:ext cx="1152827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16 Число тучных клеток в желудке, </a:t>
            </a:r>
            <a:r>
              <a:rPr lang="ru-RU" altLang="ru-RU" sz="1100" dirty="0" err="1">
                <a:latin typeface="Verdana" pitchFamily="34" charset="0"/>
              </a:rPr>
              <a:t>шт</a:t>
            </a:r>
            <a:r>
              <a:rPr lang="ru-RU" altLang="ru-RU" sz="1100" dirty="0">
                <a:latin typeface="Verdana" pitchFamily="34" charset="0"/>
              </a:rPr>
              <a:t>/1 мм2 органа.</a:t>
            </a:r>
          </a:p>
          <a:p>
            <a:pPr algn="just"/>
            <a:endParaRPr lang="ru-RU" altLang="ru-RU" sz="1400" dirty="0">
              <a:latin typeface="Verdana" pitchFamily="34" charset="0"/>
            </a:endParaRPr>
          </a:p>
        </p:txBody>
      </p:sp>
      <p:graphicFrame>
        <p:nvGraphicFramePr>
          <p:cNvPr id="32" name="Chart 31">
            <a:extLst>
              <a:ext uri="{FF2B5EF4-FFF2-40B4-BE49-F238E27FC236}">
                <a16:creationId xmlns:a16="http://schemas.microsoft.com/office/drawing/2014/main" xmlns="" id="{A64D8CDD-91B6-4FDC-BBA8-74A6F94E897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7912702"/>
              </p:ext>
            </p:extLst>
          </p:nvPr>
        </p:nvGraphicFramePr>
        <p:xfrm>
          <a:off x="1160013" y="696193"/>
          <a:ext cx="2859682" cy="222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3" name="Прямоугольник 16">
            <a:extLst>
              <a:ext uri="{FF2B5EF4-FFF2-40B4-BE49-F238E27FC236}">
                <a16:creationId xmlns:a16="http://schemas.microsoft.com/office/drawing/2014/main" xmlns="" id="{B3183AAB-F777-4753-88C9-8D0CC9CF38FB}"/>
              </a:ext>
            </a:extLst>
          </p:cNvPr>
          <p:cNvSpPr/>
          <p:nvPr/>
        </p:nvSpPr>
        <p:spPr>
          <a:xfrm>
            <a:off x="4569357" y="684555"/>
            <a:ext cx="165920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18 Средний гистохимический коэффициент (СГХК) тучных клеток желудка молодых и старых животных, СГХК; </a:t>
            </a:r>
            <a:r>
              <a:rPr lang="ru-RU" altLang="ru-RU" sz="1100" dirty="0" err="1">
                <a:latin typeface="Verdana" pitchFamily="34" charset="0"/>
              </a:rPr>
              <a:t>усл</a:t>
            </a:r>
            <a:r>
              <a:rPr lang="ru-RU" altLang="ru-RU" sz="1100" dirty="0">
                <a:latin typeface="Verdana" pitchFamily="34" charset="0"/>
              </a:rPr>
              <a:t>. ед.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* – отличия достоверны по сравнению с 4 мес., p&lt;0,05.</a:t>
            </a:r>
            <a:endParaRPr lang="ru-RU" altLang="ru-RU" sz="1100" dirty="0">
              <a:latin typeface="Verdana" pitchFamily="34" charset="0"/>
            </a:endParaRPr>
          </a:p>
        </p:txBody>
      </p:sp>
      <p:sp>
        <p:nvSpPr>
          <p:cNvPr id="34" name="Прямоугольник 14">
            <a:extLst>
              <a:ext uri="{FF2B5EF4-FFF2-40B4-BE49-F238E27FC236}">
                <a16:creationId xmlns:a16="http://schemas.microsoft.com/office/drawing/2014/main" xmlns="" id="{BFD5F6FD-8B24-46E6-A933-25E68816BB86}"/>
              </a:ext>
            </a:extLst>
          </p:cNvPr>
          <p:cNvSpPr/>
          <p:nvPr/>
        </p:nvSpPr>
        <p:spPr>
          <a:xfrm>
            <a:off x="11015" y="5284098"/>
            <a:ext cx="400868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17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Тучные клетки в желудке. а – у молодых животных, б – у старых животных. Окраска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толуидиновым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синим. Увеличение х40.</a:t>
            </a:r>
          </a:p>
        </p:txBody>
      </p:sp>
      <p:sp>
        <p:nvSpPr>
          <p:cNvPr id="35" name="Прямоугольник 16">
            <a:extLst>
              <a:ext uri="{FF2B5EF4-FFF2-40B4-BE49-F238E27FC236}">
                <a16:creationId xmlns:a16="http://schemas.microsoft.com/office/drawing/2014/main" xmlns="" id="{564EB1CB-4FAC-4403-B9FF-E42EA3BB505E}"/>
              </a:ext>
            </a:extLst>
          </p:cNvPr>
          <p:cNvSpPr/>
          <p:nvPr/>
        </p:nvSpPr>
        <p:spPr>
          <a:xfrm>
            <a:off x="4569357" y="3053693"/>
            <a:ext cx="1659201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19 Индекс дегрануляции тучных клеток желудка молодых и старых животных, ИД; %.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* – отличия достоверны по сравнению с 4 мес., p&lt;0,05.</a:t>
            </a:r>
            <a:endParaRPr lang="ru-RU" altLang="ru-RU" sz="1100" dirty="0">
              <a:latin typeface="Verdana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C78B2E13-F99F-47F6-82C3-0B15A837F581}"/>
              </a:ext>
            </a:extLst>
          </p:cNvPr>
          <p:cNvGrpSpPr/>
          <p:nvPr/>
        </p:nvGrpSpPr>
        <p:grpSpPr>
          <a:xfrm>
            <a:off x="6236921" y="690521"/>
            <a:ext cx="2898715" cy="2221338"/>
            <a:chOff x="9188610" y="1391019"/>
            <a:chExt cx="3003389" cy="2817951"/>
          </a:xfrm>
        </p:grpSpPr>
        <p:graphicFrame>
          <p:nvGraphicFramePr>
            <p:cNvPr id="37" name="Chart 36">
              <a:extLst>
                <a:ext uri="{FF2B5EF4-FFF2-40B4-BE49-F238E27FC236}">
                  <a16:creationId xmlns:a16="http://schemas.microsoft.com/office/drawing/2014/main" xmlns="" id="{A9E72682-3515-4A33-9981-1A0D333CD4D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88035311"/>
                </p:ext>
              </p:extLst>
            </p:nvPr>
          </p:nvGraphicFramePr>
          <p:xfrm>
            <a:off x="9188610" y="1391019"/>
            <a:ext cx="3003389" cy="28179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F11840DC-4EF5-4F7F-8CE4-6AF835EFAA77}"/>
                </a:ext>
              </a:extLst>
            </p:cNvPr>
            <p:cNvSpPr txBox="1"/>
            <p:nvPr/>
          </p:nvSpPr>
          <p:spPr>
            <a:xfrm>
              <a:off x="11185511" y="2462995"/>
              <a:ext cx="354563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98ED330-2B84-4287-8C03-8636C836CE09}"/>
              </a:ext>
            </a:extLst>
          </p:cNvPr>
          <p:cNvGrpSpPr/>
          <p:nvPr/>
        </p:nvGrpSpPr>
        <p:grpSpPr>
          <a:xfrm>
            <a:off x="6236921" y="3053693"/>
            <a:ext cx="2883719" cy="2214627"/>
            <a:chOff x="9192195" y="4209924"/>
            <a:chExt cx="2999803" cy="2648076"/>
          </a:xfrm>
        </p:grpSpPr>
        <p:graphicFrame>
          <p:nvGraphicFramePr>
            <p:cNvPr id="54" name="Chart 53">
              <a:extLst>
                <a:ext uri="{FF2B5EF4-FFF2-40B4-BE49-F238E27FC236}">
                  <a16:creationId xmlns:a16="http://schemas.microsoft.com/office/drawing/2014/main" xmlns="" id="{15E151A2-79FF-4C19-A0F8-EB49F41D7206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450560282"/>
                </p:ext>
              </p:extLst>
            </p:nvPr>
          </p:nvGraphicFramePr>
          <p:xfrm>
            <a:off x="9192195" y="4209924"/>
            <a:ext cx="2999803" cy="26480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xmlns="" id="{40BB2C8C-D4B0-41C2-AE79-A33E700F770E}"/>
                </a:ext>
              </a:extLst>
            </p:cNvPr>
            <p:cNvSpPr txBox="1"/>
            <p:nvPr/>
          </p:nvSpPr>
          <p:spPr>
            <a:xfrm>
              <a:off x="11185510" y="4642362"/>
              <a:ext cx="354563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E2AE216-2023-4CAE-9003-CEE541CF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2985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3"/>
            <a:ext cx="914399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Verdana" pitchFamily="34" charset="0"/>
              </a:rPr>
              <a:t>Результаты (</a:t>
            </a:r>
            <a:r>
              <a:rPr lang="ru-RU" altLang="ru-RU" sz="1800" b="1" u="sng" dirty="0">
                <a:latin typeface="Verdana" pitchFamily="34" charset="0"/>
              </a:rPr>
              <a:t>Желудок</a:t>
            </a:r>
            <a:r>
              <a:rPr lang="ru-RU" altLang="ru-RU" sz="1800" b="1" dirty="0">
                <a:latin typeface="Verdana" pitchFamily="34" charset="0"/>
              </a:rPr>
              <a:t>)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sp>
        <p:nvSpPr>
          <p:cNvPr id="40" name="Прямоугольник 9">
            <a:extLst>
              <a:ext uri="{FF2B5EF4-FFF2-40B4-BE49-F238E27FC236}">
                <a16:creationId xmlns:a16="http://schemas.microsoft.com/office/drawing/2014/main" xmlns="" id="{BDCA818C-FF11-4604-97AA-E09828EEF312}"/>
              </a:ext>
            </a:extLst>
          </p:cNvPr>
          <p:cNvSpPr/>
          <p:nvPr/>
        </p:nvSpPr>
        <p:spPr>
          <a:xfrm>
            <a:off x="0" y="4625181"/>
            <a:ext cx="407996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100" dirty="0">
                <a:latin typeface="Verdana" pitchFamily="34" charset="0"/>
              </a:rPr>
              <a:t>Рис. 20 Зрелость тучных клеток желудка молодых и старых животных. </a:t>
            </a:r>
          </a:p>
          <a:p>
            <a:pPr algn="ctr"/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* – отличия достоверны по сравнению с 4 мес., p&lt;0,05.</a:t>
            </a:r>
          </a:p>
          <a:p>
            <a:pPr algn="just"/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just"/>
            <a:endParaRPr lang="ru-RU" altLang="ru-RU" sz="1400" dirty="0">
              <a:latin typeface="Verdana" pitchFamily="34" charset="0"/>
            </a:endParaRPr>
          </a:p>
        </p:txBody>
      </p:sp>
      <p:sp>
        <p:nvSpPr>
          <p:cNvPr id="41" name="Прямоугольник 14">
            <a:extLst>
              <a:ext uri="{FF2B5EF4-FFF2-40B4-BE49-F238E27FC236}">
                <a16:creationId xmlns:a16="http://schemas.microsoft.com/office/drawing/2014/main" xmlns="" id="{FB17AF22-4F02-47EA-980F-BB85394979B4}"/>
              </a:ext>
            </a:extLst>
          </p:cNvPr>
          <p:cNvSpPr/>
          <p:nvPr/>
        </p:nvSpPr>
        <p:spPr>
          <a:xfrm>
            <a:off x="4355976" y="4625181"/>
            <a:ext cx="478802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100" dirty="0">
                <a:latin typeface="Verdana" pitchFamily="34" charset="0"/>
              </a:rPr>
              <a:t>Рис. 21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Тучные клетки в желудке. а – у молодых животных, б – у старых животных. Окраска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1100" dirty="0">
                <a:latin typeface="Verdana" pitchFamily="34" charset="0"/>
              </a:rPr>
              <a:t>альциановый синий – сафранин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. Увеличение х40.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DB6E2156-14B2-475E-BED2-EF3B7D766989}"/>
              </a:ext>
            </a:extLst>
          </p:cNvPr>
          <p:cNvGrpSpPr/>
          <p:nvPr/>
        </p:nvGrpSpPr>
        <p:grpSpPr>
          <a:xfrm>
            <a:off x="4355976" y="1538714"/>
            <a:ext cx="4788023" cy="2964965"/>
            <a:chOff x="4868332" y="1538714"/>
            <a:chExt cx="7323667" cy="3003332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BC9FBF47-6C18-40EF-8463-98AA4381CED2}"/>
                </a:ext>
              </a:extLst>
            </p:cNvPr>
            <p:cNvGrpSpPr/>
            <p:nvPr/>
          </p:nvGrpSpPr>
          <p:grpSpPr>
            <a:xfrm>
              <a:off x="4868332" y="1538714"/>
              <a:ext cx="7323667" cy="3003332"/>
              <a:chOff x="4868333" y="3893034"/>
              <a:chExt cx="7323667" cy="2964967"/>
            </a:xfrm>
          </p:grpSpPr>
          <p:pic>
            <p:nvPicPr>
              <p:cNvPr id="49" name="Picture 48" descr="Background pattern&#10;&#10;Description automatically generated">
                <a:extLst>
                  <a:ext uri="{FF2B5EF4-FFF2-40B4-BE49-F238E27FC236}">
                    <a16:creationId xmlns:a16="http://schemas.microsoft.com/office/drawing/2014/main" xmlns="" id="{3026A1D5-44D3-4282-963D-460AB392D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8333" y="3893037"/>
                <a:ext cx="3715830" cy="2964964"/>
              </a:xfrm>
              <a:prstGeom prst="rect">
                <a:avLst/>
              </a:prstGeom>
            </p:spPr>
          </p:pic>
          <p:pic>
            <p:nvPicPr>
              <p:cNvPr id="50" name="Picture 49" descr="Background pattern&#10;&#10;Description automatically generated">
                <a:extLst>
                  <a:ext uri="{FF2B5EF4-FFF2-40B4-BE49-F238E27FC236}">
                    <a16:creationId xmlns:a16="http://schemas.microsoft.com/office/drawing/2014/main" xmlns="" id="{07B150B4-6D61-4F57-AAD5-CEC2B9DEFD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86800" y="3893034"/>
                <a:ext cx="3505200" cy="2964966"/>
              </a:xfrm>
              <a:prstGeom prst="rect">
                <a:avLst/>
              </a:prstGeom>
            </p:spPr>
          </p:pic>
          <p:sp>
            <p:nvSpPr>
              <p:cNvPr id="51" name="Text Box 2">
                <a:extLst>
                  <a:ext uri="{FF2B5EF4-FFF2-40B4-BE49-F238E27FC236}">
                    <a16:creationId xmlns:a16="http://schemas.microsoft.com/office/drawing/2014/main" xmlns="" id="{48802CEF-1A48-465B-A362-114F3BEAA58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46780" y="6521092"/>
                <a:ext cx="303954" cy="336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l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а</a:t>
                </a:r>
                <a:endParaRPr lang="ru-RU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" name="Text Box 2">
                <a:extLst>
                  <a:ext uri="{FF2B5EF4-FFF2-40B4-BE49-F238E27FC236}">
                    <a16:creationId xmlns:a16="http://schemas.microsoft.com/office/drawing/2014/main" xmlns="" id="{6D016110-12F3-46D7-9B7F-8D3CC846F10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06579" y="6521091"/>
                <a:ext cx="303954" cy="336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l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б</a:t>
                </a:r>
                <a:endParaRPr lang="ru-RU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xmlns="" id="{641E897B-7FA3-4D0D-BE86-4FDD40632A9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22498" y="3147081"/>
              <a:ext cx="93306" cy="56383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C5FE839F-7478-43A2-924E-1E8041A2B7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957248" y="3522478"/>
              <a:ext cx="93306" cy="56383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xmlns="" id="{3A368A25-18B9-445D-870D-E5721792B13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95396" y="3021197"/>
              <a:ext cx="228273" cy="40780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D7B2045D-F68A-45A2-96D6-5A235BF561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2686" y="2063399"/>
              <a:ext cx="102637" cy="51318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xmlns="" id="{C985047B-D4EB-43C0-ACB8-11B75AD12A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530894" y="3180575"/>
              <a:ext cx="93306" cy="56383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xmlns="" id="{9225EB1A-01A0-41D5-A7B7-8BCEEFE47245}"/>
              </a:ext>
            </a:extLst>
          </p:cNvPr>
          <p:cNvGrpSpPr/>
          <p:nvPr/>
        </p:nvGrpSpPr>
        <p:grpSpPr>
          <a:xfrm>
            <a:off x="0" y="1538714"/>
            <a:ext cx="4079960" cy="2964965"/>
            <a:chOff x="0" y="1538714"/>
            <a:chExt cx="4868333" cy="2964965"/>
          </a:xfrm>
        </p:grpSpPr>
        <p:graphicFrame>
          <p:nvGraphicFramePr>
            <p:cNvPr id="56" name="مخطط 3">
              <a:extLst>
                <a:ext uri="{FF2B5EF4-FFF2-40B4-BE49-F238E27FC236}">
                  <a16:creationId xmlns:a16="http://schemas.microsoft.com/office/drawing/2014/main" xmlns="" id="{F8176B4A-9D4D-4EA3-B4BE-A012484FE8D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994029385"/>
                </p:ext>
              </p:extLst>
            </p:nvPr>
          </p:nvGraphicFramePr>
          <p:xfrm>
            <a:off x="0" y="1538714"/>
            <a:ext cx="4868333" cy="296496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xmlns="" id="{614C0AC9-17DE-4D71-8F3C-A0CFC5DEA6F4}"/>
                </a:ext>
              </a:extLst>
            </p:cNvPr>
            <p:cNvSpPr txBox="1"/>
            <p:nvPr/>
          </p:nvSpPr>
          <p:spPr>
            <a:xfrm>
              <a:off x="3556517" y="2100908"/>
              <a:ext cx="354563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637C29A7-CF95-41C7-962E-FD2BB4FB7C52}"/>
                </a:ext>
              </a:extLst>
            </p:cNvPr>
            <p:cNvSpPr txBox="1"/>
            <p:nvPr/>
          </p:nvSpPr>
          <p:spPr>
            <a:xfrm>
              <a:off x="3549606" y="3001656"/>
              <a:ext cx="354563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26176F4-EA08-4844-B766-B2F8DA46B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5086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3"/>
            <a:ext cx="914399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Verdana" pitchFamily="34" charset="0"/>
              </a:rPr>
              <a:t>Результаты ( </a:t>
            </a:r>
            <a:r>
              <a:rPr lang="ru-RU" altLang="ru-RU" sz="1800" b="1" u="sng" dirty="0">
                <a:latin typeface="Verdana" pitchFamily="34" charset="0"/>
              </a:rPr>
              <a:t>ТОНКИЙ КИШЕЧНИК </a:t>
            </a:r>
            <a:r>
              <a:rPr lang="ru-RU" altLang="ru-RU" sz="1800" b="1" dirty="0">
                <a:latin typeface="Verdana" pitchFamily="34" charset="0"/>
              </a:rPr>
              <a:t>)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FC094E0-77DF-4A1B-A90A-091690CD7C4F}"/>
              </a:ext>
            </a:extLst>
          </p:cNvPr>
          <p:cNvGrpSpPr/>
          <p:nvPr/>
        </p:nvGrpSpPr>
        <p:grpSpPr>
          <a:xfrm>
            <a:off x="0" y="3281173"/>
            <a:ext cx="4283968" cy="2417066"/>
            <a:chOff x="-1" y="4440934"/>
            <a:chExt cx="5812771" cy="2417066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D4FD701A-BBE0-4F87-B32A-45E8E8166E65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5765" y="4440934"/>
              <a:ext cx="2857005" cy="24170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57F8D9AA-02B8-4BC9-94A4-4EE20B61C4DE}"/>
                </a:ext>
              </a:extLst>
            </p:cNvPr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" y="4440934"/>
              <a:ext cx="2864059" cy="241706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982E58C9-8EE0-4D49-9B24-6EABF8282DCE}"/>
                </a:ext>
              </a:extLst>
            </p:cNvPr>
            <p:cNvGrpSpPr/>
            <p:nvPr/>
          </p:nvGrpSpPr>
          <p:grpSpPr>
            <a:xfrm>
              <a:off x="38798" y="4854037"/>
              <a:ext cx="4559889" cy="1993727"/>
              <a:chOff x="38798" y="4854037"/>
              <a:chExt cx="4559889" cy="1993727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4C1C1CC5-B109-4C96-B533-67789AB10818}"/>
                  </a:ext>
                </a:extLst>
              </p:cNvPr>
              <p:cNvGrpSpPr/>
              <p:nvPr/>
            </p:nvGrpSpPr>
            <p:grpSpPr>
              <a:xfrm>
                <a:off x="38798" y="6507508"/>
                <a:ext cx="3226182" cy="340256"/>
                <a:chOff x="2998470" y="4386580"/>
                <a:chExt cx="3484880" cy="379730"/>
              </a:xfrm>
            </p:grpSpPr>
            <p:sp>
              <p:nvSpPr>
                <p:cNvPr id="34" name="Text Box 2">
                  <a:extLst>
                    <a:ext uri="{FF2B5EF4-FFF2-40B4-BE49-F238E27FC236}">
                      <a16:creationId xmlns:a16="http://schemas.microsoft.com/office/drawing/2014/main" xmlns="" id="{018F8788-FD93-4C02-AFB1-D7549D8F640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98470" y="4400550"/>
                  <a:ext cx="312420" cy="3657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1800" b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а</a:t>
                  </a:r>
                  <a:endParaRPr lang="ru-R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Text Box 2">
                  <a:extLst>
                    <a:ext uri="{FF2B5EF4-FFF2-40B4-BE49-F238E27FC236}">
                      <a16:creationId xmlns:a16="http://schemas.microsoft.com/office/drawing/2014/main" xmlns="" id="{903ED241-2AE3-4FD3-B61E-980CD5BD397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170930" y="4386580"/>
                  <a:ext cx="312420" cy="3657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1800" b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б</a:t>
                  </a:r>
                  <a:endParaRPr lang="ru-R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xmlns="" id="{1F2421A1-CB03-46FF-B883-13510C5C48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635217" y="5718207"/>
                <a:ext cx="93306" cy="5638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xmlns="" id="{44B5DFA0-B057-4481-B032-36211DFE64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085932" y="5135956"/>
                <a:ext cx="93306" cy="5638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xmlns="" id="{10CBBF22-30E8-447E-B896-FB041C1A84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337614" y="4854037"/>
                <a:ext cx="93306" cy="5638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xmlns="" id="{6EB3D6CF-59DF-4437-8175-7EA6742360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76313" y="6013128"/>
                <a:ext cx="322374" cy="4527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xmlns="" id="{8BC64564-57A6-42CB-9FF6-526C181016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182320" y="5037368"/>
                <a:ext cx="93306" cy="5638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xmlns="" id="{2B675A13-D2E9-4DD4-AF68-61E712AFED4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79915" y="4876372"/>
                <a:ext cx="187443" cy="44291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xmlns="" id="{23E96ECF-E9CD-430D-B0A5-3A2C68AB2C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4427" y="5532724"/>
                <a:ext cx="267198" cy="4060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xmlns="" id="{19FBD8C6-0A39-46B2-8B80-FF88F9F6BCA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78274" y="5620703"/>
                <a:ext cx="212885" cy="48591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Прямоугольник 1">
            <a:extLst>
              <a:ext uri="{FF2B5EF4-FFF2-40B4-BE49-F238E27FC236}">
                <a16:creationId xmlns:a16="http://schemas.microsoft.com/office/drawing/2014/main" xmlns="" id="{C82899A2-72BD-4AA9-8F37-36C3021B2236}"/>
              </a:ext>
            </a:extLst>
          </p:cNvPr>
          <p:cNvSpPr/>
          <p:nvPr/>
        </p:nvSpPr>
        <p:spPr>
          <a:xfrm>
            <a:off x="-1" y="685800"/>
            <a:ext cx="948387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22 Число тучных клеток в тонком кишечнике, </a:t>
            </a:r>
            <a:r>
              <a:rPr lang="ru-RU" altLang="ru-RU" sz="1100" dirty="0" err="1">
                <a:latin typeface="Verdana" pitchFamily="34" charset="0"/>
              </a:rPr>
              <a:t>шт</a:t>
            </a:r>
            <a:r>
              <a:rPr lang="ru-RU" altLang="ru-RU" sz="1100" dirty="0">
                <a:latin typeface="Verdana" pitchFamily="34" charset="0"/>
              </a:rPr>
              <a:t>/1 мм2 органа.</a:t>
            </a:r>
          </a:p>
        </p:txBody>
      </p:sp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xmlns="" id="{F0A2C763-C0DF-4D8F-ACE2-CA1CEA9D827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9621396"/>
              </p:ext>
            </p:extLst>
          </p:nvPr>
        </p:nvGraphicFramePr>
        <p:xfrm>
          <a:off x="948387" y="685800"/>
          <a:ext cx="3335581" cy="2417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8" name="Прямоугольник 16">
            <a:extLst>
              <a:ext uri="{FF2B5EF4-FFF2-40B4-BE49-F238E27FC236}">
                <a16:creationId xmlns:a16="http://schemas.microsoft.com/office/drawing/2014/main" xmlns="" id="{FA4A0A5A-BE5B-442F-98A4-568F0B79AEFB}"/>
              </a:ext>
            </a:extLst>
          </p:cNvPr>
          <p:cNvSpPr/>
          <p:nvPr/>
        </p:nvSpPr>
        <p:spPr>
          <a:xfrm>
            <a:off x="4721556" y="685800"/>
            <a:ext cx="150662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24 Средний гистохимический коэффициент (СГХК) тучных клеток тонкого кишечника молодых и старых животных, СГХК; </a:t>
            </a:r>
            <a:r>
              <a:rPr lang="ru-RU" altLang="ru-RU" sz="1100" dirty="0" err="1">
                <a:latin typeface="Verdana" pitchFamily="34" charset="0"/>
              </a:rPr>
              <a:t>усл</a:t>
            </a:r>
            <a:r>
              <a:rPr lang="ru-RU" altLang="ru-RU" sz="1100" dirty="0">
                <a:latin typeface="Verdana" pitchFamily="34" charset="0"/>
              </a:rPr>
              <a:t>. ед.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* – отличия достоверны по сравнению с 4 мес., p&lt;0,05.</a:t>
            </a:r>
            <a:endParaRPr lang="ru-RU" altLang="ru-RU" sz="1100" dirty="0">
              <a:latin typeface="Verdana" pitchFamily="34" charset="0"/>
            </a:endParaRPr>
          </a:p>
        </p:txBody>
      </p:sp>
      <p:sp>
        <p:nvSpPr>
          <p:cNvPr id="39" name="Прямоугольник 14">
            <a:extLst>
              <a:ext uri="{FF2B5EF4-FFF2-40B4-BE49-F238E27FC236}">
                <a16:creationId xmlns:a16="http://schemas.microsoft.com/office/drawing/2014/main" xmlns="" id="{F4F9466C-F3F8-4047-B8EF-EADCF8CB55D9}"/>
              </a:ext>
            </a:extLst>
          </p:cNvPr>
          <p:cNvSpPr/>
          <p:nvPr/>
        </p:nvSpPr>
        <p:spPr>
          <a:xfrm>
            <a:off x="-2" y="5717537"/>
            <a:ext cx="428396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23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Тучные клетки в тонком кишечнике. а – у молодых животных, б – у старых животных. Окраска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толуидиновым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синим. Увеличение х40.</a:t>
            </a:r>
          </a:p>
        </p:txBody>
      </p:sp>
      <p:sp>
        <p:nvSpPr>
          <p:cNvPr id="54" name="Прямоугольник 16">
            <a:extLst>
              <a:ext uri="{FF2B5EF4-FFF2-40B4-BE49-F238E27FC236}">
                <a16:creationId xmlns:a16="http://schemas.microsoft.com/office/drawing/2014/main" xmlns="" id="{4C5AEAAB-BE57-4B2E-AFAA-BFB2B532B41B}"/>
              </a:ext>
            </a:extLst>
          </p:cNvPr>
          <p:cNvSpPr/>
          <p:nvPr/>
        </p:nvSpPr>
        <p:spPr>
          <a:xfrm>
            <a:off x="4721555" y="3284870"/>
            <a:ext cx="15066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25 Индекс дегрануляции тучных клеток тонкого кишечника молодых и старых животных, ИД; %.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* – отличия достоверны по сравнению с 4 мес., p&lt;0,05.</a:t>
            </a:r>
            <a:endParaRPr lang="ru-RU" altLang="ru-RU" sz="1100" dirty="0">
              <a:latin typeface="Verdana" pitchFamily="34" charset="0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2920479E-5226-4400-87FC-0F3B222BFE5E}"/>
              </a:ext>
            </a:extLst>
          </p:cNvPr>
          <p:cNvGrpSpPr/>
          <p:nvPr/>
        </p:nvGrpSpPr>
        <p:grpSpPr>
          <a:xfrm>
            <a:off x="6228184" y="685800"/>
            <a:ext cx="2915815" cy="2417066"/>
            <a:chOff x="9188610" y="1391019"/>
            <a:chExt cx="3003389" cy="2817951"/>
          </a:xfrm>
        </p:grpSpPr>
        <p:graphicFrame>
          <p:nvGraphicFramePr>
            <p:cNvPr id="59" name="Chart 58">
              <a:extLst>
                <a:ext uri="{FF2B5EF4-FFF2-40B4-BE49-F238E27FC236}">
                  <a16:creationId xmlns:a16="http://schemas.microsoft.com/office/drawing/2014/main" xmlns="" id="{D0D80133-B90C-4160-9AD3-F5685AEF818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45192405"/>
                </p:ext>
              </p:extLst>
            </p:nvPr>
          </p:nvGraphicFramePr>
          <p:xfrm>
            <a:off x="9188610" y="1391019"/>
            <a:ext cx="3003389" cy="28179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xmlns="" id="{6900923A-4CB6-4E77-9F8F-92C32C69DEB6}"/>
                </a:ext>
              </a:extLst>
            </p:cNvPr>
            <p:cNvSpPr txBox="1"/>
            <p:nvPr/>
          </p:nvSpPr>
          <p:spPr>
            <a:xfrm>
              <a:off x="11185511" y="2223047"/>
              <a:ext cx="354563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DF629D9B-0C07-4DF6-B70C-58E209DC3FCF}"/>
              </a:ext>
            </a:extLst>
          </p:cNvPr>
          <p:cNvGrpSpPr/>
          <p:nvPr/>
        </p:nvGrpSpPr>
        <p:grpSpPr>
          <a:xfrm>
            <a:off x="6214679" y="3281173"/>
            <a:ext cx="2915815" cy="2394312"/>
            <a:chOff x="9192195" y="4209924"/>
            <a:chExt cx="2999803" cy="2648076"/>
          </a:xfrm>
        </p:grpSpPr>
        <p:graphicFrame>
          <p:nvGraphicFramePr>
            <p:cNvPr id="62" name="Chart 61">
              <a:extLst>
                <a:ext uri="{FF2B5EF4-FFF2-40B4-BE49-F238E27FC236}">
                  <a16:creationId xmlns:a16="http://schemas.microsoft.com/office/drawing/2014/main" xmlns="" id="{2603F77C-35CC-402C-95D2-6B45EDD5106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87071810"/>
                </p:ext>
              </p:extLst>
            </p:nvPr>
          </p:nvGraphicFramePr>
          <p:xfrm>
            <a:off x="9192195" y="4209924"/>
            <a:ext cx="2999803" cy="26480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336A6D86-80EE-4704-8B0D-2A2BDDB87763}"/>
                </a:ext>
              </a:extLst>
            </p:cNvPr>
            <p:cNvSpPr txBox="1"/>
            <p:nvPr/>
          </p:nvSpPr>
          <p:spPr>
            <a:xfrm>
              <a:off x="11185510" y="4489706"/>
              <a:ext cx="354563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331FE23-DC2C-4426-A422-439C9D564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195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3"/>
            <a:ext cx="914399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Verdana" pitchFamily="34" charset="0"/>
              </a:rPr>
              <a:t>Результаты (</a:t>
            </a:r>
            <a:r>
              <a:rPr lang="ru-RU" altLang="ru-RU" sz="1800" b="1" u="sng" dirty="0">
                <a:latin typeface="Verdana" pitchFamily="34" charset="0"/>
              </a:rPr>
              <a:t>ТОЛСТЫЙ КИШЕЧНИК </a:t>
            </a:r>
            <a:r>
              <a:rPr lang="ru-RU" altLang="ru-RU" sz="1800" b="1" dirty="0">
                <a:latin typeface="Verdana" pitchFamily="34" charset="0"/>
              </a:rPr>
              <a:t>)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53242158-C9D9-4EA6-B3A4-B8EB9B4A21B7}"/>
              </a:ext>
            </a:extLst>
          </p:cNvPr>
          <p:cNvGrpSpPr/>
          <p:nvPr/>
        </p:nvGrpSpPr>
        <p:grpSpPr>
          <a:xfrm>
            <a:off x="0" y="3148637"/>
            <a:ext cx="4572000" cy="2264034"/>
            <a:chOff x="0" y="4440934"/>
            <a:chExt cx="5812770" cy="2417095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xmlns="" id="{4CD312EC-2179-477E-8924-F26E71205F42}"/>
                </a:ext>
              </a:extLst>
            </p:cNvPr>
            <p:cNvPicPr/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9228" y="4440934"/>
              <a:ext cx="2853542" cy="241709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3E698969-44B3-428C-9AF7-5BEFE96D69A6}"/>
                </a:ext>
              </a:extLst>
            </p:cNvPr>
            <p:cNvPicPr/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40934"/>
              <a:ext cx="2860587" cy="241709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xmlns="" id="{5CCC90A6-8B26-48F6-93D9-281D2C7BE518}"/>
                </a:ext>
              </a:extLst>
            </p:cNvPr>
            <p:cNvGrpSpPr/>
            <p:nvPr/>
          </p:nvGrpSpPr>
          <p:grpSpPr>
            <a:xfrm>
              <a:off x="98008" y="4959394"/>
              <a:ext cx="4959184" cy="1831359"/>
              <a:chOff x="98008" y="4959394"/>
              <a:chExt cx="4959184" cy="1831359"/>
            </a:xfrm>
          </p:grpSpPr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xmlns="" id="{147BAE4D-DDE3-4A02-9D08-1D5341D3DA24}"/>
                  </a:ext>
                </a:extLst>
              </p:cNvPr>
              <p:cNvGrpSpPr/>
              <p:nvPr/>
            </p:nvGrpSpPr>
            <p:grpSpPr>
              <a:xfrm>
                <a:off x="98008" y="6427275"/>
                <a:ext cx="3223620" cy="363478"/>
                <a:chOff x="3058746" y="4294568"/>
                <a:chExt cx="3486339" cy="404496"/>
              </a:xfrm>
            </p:grpSpPr>
            <p:sp>
              <p:nvSpPr>
                <p:cNvPr id="52" name="Text Box 2">
                  <a:extLst>
                    <a:ext uri="{FF2B5EF4-FFF2-40B4-BE49-F238E27FC236}">
                      <a16:creationId xmlns:a16="http://schemas.microsoft.com/office/drawing/2014/main" xmlns="" id="{17FAF5F4-031C-4EB7-B5FD-1D8F6AF2855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58746" y="4294568"/>
                  <a:ext cx="312421" cy="4044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1800" b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а</a:t>
                  </a:r>
                  <a:endParaRPr lang="ru-RU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3" name="Text Box 2">
                  <a:extLst>
                    <a:ext uri="{FF2B5EF4-FFF2-40B4-BE49-F238E27FC236}">
                      <a16:creationId xmlns:a16="http://schemas.microsoft.com/office/drawing/2014/main" xmlns="" id="{AC2BF21C-EC93-48B0-A43A-A592989AB32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232664" y="4294568"/>
                  <a:ext cx="312421" cy="4044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1800" b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б</a:t>
                  </a:r>
                  <a:endParaRPr lang="ru-RU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xmlns="" id="{6441C1C1-5FED-49CC-B3A1-726D5F9FD9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340776" y="6044399"/>
                <a:ext cx="245431" cy="3442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xmlns="" id="{190600A5-394A-4C1A-835F-DA6242964B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53287" y="5446096"/>
                <a:ext cx="267198" cy="4225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xmlns="" id="{8285807F-E1FC-4CB5-8A1E-92CA8202C08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015412" y="4959394"/>
                <a:ext cx="167951" cy="35989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xmlns="" id="{602DEA23-C4AD-42E4-A61C-3298E2E9570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2372" y="5115065"/>
                <a:ext cx="82615" cy="5422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xmlns="" id="{1ED434EB-24A2-4066-92B0-9E4F3FBCDE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39953" y="6044399"/>
                <a:ext cx="317239" cy="29354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xmlns="" id="{D442B182-D92B-4929-8FEA-E9F239A2C2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29771" y="5649481"/>
                <a:ext cx="264786" cy="39072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xmlns="" id="{6E7C8942-4B44-47B6-B675-EE67791905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65461" y="5840981"/>
                <a:ext cx="335902" cy="48252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56" name="Прямоугольник 1">
            <a:extLst>
              <a:ext uri="{FF2B5EF4-FFF2-40B4-BE49-F238E27FC236}">
                <a16:creationId xmlns:a16="http://schemas.microsoft.com/office/drawing/2014/main" xmlns="" id="{F92C780A-4193-46BC-B0A8-58EFA2030EC6}"/>
              </a:ext>
            </a:extLst>
          </p:cNvPr>
          <p:cNvSpPr/>
          <p:nvPr/>
        </p:nvSpPr>
        <p:spPr>
          <a:xfrm>
            <a:off x="0" y="689818"/>
            <a:ext cx="1203144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26 Число тучных клеток в</a:t>
            </a:r>
            <a:r>
              <a:rPr lang="en-US" altLang="ru-RU" sz="1100" dirty="0">
                <a:latin typeface="Verdana" pitchFamily="34" charset="0"/>
              </a:rPr>
              <a:t> </a:t>
            </a:r>
            <a:r>
              <a:rPr lang="ru-RU" altLang="ru-RU" sz="1100" dirty="0">
                <a:latin typeface="Verdana" pitchFamily="34" charset="0"/>
              </a:rPr>
              <a:t>толстом кишечнике, </a:t>
            </a:r>
            <a:r>
              <a:rPr lang="ru-RU" altLang="ru-RU" sz="1100" dirty="0" err="1">
                <a:latin typeface="Verdana" pitchFamily="34" charset="0"/>
              </a:rPr>
              <a:t>шт</a:t>
            </a:r>
            <a:r>
              <a:rPr lang="ru-RU" altLang="ru-RU" sz="1100" dirty="0">
                <a:latin typeface="Verdana" pitchFamily="34" charset="0"/>
              </a:rPr>
              <a:t>/1 мм2 органа.</a:t>
            </a:r>
          </a:p>
        </p:txBody>
      </p:sp>
      <p:graphicFrame>
        <p:nvGraphicFramePr>
          <p:cNvPr id="57" name="Chart 56">
            <a:extLst>
              <a:ext uri="{FF2B5EF4-FFF2-40B4-BE49-F238E27FC236}">
                <a16:creationId xmlns:a16="http://schemas.microsoft.com/office/drawing/2014/main" xmlns="" id="{39FEAEB5-0C9F-4CDB-8498-8EBF06D2105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7638832"/>
              </p:ext>
            </p:extLst>
          </p:nvPr>
        </p:nvGraphicFramePr>
        <p:xfrm>
          <a:off x="1216266" y="691081"/>
          <a:ext cx="3355734" cy="2305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8" name="Прямоугольник 16">
            <a:extLst>
              <a:ext uri="{FF2B5EF4-FFF2-40B4-BE49-F238E27FC236}">
                <a16:creationId xmlns:a16="http://schemas.microsoft.com/office/drawing/2014/main" xmlns="" id="{54BD378F-72F6-430C-9C9E-8F68029EE148}"/>
              </a:ext>
            </a:extLst>
          </p:cNvPr>
          <p:cNvSpPr/>
          <p:nvPr/>
        </p:nvSpPr>
        <p:spPr>
          <a:xfrm>
            <a:off x="4971469" y="689818"/>
            <a:ext cx="1606718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28 Средний гистохимический коэффициент (СГХК) тучных клеток толстого кишечника молодых и старых животных, СГХК; </a:t>
            </a:r>
            <a:r>
              <a:rPr lang="ru-RU" altLang="ru-RU" sz="1100" dirty="0" err="1">
                <a:latin typeface="Verdana" pitchFamily="34" charset="0"/>
              </a:rPr>
              <a:t>усл</a:t>
            </a:r>
            <a:r>
              <a:rPr lang="ru-RU" altLang="ru-RU" sz="1100" dirty="0">
                <a:latin typeface="Verdana" pitchFamily="34" charset="0"/>
              </a:rPr>
              <a:t>. ед.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* – отличия достоверны по сравнению с 4 мес., p&lt;0,05.</a:t>
            </a:r>
            <a:endParaRPr lang="ru-RU" altLang="ru-RU" sz="1100" dirty="0">
              <a:latin typeface="Verdana" pitchFamily="34" charset="0"/>
            </a:endParaRPr>
          </a:p>
        </p:txBody>
      </p:sp>
      <p:sp>
        <p:nvSpPr>
          <p:cNvPr id="64" name="Прямоугольник 14">
            <a:extLst>
              <a:ext uri="{FF2B5EF4-FFF2-40B4-BE49-F238E27FC236}">
                <a16:creationId xmlns:a16="http://schemas.microsoft.com/office/drawing/2014/main" xmlns="" id="{47A4B9B1-7A59-4A55-B9AE-9F9366ADE55E}"/>
              </a:ext>
            </a:extLst>
          </p:cNvPr>
          <p:cNvSpPr/>
          <p:nvPr/>
        </p:nvSpPr>
        <p:spPr>
          <a:xfrm>
            <a:off x="0" y="5473295"/>
            <a:ext cx="45720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27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Тучные клетки в толстом кишечнике. а – у молодых животных, б – у старых животных. Окраска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толуидиновым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синим. Увеличение х40.</a:t>
            </a:r>
          </a:p>
        </p:txBody>
      </p:sp>
      <p:sp>
        <p:nvSpPr>
          <p:cNvPr id="65" name="Прямоугольник 16">
            <a:extLst>
              <a:ext uri="{FF2B5EF4-FFF2-40B4-BE49-F238E27FC236}">
                <a16:creationId xmlns:a16="http://schemas.microsoft.com/office/drawing/2014/main" xmlns="" id="{11D060CA-62B5-443C-9FF0-89516CC5376E}"/>
              </a:ext>
            </a:extLst>
          </p:cNvPr>
          <p:cNvSpPr/>
          <p:nvPr/>
        </p:nvSpPr>
        <p:spPr>
          <a:xfrm>
            <a:off x="4971469" y="3148637"/>
            <a:ext cx="1593846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29 Индекс дегрануляции тучных клеток толстого кишечника молодых и старых животных, ИД; %.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* – отличия достоверны по сравнению с 4 мес., p&lt;0,05.</a:t>
            </a:r>
            <a:endParaRPr lang="ru-RU" altLang="ru-RU" sz="1100" dirty="0">
              <a:latin typeface="Verdana" pitchFamily="34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2A436A8B-AB67-4E8F-AE8D-0EE7A098148E}"/>
              </a:ext>
            </a:extLst>
          </p:cNvPr>
          <p:cNvGrpSpPr/>
          <p:nvPr/>
        </p:nvGrpSpPr>
        <p:grpSpPr>
          <a:xfrm>
            <a:off x="6588224" y="689818"/>
            <a:ext cx="2545737" cy="2305871"/>
            <a:chOff x="9188610" y="1391019"/>
            <a:chExt cx="3003389" cy="2817951"/>
          </a:xfrm>
        </p:grpSpPr>
        <p:graphicFrame>
          <p:nvGraphicFramePr>
            <p:cNvPr id="67" name="Chart 66">
              <a:extLst>
                <a:ext uri="{FF2B5EF4-FFF2-40B4-BE49-F238E27FC236}">
                  <a16:creationId xmlns:a16="http://schemas.microsoft.com/office/drawing/2014/main" xmlns="" id="{A9229F2F-3788-40FC-8288-AF21B8D8AB0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90168550"/>
                </p:ext>
              </p:extLst>
            </p:nvPr>
          </p:nvGraphicFramePr>
          <p:xfrm>
            <a:off x="9188610" y="1391019"/>
            <a:ext cx="3003389" cy="28179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18DC5513-C61F-4F03-BE7C-1E9931A642FA}"/>
                </a:ext>
              </a:extLst>
            </p:cNvPr>
            <p:cNvSpPr txBox="1"/>
            <p:nvPr/>
          </p:nvSpPr>
          <p:spPr>
            <a:xfrm>
              <a:off x="11185511" y="2223047"/>
              <a:ext cx="354563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75FDECDA-5F6F-438B-B898-040C4BA0F893}"/>
              </a:ext>
            </a:extLst>
          </p:cNvPr>
          <p:cNvGrpSpPr/>
          <p:nvPr/>
        </p:nvGrpSpPr>
        <p:grpSpPr>
          <a:xfrm>
            <a:off x="6565315" y="3148637"/>
            <a:ext cx="2578684" cy="2324658"/>
            <a:chOff x="9192195" y="4209924"/>
            <a:chExt cx="2999803" cy="2648076"/>
          </a:xfrm>
        </p:grpSpPr>
        <p:graphicFrame>
          <p:nvGraphicFramePr>
            <p:cNvPr id="70" name="Chart 69">
              <a:extLst>
                <a:ext uri="{FF2B5EF4-FFF2-40B4-BE49-F238E27FC236}">
                  <a16:creationId xmlns:a16="http://schemas.microsoft.com/office/drawing/2014/main" xmlns="" id="{EF839653-692A-43B4-B336-4CCFC0B0068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21805059"/>
                </p:ext>
              </p:extLst>
            </p:nvPr>
          </p:nvGraphicFramePr>
          <p:xfrm>
            <a:off x="9192195" y="4209924"/>
            <a:ext cx="2999803" cy="26480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2C2AE541-07CD-42BD-9AA2-4921771DE7FB}"/>
                </a:ext>
              </a:extLst>
            </p:cNvPr>
            <p:cNvSpPr txBox="1"/>
            <p:nvPr/>
          </p:nvSpPr>
          <p:spPr>
            <a:xfrm>
              <a:off x="11185510" y="4440934"/>
              <a:ext cx="354563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B9ADB4F-1B66-4940-9C3F-16DF3C241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1865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3"/>
            <a:ext cx="914399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Verdana" pitchFamily="34" charset="0"/>
              </a:rPr>
              <a:t>Результаты ( </a:t>
            </a:r>
            <a:r>
              <a:rPr lang="ru-RU" altLang="ru-RU" sz="1800" b="1" u="sng" dirty="0">
                <a:latin typeface="Verdana" pitchFamily="34" charset="0"/>
              </a:rPr>
              <a:t>ПЛОЩАДЬ КРОВЕНОСНЫХ СОСУДОВ </a:t>
            </a:r>
            <a:r>
              <a:rPr lang="ru-RU" altLang="ru-RU" sz="1800" b="1" dirty="0">
                <a:latin typeface="Verdana" pitchFamily="34" charset="0"/>
              </a:rPr>
              <a:t>)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5804E751-A1B3-441C-8381-00C98E9F57CB}"/>
              </a:ext>
            </a:extLst>
          </p:cNvPr>
          <p:cNvGrpSpPr/>
          <p:nvPr/>
        </p:nvGrpSpPr>
        <p:grpSpPr>
          <a:xfrm>
            <a:off x="5468" y="716974"/>
            <a:ext cx="2910348" cy="2370815"/>
            <a:chOff x="88195" y="1549514"/>
            <a:chExt cx="3937515" cy="2370815"/>
          </a:xfrm>
        </p:grpSpPr>
        <p:graphicFrame>
          <p:nvGraphicFramePr>
            <p:cNvPr id="63" name="Chart 62">
              <a:extLst>
                <a:ext uri="{FF2B5EF4-FFF2-40B4-BE49-F238E27FC236}">
                  <a16:creationId xmlns:a16="http://schemas.microsoft.com/office/drawing/2014/main" xmlns="" id="{FDA91730-7169-4A2A-B0C5-C7BA09A3575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56525012"/>
                </p:ext>
              </p:extLst>
            </p:nvPr>
          </p:nvGraphicFramePr>
          <p:xfrm>
            <a:off x="88195" y="1549514"/>
            <a:ext cx="3937515" cy="23708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xmlns="" id="{4ED4D568-7A39-4CDF-8A70-C0C3A936F5C4}"/>
                </a:ext>
              </a:extLst>
            </p:cNvPr>
            <p:cNvSpPr txBox="1"/>
            <p:nvPr/>
          </p:nvSpPr>
          <p:spPr>
            <a:xfrm>
              <a:off x="2272110" y="2158214"/>
              <a:ext cx="40241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315BD0AF-1522-4DDD-9025-071789484213}"/>
              </a:ext>
            </a:extLst>
          </p:cNvPr>
          <p:cNvGrpSpPr/>
          <p:nvPr/>
        </p:nvGrpSpPr>
        <p:grpSpPr>
          <a:xfrm>
            <a:off x="3121876" y="716974"/>
            <a:ext cx="3024080" cy="2370813"/>
            <a:chOff x="4025713" y="1549514"/>
            <a:chExt cx="4140571" cy="2370815"/>
          </a:xfrm>
        </p:grpSpPr>
        <p:graphicFrame>
          <p:nvGraphicFramePr>
            <p:cNvPr id="74" name="Chart 73">
              <a:extLst>
                <a:ext uri="{FF2B5EF4-FFF2-40B4-BE49-F238E27FC236}">
                  <a16:creationId xmlns:a16="http://schemas.microsoft.com/office/drawing/2014/main" xmlns="" id="{ED1C38D5-54BE-49F0-968B-8DCC056C033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642819803"/>
                </p:ext>
              </p:extLst>
            </p:nvPr>
          </p:nvGraphicFramePr>
          <p:xfrm>
            <a:off x="4025713" y="1549514"/>
            <a:ext cx="4140571" cy="237081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661F4219-3EA5-4980-B9C7-305E779685A0}"/>
                </a:ext>
              </a:extLst>
            </p:cNvPr>
            <p:cNvSpPr txBox="1"/>
            <p:nvPr/>
          </p:nvSpPr>
          <p:spPr>
            <a:xfrm>
              <a:off x="6441470" y="2082397"/>
              <a:ext cx="284267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2A90C42F-AEDB-4486-9C50-653ADD39B716}"/>
              </a:ext>
            </a:extLst>
          </p:cNvPr>
          <p:cNvGrpSpPr/>
          <p:nvPr/>
        </p:nvGrpSpPr>
        <p:grpSpPr>
          <a:xfrm>
            <a:off x="6352016" y="739596"/>
            <a:ext cx="2751476" cy="2348191"/>
            <a:chOff x="8166283" y="1501292"/>
            <a:chExt cx="3937519" cy="2370814"/>
          </a:xfrm>
        </p:grpSpPr>
        <p:graphicFrame>
          <p:nvGraphicFramePr>
            <p:cNvPr id="77" name="Chart 76">
              <a:extLst>
                <a:ext uri="{FF2B5EF4-FFF2-40B4-BE49-F238E27FC236}">
                  <a16:creationId xmlns:a16="http://schemas.microsoft.com/office/drawing/2014/main" xmlns="" id="{CC089B08-A111-459E-8C9B-AEFA7FC1BEAB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072512629"/>
                </p:ext>
              </p:extLst>
            </p:nvPr>
          </p:nvGraphicFramePr>
          <p:xfrm>
            <a:off x="8166283" y="1501292"/>
            <a:ext cx="3937519" cy="23708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4F24F861-5A1B-4F36-8A90-444764C97996}"/>
                </a:ext>
              </a:extLst>
            </p:cNvPr>
            <p:cNvSpPr txBox="1"/>
            <p:nvPr/>
          </p:nvSpPr>
          <p:spPr>
            <a:xfrm>
              <a:off x="10396293" y="1997787"/>
              <a:ext cx="239307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A57011DB-250D-48EE-A881-7DA45CC74674}"/>
              </a:ext>
            </a:extLst>
          </p:cNvPr>
          <p:cNvGrpSpPr/>
          <p:nvPr/>
        </p:nvGrpSpPr>
        <p:grpSpPr>
          <a:xfrm>
            <a:off x="88197" y="3429000"/>
            <a:ext cx="2827619" cy="2370815"/>
            <a:chOff x="88197" y="4021312"/>
            <a:chExt cx="3937515" cy="2370813"/>
          </a:xfrm>
        </p:grpSpPr>
        <p:graphicFrame>
          <p:nvGraphicFramePr>
            <p:cNvPr id="80" name="Chart 79">
              <a:extLst>
                <a:ext uri="{FF2B5EF4-FFF2-40B4-BE49-F238E27FC236}">
                  <a16:creationId xmlns:a16="http://schemas.microsoft.com/office/drawing/2014/main" xmlns="" id="{764DAC50-00D4-49ED-A842-68E96FAD4DC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433917048"/>
                </p:ext>
              </p:extLst>
            </p:nvPr>
          </p:nvGraphicFramePr>
          <p:xfrm>
            <a:off x="88197" y="4021312"/>
            <a:ext cx="3937515" cy="23708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BB3E493E-1B80-4353-8DAB-AF4C1070478B}"/>
                </a:ext>
              </a:extLst>
            </p:cNvPr>
            <p:cNvSpPr txBox="1"/>
            <p:nvPr/>
          </p:nvSpPr>
          <p:spPr>
            <a:xfrm>
              <a:off x="2220806" y="4494685"/>
              <a:ext cx="482651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E49269C6-C005-49EF-B0B2-A6AB5A85DC48}"/>
              </a:ext>
            </a:extLst>
          </p:cNvPr>
          <p:cNvGrpSpPr/>
          <p:nvPr/>
        </p:nvGrpSpPr>
        <p:grpSpPr>
          <a:xfrm>
            <a:off x="3121876" y="3429000"/>
            <a:ext cx="3024080" cy="2370813"/>
            <a:chOff x="4127240" y="4021309"/>
            <a:chExt cx="3937515" cy="2370816"/>
          </a:xfrm>
        </p:grpSpPr>
        <p:graphicFrame>
          <p:nvGraphicFramePr>
            <p:cNvPr id="83" name="Chart 82">
              <a:extLst>
                <a:ext uri="{FF2B5EF4-FFF2-40B4-BE49-F238E27FC236}">
                  <a16:creationId xmlns:a16="http://schemas.microsoft.com/office/drawing/2014/main" xmlns="" id="{126106B3-A821-4088-B690-C00067CA7AC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728031195"/>
                </p:ext>
              </p:extLst>
            </p:nvPr>
          </p:nvGraphicFramePr>
          <p:xfrm>
            <a:off x="4127240" y="4021309"/>
            <a:ext cx="3937515" cy="23708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FFCD84FF-9547-4C01-8959-22609B03EF6F}"/>
                </a:ext>
              </a:extLst>
            </p:cNvPr>
            <p:cNvSpPr txBox="1"/>
            <p:nvPr/>
          </p:nvSpPr>
          <p:spPr>
            <a:xfrm>
              <a:off x="6377590" y="4597374"/>
              <a:ext cx="317262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sp>
        <p:nvSpPr>
          <p:cNvPr id="85" name="Прямоугольник 7">
            <a:extLst>
              <a:ext uri="{FF2B5EF4-FFF2-40B4-BE49-F238E27FC236}">
                <a16:creationId xmlns:a16="http://schemas.microsoft.com/office/drawing/2014/main" xmlns="" id="{92EDAE49-0042-4BFB-A4AE-CEF1D177879B}"/>
              </a:ext>
            </a:extLst>
          </p:cNvPr>
          <p:cNvSpPr/>
          <p:nvPr/>
        </p:nvSpPr>
        <p:spPr>
          <a:xfrm>
            <a:off x="6360174" y="4113738"/>
            <a:ext cx="27838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200" dirty="0">
                <a:latin typeface="Verdana" pitchFamily="34" charset="0"/>
              </a:rPr>
              <a:t>Рис. 30 Площадь кровеносных сосудов органов, участвующих в стресс реакциях молодых и старых животных, мкм².</a:t>
            </a:r>
          </a:p>
          <a:p>
            <a:pPr algn="ctr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* – отличия достоверны по сравнению с 4 мес., p&lt;0,05.</a:t>
            </a:r>
            <a:endParaRPr lang="ru-RU" altLang="ru-RU" sz="1200" dirty="0">
              <a:latin typeface="Verdana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F17025C-BD32-4C36-86A9-3F86C0545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12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05640"/>
            <a:ext cx="9143999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>
                <a:latin typeface="Verdana" pitchFamily="34" charset="0"/>
                <a:cs typeface="Arial" charset="0"/>
              </a:rPr>
              <a:t>Актуальность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3AEB4C1-2039-4984-BED1-E25F2822238B}"/>
              </a:ext>
            </a:extLst>
          </p:cNvPr>
          <p:cNvSpPr/>
          <p:nvPr/>
        </p:nvSpPr>
        <p:spPr>
          <a:xfrm>
            <a:off x="827585" y="4653136"/>
            <a:ext cx="6648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</a:rPr>
              <a:t>Увеличение продолжительности жизни привело к росту заболеваний, связанных с возрастом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5DDFE59-2BC8-40EE-B6DC-16F1CEBBC4F1}"/>
              </a:ext>
            </a:extLst>
          </p:cNvPr>
          <p:cNvSpPr/>
          <p:nvPr/>
        </p:nvSpPr>
        <p:spPr>
          <a:xfrm>
            <a:off x="0" y="6225547"/>
            <a:ext cx="92525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UN world population prospects, 2017. 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https://population.un.org/wpp/publications/files/wpp2017_keyfindings.pdf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 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xmlns="" id="{882D597C-A8BD-4872-BEBA-87B60EF58C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34" y="932696"/>
            <a:ext cx="7903132" cy="3343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xmlns="" id="{F60A3E72-30E7-454B-94FC-D5E957334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170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3"/>
            <a:ext cx="914399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Verdana" pitchFamily="34" charset="0"/>
              </a:rPr>
              <a:t>Выводы ( </a:t>
            </a:r>
            <a:r>
              <a:rPr lang="ru-RU" altLang="ru-RU" sz="1800" b="1" u="sng" dirty="0">
                <a:latin typeface="Verdana" pitchFamily="34" charset="0"/>
              </a:rPr>
              <a:t>ОРГАНЫ, УЧАСТВУЮЩИЕ В СТРЕСС РЕАКЦИИ </a:t>
            </a:r>
            <a:r>
              <a:rPr lang="ru-RU" altLang="ru-RU" sz="1800" b="1" dirty="0">
                <a:latin typeface="Verdana" pitchFamily="34" charset="0"/>
              </a:rPr>
              <a:t>)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20" name="Table 7">
            <a:extLst>
              <a:ext uri="{FF2B5EF4-FFF2-40B4-BE49-F238E27FC236}">
                <a16:creationId xmlns:a16="http://schemas.microsoft.com/office/drawing/2014/main" xmlns="" id="{732C66E7-FA49-43C8-AA79-3FF529DC8D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2696193"/>
              </p:ext>
            </p:extLst>
          </p:nvPr>
        </p:nvGraphicFramePr>
        <p:xfrm>
          <a:off x="-2" y="994019"/>
          <a:ext cx="5755678" cy="50832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9008">
                  <a:extLst>
                    <a:ext uri="{9D8B030D-6E8A-4147-A177-3AD203B41FA5}">
                      <a16:colId xmlns:a16="http://schemas.microsoft.com/office/drawing/2014/main" xmlns="" val="3116497589"/>
                    </a:ext>
                  </a:extLst>
                </a:gridCol>
                <a:gridCol w="866996">
                  <a:extLst>
                    <a:ext uri="{9D8B030D-6E8A-4147-A177-3AD203B41FA5}">
                      <a16:colId xmlns:a16="http://schemas.microsoft.com/office/drawing/2014/main" xmlns="" val="3116214621"/>
                    </a:ext>
                  </a:extLst>
                </a:gridCol>
                <a:gridCol w="1144495">
                  <a:extLst>
                    <a:ext uri="{9D8B030D-6E8A-4147-A177-3AD203B41FA5}">
                      <a16:colId xmlns:a16="http://schemas.microsoft.com/office/drawing/2014/main" xmlns="" val="1945846090"/>
                    </a:ext>
                  </a:extLst>
                </a:gridCol>
                <a:gridCol w="981997">
                  <a:extLst>
                    <a:ext uri="{9D8B030D-6E8A-4147-A177-3AD203B41FA5}">
                      <a16:colId xmlns:a16="http://schemas.microsoft.com/office/drawing/2014/main" xmlns="" val="1637351580"/>
                    </a:ext>
                  </a:extLst>
                </a:gridCol>
                <a:gridCol w="879928">
                  <a:extLst>
                    <a:ext uri="{9D8B030D-6E8A-4147-A177-3AD203B41FA5}">
                      <a16:colId xmlns:a16="http://schemas.microsoft.com/office/drawing/2014/main" xmlns="" val="473047256"/>
                    </a:ext>
                  </a:extLst>
                </a:gridCol>
                <a:gridCol w="953254">
                  <a:extLst>
                    <a:ext uri="{9D8B030D-6E8A-4147-A177-3AD203B41FA5}">
                      <a16:colId xmlns:a16="http://schemas.microsoft.com/office/drawing/2014/main" xmlns="" val="3304998668"/>
                    </a:ext>
                  </a:extLst>
                </a:gridCol>
              </a:tblGrid>
              <a:tr h="663025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Тимус 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Надпочечники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Желудок 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Тонкий кишечник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Толстыйкишечник</a:t>
                      </a:r>
                      <a:endParaRPr lang="ru-RU" sz="1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6097248"/>
                  </a:ext>
                </a:extLst>
              </a:tr>
              <a:tr h="664785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Число ТК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80242905"/>
                  </a:ext>
                </a:extLst>
              </a:tr>
              <a:tr h="69978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Синтетическая активность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8253181"/>
                  </a:ext>
                </a:extLst>
              </a:tr>
              <a:tr h="69978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err="1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Функцональная</a:t>
                      </a:r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активность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5288115"/>
                  </a:ext>
                </a:extLst>
              </a:tr>
              <a:tr h="1312087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Зрелость ТК  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Увеличение количества молодых ТК и уменьшение</a:t>
                      </a:r>
                      <a:r>
                        <a:rPr lang="en-US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05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промежуточных ТК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3161736"/>
                  </a:ext>
                </a:extLst>
              </a:tr>
              <a:tr h="699780"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Размер сосудов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059419"/>
                  </a:ext>
                </a:extLst>
              </a:tr>
            </a:tbl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45DBD4D5-FBA3-411A-AAD3-8FBEADA53584}"/>
              </a:ext>
            </a:extLst>
          </p:cNvPr>
          <p:cNvSpPr/>
          <p:nvPr/>
        </p:nvSpPr>
        <p:spPr>
          <a:xfrm>
            <a:off x="5755676" y="1294114"/>
            <a:ext cx="327184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Основные выводы: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Значительное снижение количества тучных клеток в тимусе и тенденция к снижению в других органах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Снижение синтетической активности тучных клеток во всех органах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Нет статистической разницы в созревании ТК (кроме желудка), но в тимусе тенденция к увеличению молодых тучных клеток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Значительное увеличение дегрануляции тучных клеток во всех органах, которое приводит к увеличению среднего диаметра кровеносных сосудов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22E5F91-077D-4D38-B72D-0C36C8641076}"/>
              </a:ext>
            </a:extLst>
          </p:cNvPr>
          <p:cNvGrpSpPr/>
          <p:nvPr/>
        </p:nvGrpSpPr>
        <p:grpSpPr>
          <a:xfrm>
            <a:off x="1331640" y="1825714"/>
            <a:ext cx="3995079" cy="4092400"/>
            <a:chOff x="1474712" y="2628954"/>
            <a:chExt cx="4780490" cy="3924596"/>
          </a:xfrm>
        </p:grpSpPr>
        <p:sp>
          <p:nvSpPr>
            <p:cNvPr id="23" name="Arrow: Down 22">
              <a:extLst>
                <a:ext uri="{FF2B5EF4-FFF2-40B4-BE49-F238E27FC236}">
                  <a16:creationId xmlns:a16="http://schemas.microsoft.com/office/drawing/2014/main" xmlns="" id="{DB84A41B-FD39-4CFF-9C5A-05187C5FB846}"/>
                </a:ext>
              </a:extLst>
            </p:cNvPr>
            <p:cNvSpPr/>
            <p:nvPr/>
          </p:nvSpPr>
          <p:spPr>
            <a:xfrm>
              <a:off x="1486437" y="2628954"/>
              <a:ext cx="390797" cy="427462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Arrow: Down 23">
              <a:extLst>
                <a:ext uri="{FF2B5EF4-FFF2-40B4-BE49-F238E27FC236}">
                  <a16:creationId xmlns:a16="http://schemas.microsoft.com/office/drawing/2014/main" xmlns="" id="{59E4FBB9-D686-41AE-B40D-D04338CB3CF4}"/>
                </a:ext>
              </a:extLst>
            </p:cNvPr>
            <p:cNvSpPr/>
            <p:nvPr/>
          </p:nvSpPr>
          <p:spPr>
            <a:xfrm>
              <a:off x="1486437" y="3295787"/>
              <a:ext cx="390797" cy="42746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Arrow: Down 24">
              <a:extLst>
                <a:ext uri="{FF2B5EF4-FFF2-40B4-BE49-F238E27FC236}">
                  <a16:creationId xmlns:a16="http://schemas.microsoft.com/office/drawing/2014/main" xmlns="" id="{1BF91BCF-A53E-43B9-9885-70B12C8399A3}"/>
                </a:ext>
              </a:extLst>
            </p:cNvPr>
            <p:cNvSpPr/>
            <p:nvPr/>
          </p:nvSpPr>
          <p:spPr>
            <a:xfrm>
              <a:off x="2620618" y="3293356"/>
              <a:ext cx="390797" cy="42746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Arrow: Down 25">
              <a:extLst>
                <a:ext uri="{FF2B5EF4-FFF2-40B4-BE49-F238E27FC236}">
                  <a16:creationId xmlns:a16="http://schemas.microsoft.com/office/drawing/2014/main" xmlns="" id="{E1A3ECC9-12C7-4E2B-9A36-97390353756E}"/>
                </a:ext>
              </a:extLst>
            </p:cNvPr>
            <p:cNvSpPr/>
            <p:nvPr/>
          </p:nvSpPr>
          <p:spPr>
            <a:xfrm>
              <a:off x="3807149" y="3293356"/>
              <a:ext cx="390797" cy="42746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Arrow: Down 26">
              <a:extLst>
                <a:ext uri="{FF2B5EF4-FFF2-40B4-BE49-F238E27FC236}">
                  <a16:creationId xmlns:a16="http://schemas.microsoft.com/office/drawing/2014/main" xmlns="" id="{5054E5FD-5FC7-4673-BE1B-219EEDBFFB02}"/>
                </a:ext>
              </a:extLst>
            </p:cNvPr>
            <p:cNvSpPr/>
            <p:nvPr/>
          </p:nvSpPr>
          <p:spPr>
            <a:xfrm>
              <a:off x="4899446" y="3293356"/>
              <a:ext cx="390797" cy="42746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xmlns="" id="{5B2DB364-870B-41CF-8BEB-5903642D60E6}"/>
                </a:ext>
              </a:extLst>
            </p:cNvPr>
            <p:cNvSpPr/>
            <p:nvPr/>
          </p:nvSpPr>
          <p:spPr>
            <a:xfrm>
              <a:off x="5864404" y="3279822"/>
              <a:ext cx="390797" cy="427461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Arrow: Up 28">
              <a:extLst>
                <a:ext uri="{FF2B5EF4-FFF2-40B4-BE49-F238E27FC236}">
                  <a16:creationId xmlns:a16="http://schemas.microsoft.com/office/drawing/2014/main" xmlns="" id="{1BE71EBD-8E5D-4B23-9F5F-EFF63FF083F4}"/>
                </a:ext>
              </a:extLst>
            </p:cNvPr>
            <p:cNvSpPr/>
            <p:nvPr/>
          </p:nvSpPr>
          <p:spPr>
            <a:xfrm>
              <a:off x="1486436" y="4119197"/>
              <a:ext cx="390797" cy="427461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Arrow: Up 29">
              <a:extLst>
                <a:ext uri="{FF2B5EF4-FFF2-40B4-BE49-F238E27FC236}">
                  <a16:creationId xmlns:a16="http://schemas.microsoft.com/office/drawing/2014/main" xmlns="" id="{00187BE9-0BD5-4999-9B8E-122918C5FDF1}"/>
                </a:ext>
              </a:extLst>
            </p:cNvPr>
            <p:cNvSpPr/>
            <p:nvPr/>
          </p:nvSpPr>
          <p:spPr>
            <a:xfrm>
              <a:off x="2620616" y="4119196"/>
              <a:ext cx="390797" cy="427461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Arrow: Up 30">
              <a:extLst>
                <a:ext uri="{FF2B5EF4-FFF2-40B4-BE49-F238E27FC236}">
                  <a16:creationId xmlns:a16="http://schemas.microsoft.com/office/drawing/2014/main" xmlns="" id="{D91445E8-0B57-4B1F-9E0F-6BB77F22A397}"/>
                </a:ext>
              </a:extLst>
            </p:cNvPr>
            <p:cNvSpPr/>
            <p:nvPr/>
          </p:nvSpPr>
          <p:spPr>
            <a:xfrm>
              <a:off x="3807148" y="4119196"/>
              <a:ext cx="390797" cy="427461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Arrow: Up 31">
              <a:extLst>
                <a:ext uri="{FF2B5EF4-FFF2-40B4-BE49-F238E27FC236}">
                  <a16:creationId xmlns:a16="http://schemas.microsoft.com/office/drawing/2014/main" xmlns="" id="{48A2FE9F-4224-4C10-912D-70F2DFAC4913}"/>
                </a:ext>
              </a:extLst>
            </p:cNvPr>
            <p:cNvSpPr/>
            <p:nvPr/>
          </p:nvSpPr>
          <p:spPr>
            <a:xfrm>
              <a:off x="4898705" y="4119196"/>
              <a:ext cx="390797" cy="427461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Arrow: Up 32">
              <a:extLst>
                <a:ext uri="{FF2B5EF4-FFF2-40B4-BE49-F238E27FC236}">
                  <a16:creationId xmlns:a16="http://schemas.microsoft.com/office/drawing/2014/main" xmlns="" id="{EA343D51-61C0-4905-B9D0-DBF774D025ED}"/>
                </a:ext>
              </a:extLst>
            </p:cNvPr>
            <p:cNvSpPr/>
            <p:nvPr/>
          </p:nvSpPr>
          <p:spPr>
            <a:xfrm>
              <a:off x="5864404" y="4119196"/>
              <a:ext cx="390797" cy="427461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4" name="Arrow: Up 33">
              <a:extLst>
                <a:ext uri="{FF2B5EF4-FFF2-40B4-BE49-F238E27FC236}">
                  <a16:creationId xmlns:a16="http://schemas.microsoft.com/office/drawing/2014/main" xmlns="" id="{B4B24762-3E3D-4D47-A8FF-319DC92192AC}"/>
                </a:ext>
              </a:extLst>
            </p:cNvPr>
            <p:cNvSpPr/>
            <p:nvPr/>
          </p:nvSpPr>
          <p:spPr>
            <a:xfrm>
              <a:off x="1474712" y="6111230"/>
              <a:ext cx="390797" cy="427461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Arrow: Up 34">
              <a:extLst>
                <a:ext uri="{FF2B5EF4-FFF2-40B4-BE49-F238E27FC236}">
                  <a16:creationId xmlns:a16="http://schemas.microsoft.com/office/drawing/2014/main" xmlns="" id="{68210332-9DFB-4095-A42D-3C0345EEEC1A}"/>
                </a:ext>
              </a:extLst>
            </p:cNvPr>
            <p:cNvSpPr/>
            <p:nvPr/>
          </p:nvSpPr>
          <p:spPr>
            <a:xfrm>
              <a:off x="2620618" y="6126089"/>
              <a:ext cx="390797" cy="427461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Arrow: Up 35">
              <a:extLst>
                <a:ext uri="{FF2B5EF4-FFF2-40B4-BE49-F238E27FC236}">
                  <a16:creationId xmlns:a16="http://schemas.microsoft.com/office/drawing/2014/main" xmlns="" id="{CDC9B5B9-8026-43CE-9A6F-82225B6400CB}"/>
                </a:ext>
              </a:extLst>
            </p:cNvPr>
            <p:cNvSpPr/>
            <p:nvPr/>
          </p:nvSpPr>
          <p:spPr>
            <a:xfrm>
              <a:off x="3766522" y="6111232"/>
              <a:ext cx="390797" cy="427461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Arrow: Up 36">
              <a:extLst>
                <a:ext uri="{FF2B5EF4-FFF2-40B4-BE49-F238E27FC236}">
                  <a16:creationId xmlns:a16="http://schemas.microsoft.com/office/drawing/2014/main" xmlns="" id="{465542A8-FE89-4DD2-BB0D-C313614E1733}"/>
                </a:ext>
              </a:extLst>
            </p:cNvPr>
            <p:cNvSpPr/>
            <p:nvPr/>
          </p:nvSpPr>
          <p:spPr>
            <a:xfrm>
              <a:off x="4898705" y="6126089"/>
              <a:ext cx="390797" cy="427461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Arrow: Up 37">
              <a:extLst>
                <a:ext uri="{FF2B5EF4-FFF2-40B4-BE49-F238E27FC236}">
                  <a16:creationId xmlns:a16="http://schemas.microsoft.com/office/drawing/2014/main" xmlns="" id="{49F7FE63-70C0-4A09-9F3B-997D34E6DF79}"/>
                </a:ext>
              </a:extLst>
            </p:cNvPr>
            <p:cNvSpPr/>
            <p:nvPr/>
          </p:nvSpPr>
          <p:spPr>
            <a:xfrm>
              <a:off x="5864405" y="6111230"/>
              <a:ext cx="390797" cy="427461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61F4B6C-B476-4889-B6CE-85D6413F6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660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3"/>
            <a:ext cx="914399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Verdana" pitchFamily="34" charset="0"/>
              </a:rPr>
              <a:t>Результаты и выводы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xmlns="" id="{43843261-E7A9-474E-ACE6-682075CF58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06259929"/>
              </p:ext>
            </p:extLst>
          </p:nvPr>
        </p:nvGraphicFramePr>
        <p:xfrm>
          <a:off x="0" y="937685"/>
          <a:ext cx="9144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733C91F-AC1B-4778-B23B-D514A9262EDE}"/>
              </a:ext>
            </a:extLst>
          </p:cNvPr>
          <p:cNvGrpSpPr/>
          <p:nvPr/>
        </p:nvGrpSpPr>
        <p:grpSpPr>
          <a:xfrm>
            <a:off x="7596336" y="1484784"/>
            <a:ext cx="875658" cy="1475454"/>
            <a:chOff x="10286666" y="1549514"/>
            <a:chExt cx="1091682" cy="1763486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xmlns="" id="{215B25DF-A6C9-47D4-8FFB-922D18267283}"/>
                </a:ext>
              </a:extLst>
            </p:cNvPr>
            <p:cNvSpPr/>
            <p:nvPr/>
          </p:nvSpPr>
          <p:spPr>
            <a:xfrm rot="6492517">
              <a:off x="9950764" y="1885416"/>
              <a:ext cx="1763486" cy="1091682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1817F4AB-371D-4DA7-AA47-E11F36097848}"/>
                </a:ext>
              </a:extLst>
            </p:cNvPr>
            <p:cNvSpPr txBox="1"/>
            <p:nvPr/>
          </p:nvSpPr>
          <p:spPr>
            <a:xfrm>
              <a:off x="10645755" y="1908037"/>
              <a:ext cx="448862" cy="6253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dirty="0"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ABC50DB-2663-4D73-8998-A4817881F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7992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3"/>
            <a:ext cx="914399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Verdana" pitchFamily="34" charset="0"/>
              </a:rPr>
              <a:t>Результаты (</a:t>
            </a:r>
            <a:r>
              <a:rPr lang="ru-RU" altLang="ru-RU" sz="1800" b="1" u="sng" dirty="0">
                <a:latin typeface="Verdana" pitchFamily="34" charset="0"/>
              </a:rPr>
              <a:t>Кожа</a:t>
            </a:r>
            <a:r>
              <a:rPr lang="ru-RU" altLang="ru-RU" sz="1800" b="1" dirty="0">
                <a:latin typeface="Verdana" pitchFamily="34" charset="0"/>
              </a:rPr>
              <a:t>)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9B632195-8D03-4F81-9CD0-5BF82BA10C23}"/>
              </a:ext>
            </a:extLst>
          </p:cNvPr>
          <p:cNvGrpSpPr/>
          <p:nvPr/>
        </p:nvGrpSpPr>
        <p:grpSpPr>
          <a:xfrm>
            <a:off x="4850" y="3429000"/>
            <a:ext cx="4736871" cy="2160240"/>
            <a:chOff x="7664" y="4506818"/>
            <a:chExt cx="5835895" cy="2351182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B4BE0516-920B-48C5-A5E5-02302CB30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958734" y="4506818"/>
              <a:ext cx="2884825" cy="23511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B0CF37C3-D5D9-4BF9-B453-C4DA9D559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664" y="4507349"/>
              <a:ext cx="2884825" cy="2337888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93C4C434-4F54-4047-868B-FA781A9F921D}"/>
                </a:ext>
              </a:extLst>
            </p:cNvPr>
            <p:cNvGrpSpPr/>
            <p:nvPr/>
          </p:nvGrpSpPr>
          <p:grpSpPr>
            <a:xfrm>
              <a:off x="77520" y="4613161"/>
              <a:ext cx="4255576" cy="2236969"/>
              <a:chOff x="77520" y="4613161"/>
              <a:chExt cx="4255576" cy="2236969"/>
            </a:xfrm>
          </p:grpSpPr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xmlns="" id="{90B9BBB4-67F7-46C0-A32E-D03923321A78}"/>
                  </a:ext>
                </a:extLst>
              </p:cNvPr>
              <p:cNvGrpSpPr/>
              <p:nvPr/>
            </p:nvGrpSpPr>
            <p:grpSpPr>
              <a:xfrm>
                <a:off x="77520" y="6508330"/>
                <a:ext cx="3320816" cy="341800"/>
                <a:chOff x="71801" y="2244436"/>
                <a:chExt cx="3413310" cy="371070"/>
              </a:xfrm>
            </p:grpSpPr>
            <p:sp>
              <p:nvSpPr>
                <p:cNvPr id="34" name="Text Box 2">
                  <a:extLst>
                    <a:ext uri="{FF2B5EF4-FFF2-40B4-BE49-F238E27FC236}">
                      <a16:creationId xmlns:a16="http://schemas.microsoft.com/office/drawing/2014/main" xmlns="" id="{0CA9600D-4362-4D80-B246-34A63F4712B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71801" y="2249746"/>
                  <a:ext cx="312420" cy="3657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1800" b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а</a:t>
                  </a:r>
                  <a:endParaRPr lang="ru-RU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5" name="Text Box 2">
                  <a:extLst>
                    <a:ext uri="{FF2B5EF4-FFF2-40B4-BE49-F238E27FC236}">
                      <a16:creationId xmlns:a16="http://schemas.microsoft.com/office/drawing/2014/main" xmlns="" id="{AF8E365D-68B1-4B99-9C50-A12DC7D5EE2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172691" y="2244436"/>
                  <a:ext cx="312420" cy="36576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1800" b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б</a:t>
                  </a:r>
                  <a:endParaRPr lang="ru-RU" sz="110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xmlns="" id="{93BC6FF1-CA87-42E0-951F-6A7A35B4199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74742" y="5462194"/>
                <a:ext cx="258354" cy="5638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xmlns="" id="{BA383D4D-7DDF-4D10-9AB7-C9BE7FD4D69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450076" y="6186560"/>
                <a:ext cx="333479" cy="27552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xmlns="" id="{F70E4283-ED63-49E0-8BE8-46C0948925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56447" y="5779880"/>
                <a:ext cx="93306" cy="5638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xmlns="" id="{275B1818-6A57-4BC0-BE57-D7D957786C2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83962" y="5599689"/>
                <a:ext cx="43955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xmlns="" id="{2C170E9A-2070-490A-B38C-55CE1D5CED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48275" y="5141167"/>
                <a:ext cx="455463" cy="36767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xmlns="" id="{47BDDA6B-96C0-495A-8C05-C5364BE0154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286858" y="4678298"/>
                <a:ext cx="416880" cy="2838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xmlns="" id="{85E03AB5-2740-4BB1-A699-10ABDCEFE4F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7563" y="4613161"/>
                <a:ext cx="344303" cy="20705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xmlns="" id="{8205685C-769F-4480-B970-CC68604769B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4371" y="5058996"/>
                <a:ext cx="267198" cy="30493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6" name="Прямоугольник 1">
            <a:extLst>
              <a:ext uri="{FF2B5EF4-FFF2-40B4-BE49-F238E27FC236}">
                <a16:creationId xmlns:a16="http://schemas.microsoft.com/office/drawing/2014/main" xmlns="" id="{DFB358AB-8A9D-4897-BBFB-66B62D65C005}"/>
              </a:ext>
            </a:extLst>
          </p:cNvPr>
          <p:cNvSpPr/>
          <p:nvPr/>
        </p:nvSpPr>
        <p:spPr>
          <a:xfrm>
            <a:off x="-7253" y="644669"/>
            <a:ext cx="1294111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31 Число тучных клеток в коже, </a:t>
            </a:r>
            <a:r>
              <a:rPr lang="ru-RU" altLang="ru-RU" sz="1100" dirty="0" err="1">
                <a:latin typeface="Verdana" pitchFamily="34" charset="0"/>
              </a:rPr>
              <a:t>шт</a:t>
            </a:r>
            <a:r>
              <a:rPr lang="ru-RU" altLang="ru-RU" sz="1100" dirty="0">
                <a:latin typeface="Verdana" pitchFamily="34" charset="0"/>
              </a:rPr>
              <a:t>/1 мм2 органа.</a:t>
            </a:r>
          </a:p>
          <a:p>
            <a:pPr algn="just"/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* – отличия достоверны по сравнению с 4 мес., p&lt;0,05.</a:t>
            </a:r>
          </a:p>
          <a:p>
            <a:pPr algn="just"/>
            <a:endParaRPr lang="ru-RU" altLang="ru-RU" sz="1400" dirty="0">
              <a:latin typeface="Verdana" pitchFamily="34" charset="0"/>
            </a:endParaRPr>
          </a:p>
        </p:txBody>
      </p:sp>
      <p:sp>
        <p:nvSpPr>
          <p:cNvPr id="37" name="Прямоугольник 16">
            <a:extLst>
              <a:ext uri="{FF2B5EF4-FFF2-40B4-BE49-F238E27FC236}">
                <a16:creationId xmlns:a16="http://schemas.microsoft.com/office/drawing/2014/main" xmlns="" id="{0ACC5025-F454-455F-BCDF-FE7FE5D31C68}"/>
              </a:ext>
            </a:extLst>
          </p:cNvPr>
          <p:cNvSpPr/>
          <p:nvPr/>
        </p:nvSpPr>
        <p:spPr>
          <a:xfrm>
            <a:off x="4741722" y="699632"/>
            <a:ext cx="1486461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33 Средний гистохимический коэффициент (СГХК) тучных клеток кожи молодых и старых животных, СГХК; </a:t>
            </a:r>
            <a:r>
              <a:rPr lang="ru-RU" altLang="ru-RU" sz="1100" dirty="0" err="1">
                <a:latin typeface="Verdana" pitchFamily="34" charset="0"/>
              </a:rPr>
              <a:t>усл</a:t>
            </a:r>
            <a:r>
              <a:rPr lang="ru-RU" altLang="ru-RU" sz="1100" dirty="0">
                <a:latin typeface="Verdana" pitchFamily="34" charset="0"/>
              </a:rPr>
              <a:t>. ед.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* – отличия достоверны по сравнению с 4 мес., p&lt;0,05.</a:t>
            </a:r>
            <a:endParaRPr lang="ru-RU" altLang="ru-RU" sz="1100" dirty="0">
              <a:latin typeface="Verdana" pitchFamily="34" charset="0"/>
            </a:endParaRPr>
          </a:p>
        </p:txBody>
      </p:sp>
      <p:sp>
        <p:nvSpPr>
          <p:cNvPr id="38" name="Прямоугольник 14">
            <a:extLst>
              <a:ext uri="{FF2B5EF4-FFF2-40B4-BE49-F238E27FC236}">
                <a16:creationId xmlns:a16="http://schemas.microsoft.com/office/drawing/2014/main" xmlns="" id="{F9E12B92-EF8E-4934-AAA2-B2FBD7939C49}"/>
              </a:ext>
            </a:extLst>
          </p:cNvPr>
          <p:cNvSpPr/>
          <p:nvPr/>
        </p:nvSpPr>
        <p:spPr>
          <a:xfrm>
            <a:off x="0" y="5619277"/>
            <a:ext cx="474172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32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Тучные клетки в коже. а – у молодых животных, б – у старых животных. Окраска </a:t>
            </a:r>
            <a:r>
              <a:rPr lang="ru-RU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толуидиновым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синим. Увеличение х40.</a:t>
            </a:r>
          </a:p>
        </p:txBody>
      </p:sp>
      <p:sp>
        <p:nvSpPr>
          <p:cNvPr id="39" name="Прямоугольник 16">
            <a:extLst>
              <a:ext uri="{FF2B5EF4-FFF2-40B4-BE49-F238E27FC236}">
                <a16:creationId xmlns:a16="http://schemas.microsoft.com/office/drawing/2014/main" xmlns="" id="{DE33122F-9CDA-4434-A646-6C7B6585C0A6}"/>
              </a:ext>
            </a:extLst>
          </p:cNvPr>
          <p:cNvSpPr/>
          <p:nvPr/>
        </p:nvSpPr>
        <p:spPr>
          <a:xfrm>
            <a:off x="4741721" y="3436077"/>
            <a:ext cx="148646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34 Индекс дегрануляции тучных клеток кожи молодых и старых животных, ИД; %.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* – отличия достоверны по сравнению с 4 мес., p&lt;0,05.</a:t>
            </a:r>
            <a:endParaRPr lang="ru-RU" altLang="ru-RU" sz="1100" dirty="0">
              <a:latin typeface="Verdana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094E7630-0FDB-4CC2-B4A2-D738EB601BAC}"/>
              </a:ext>
            </a:extLst>
          </p:cNvPr>
          <p:cNvGrpSpPr/>
          <p:nvPr/>
        </p:nvGrpSpPr>
        <p:grpSpPr>
          <a:xfrm>
            <a:off x="1286858" y="699632"/>
            <a:ext cx="3454863" cy="2599534"/>
            <a:chOff x="1387843" y="700422"/>
            <a:chExt cx="3815871" cy="2743200"/>
          </a:xfrm>
        </p:grpSpPr>
        <p:graphicFrame>
          <p:nvGraphicFramePr>
            <p:cNvPr id="55" name="Chart 54">
              <a:extLst>
                <a:ext uri="{FF2B5EF4-FFF2-40B4-BE49-F238E27FC236}">
                  <a16:creationId xmlns:a16="http://schemas.microsoft.com/office/drawing/2014/main" xmlns="" id="{F19EA369-F2F8-4A0B-9D4A-3A0D2F7FE88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34945768"/>
                </p:ext>
              </p:extLst>
            </p:nvPr>
          </p:nvGraphicFramePr>
          <p:xfrm>
            <a:off x="1387843" y="700422"/>
            <a:ext cx="3815871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0C1F5CA7-5A35-47F3-9357-692DB5CF4172}"/>
                </a:ext>
              </a:extLst>
            </p:cNvPr>
            <p:cNvSpPr txBox="1"/>
            <p:nvPr/>
          </p:nvSpPr>
          <p:spPr>
            <a:xfrm>
              <a:off x="3902807" y="1590247"/>
              <a:ext cx="546613" cy="3572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756D0A29-7B61-44B6-BCAC-92D92C85E966}"/>
              </a:ext>
            </a:extLst>
          </p:cNvPr>
          <p:cNvGrpSpPr/>
          <p:nvPr/>
        </p:nvGrpSpPr>
        <p:grpSpPr>
          <a:xfrm>
            <a:off x="6228184" y="699633"/>
            <a:ext cx="2915815" cy="2599533"/>
            <a:chOff x="6065432" y="699633"/>
            <a:chExt cx="3078567" cy="2823804"/>
          </a:xfrm>
        </p:grpSpPr>
        <p:graphicFrame>
          <p:nvGraphicFramePr>
            <p:cNvPr id="61" name="Chart 60">
              <a:extLst>
                <a:ext uri="{FF2B5EF4-FFF2-40B4-BE49-F238E27FC236}">
                  <a16:creationId xmlns:a16="http://schemas.microsoft.com/office/drawing/2014/main" xmlns="" id="{F1A0BF47-06BE-4B3D-9487-63E6D84E4A8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46943631"/>
                </p:ext>
              </p:extLst>
            </p:nvPr>
          </p:nvGraphicFramePr>
          <p:xfrm>
            <a:off x="6065432" y="699633"/>
            <a:ext cx="3078567" cy="28238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C0F0FC4E-1444-4373-9C13-F5CCC7A62FD2}"/>
                </a:ext>
              </a:extLst>
            </p:cNvPr>
            <p:cNvSpPr txBox="1"/>
            <p:nvPr/>
          </p:nvSpPr>
          <p:spPr>
            <a:xfrm>
              <a:off x="8106869" y="1318159"/>
              <a:ext cx="407669" cy="36776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FE032D54-9898-4739-91F8-131F36636367}"/>
              </a:ext>
            </a:extLst>
          </p:cNvPr>
          <p:cNvGrpSpPr/>
          <p:nvPr/>
        </p:nvGrpSpPr>
        <p:grpSpPr>
          <a:xfrm>
            <a:off x="6228183" y="3429000"/>
            <a:ext cx="2915817" cy="2148514"/>
            <a:chOff x="9192195" y="4209924"/>
            <a:chExt cx="2999803" cy="2648076"/>
          </a:xfrm>
        </p:grpSpPr>
        <p:graphicFrame>
          <p:nvGraphicFramePr>
            <p:cNvPr id="64" name="Chart 63">
              <a:extLst>
                <a:ext uri="{FF2B5EF4-FFF2-40B4-BE49-F238E27FC236}">
                  <a16:creationId xmlns:a16="http://schemas.microsoft.com/office/drawing/2014/main" xmlns="" id="{F66AAC89-F0A3-4D3B-BC87-7543B4EE3063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95607319"/>
                </p:ext>
              </p:extLst>
            </p:nvPr>
          </p:nvGraphicFramePr>
          <p:xfrm>
            <a:off x="9192195" y="4209924"/>
            <a:ext cx="2999803" cy="26480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97570205-6549-426F-8C4D-284C3F108AEB}"/>
                </a:ext>
              </a:extLst>
            </p:cNvPr>
            <p:cNvSpPr txBox="1"/>
            <p:nvPr/>
          </p:nvSpPr>
          <p:spPr>
            <a:xfrm>
              <a:off x="11182932" y="4462385"/>
              <a:ext cx="395708" cy="41727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1600" b="1" dirty="0">
                  <a:latin typeface="Verdana" panose="020B0604030504040204" pitchFamily="34" charset="0"/>
                  <a:ea typeface="Verdana" panose="020B0604030504040204" pitchFamily="34" charset="0"/>
                </a:rPr>
                <a:t>*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0D756D6-9509-49BA-A422-B7C4CB579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8081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3"/>
            <a:ext cx="914399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Verdana" pitchFamily="34" charset="0"/>
              </a:rPr>
              <a:t>Результаты (</a:t>
            </a:r>
            <a:r>
              <a:rPr lang="ru-RU" altLang="ru-RU" sz="1800" b="1" u="sng" dirty="0">
                <a:latin typeface="Verdana" pitchFamily="34" charset="0"/>
              </a:rPr>
              <a:t>Кожа</a:t>
            </a:r>
            <a:r>
              <a:rPr lang="ru-RU" altLang="ru-RU" sz="1800" b="1" dirty="0">
                <a:latin typeface="Verdana" pitchFamily="34" charset="0"/>
              </a:rPr>
              <a:t>)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sp>
        <p:nvSpPr>
          <p:cNvPr id="40" name="Прямоугольник 9">
            <a:extLst>
              <a:ext uri="{FF2B5EF4-FFF2-40B4-BE49-F238E27FC236}">
                <a16:creationId xmlns:a16="http://schemas.microsoft.com/office/drawing/2014/main" xmlns="" id="{B13A0B96-F104-4429-A860-919E48233527}"/>
              </a:ext>
            </a:extLst>
          </p:cNvPr>
          <p:cNvSpPr/>
          <p:nvPr/>
        </p:nvSpPr>
        <p:spPr>
          <a:xfrm>
            <a:off x="0" y="4742833"/>
            <a:ext cx="39239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100" dirty="0">
                <a:latin typeface="Verdana" pitchFamily="34" charset="0"/>
              </a:rPr>
              <a:t>Рис. 35 Зрелость тучных клеток кожи у молодых и старых животных. 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altLang="ru-RU" sz="1400" dirty="0">
              <a:latin typeface="Verdana" pitchFamily="34" charset="0"/>
            </a:endParaRPr>
          </a:p>
        </p:txBody>
      </p:sp>
      <p:graphicFrame>
        <p:nvGraphicFramePr>
          <p:cNvPr id="41" name="مخطط 4">
            <a:extLst>
              <a:ext uri="{FF2B5EF4-FFF2-40B4-BE49-F238E27FC236}">
                <a16:creationId xmlns:a16="http://schemas.microsoft.com/office/drawing/2014/main" xmlns="" id="{62EAE680-BEE5-4A87-B213-82AC1142D1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38241"/>
              </p:ext>
            </p:extLst>
          </p:nvPr>
        </p:nvGraphicFramePr>
        <p:xfrm>
          <a:off x="1" y="1121082"/>
          <a:ext cx="3923927" cy="3478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2" name="Прямоугольник 14">
            <a:extLst>
              <a:ext uri="{FF2B5EF4-FFF2-40B4-BE49-F238E27FC236}">
                <a16:creationId xmlns:a16="http://schemas.microsoft.com/office/drawing/2014/main" xmlns="" id="{2454FAEC-C6AA-45BD-A499-23FEE41BB03C}"/>
              </a:ext>
            </a:extLst>
          </p:cNvPr>
          <p:cNvSpPr/>
          <p:nvPr/>
        </p:nvSpPr>
        <p:spPr>
          <a:xfrm>
            <a:off x="4211961" y="4743823"/>
            <a:ext cx="493203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100" dirty="0">
                <a:latin typeface="Verdana" pitchFamily="34" charset="0"/>
              </a:rPr>
              <a:t>Рис. 36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Тучные клетки в коже. а – у молодых животных, б – у старых животных. Окраска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1100" dirty="0">
                <a:latin typeface="Verdana" pitchFamily="34" charset="0"/>
              </a:rPr>
              <a:t>альциановый синий – сафранин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. Увеличение х40.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6535C734-E6D0-4FEC-A799-044419C3AE6A}"/>
              </a:ext>
            </a:extLst>
          </p:cNvPr>
          <p:cNvGrpSpPr/>
          <p:nvPr/>
        </p:nvGrpSpPr>
        <p:grpSpPr>
          <a:xfrm>
            <a:off x="4211961" y="1121082"/>
            <a:ext cx="4932039" cy="3478649"/>
            <a:chOff x="4868334" y="1549514"/>
            <a:chExt cx="7323665" cy="3050219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xmlns="" id="{347F4430-B015-4ED0-8728-81E3C846788F}"/>
                </a:ext>
              </a:extLst>
            </p:cNvPr>
            <p:cNvGrpSpPr/>
            <p:nvPr/>
          </p:nvGrpSpPr>
          <p:grpSpPr>
            <a:xfrm>
              <a:off x="4868334" y="1549514"/>
              <a:ext cx="7323665" cy="3050219"/>
              <a:chOff x="4868334" y="3807778"/>
              <a:chExt cx="7323665" cy="3050222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xmlns="" id="{B43ADF2C-8F79-4955-ABF1-97318C1ADA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8334" y="3807780"/>
                <a:ext cx="3650516" cy="3050220"/>
              </a:xfrm>
              <a:prstGeom prst="rect">
                <a:avLst/>
              </a:prstGeom>
            </p:spPr>
          </p:pic>
          <p:pic>
            <p:nvPicPr>
              <p:cNvPr id="56" name="Picture 55" descr="Map&#10;&#10;Description automatically generated">
                <a:extLst>
                  <a:ext uri="{FF2B5EF4-FFF2-40B4-BE49-F238E27FC236}">
                    <a16:creationId xmlns:a16="http://schemas.microsoft.com/office/drawing/2014/main" xmlns="" id="{90E8A1FD-33AA-4570-BAD9-364F375174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677469" y="3807778"/>
                <a:ext cx="3514530" cy="3050221"/>
              </a:xfrm>
              <a:prstGeom prst="rect">
                <a:avLst/>
              </a:prstGeom>
            </p:spPr>
          </p:pic>
          <p:sp>
            <p:nvSpPr>
              <p:cNvPr id="57" name="Text Box 2">
                <a:extLst>
                  <a:ext uri="{FF2B5EF4-FFF2-40B4-BE49-F238E27FC236}">
                    <a16:creationId xmlns:a16="http://schemas.microsoft.com/office/drawing/2014/main" xmlns="" id="{E6997913-8F67-4F05-9FE2-0D68D4DBF32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99006" y="6497662"/>
                <a:ext cx="303953" cy="336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l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а</a:t>
                </a:r>
                <a:endParaRPr lang="ru-RU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Text Box 2">
                <a:extLst>
                  <a:ext uri="{FF2B5EF4-FFF2-40B4-BE49-F238E27FC236}">
                    <a16:creationId xmlns:a16="http://schemas.microsoft.com/office/drawing/2014/main" xmlns="" id="{12AFCF34-395D-403B-94C2-C217C0A0114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794579" y="6511621"/>
                <a:ext cx="303953" cy="3369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l" rtl="1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ru-RU" sz="1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б</a:t>
                </a:r>
                <a:endParaRPr lang="ru-RU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xmlns="" id="{B832FC36-2E3B-49AB-B305-F970EEF56D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9078" y="2462045"/>
              <a:ext cx="509813" cy="40416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xmlns="" id="{C18BB05B-F2D2-48B7-82B1-8D5945806F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58283" y="2686699"/>
              <a:ext cx="93306" cy="56383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xmlns="" id="{DBA7846C-7DC9-4E20-A054-3FEA096759D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48232" y="2686698"/>
              <a:ext cx="93306" cy="56383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xmlns="" id="{F4EB1CB8-C923-4DDB-AA58-23BC08477723}"/>
                </a:ext>
              </a:extLst>
            </p:cNvPr>
            <p:cNvCxnSpPr>
              <a:cxnSpLocks/>
            </p:cNvCxnSpPr>
            <p:nvPr/>
          </p:nvCxnSpPr>
          <p:spPr>
            <a:xfrm>
              <a:off x="11410672" y="2077555"/>
              <a:ext cx="373225" cy="28442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xmlns="" id="{58A6505E-6C36-4A53-BAFA-AE906FF0F704}"/>
                </a:ext>
              </a:extLst>
            </p:cNvPr>
            <p:cNvCxnSpPr>
              <a:cxnSpLocks/>
            </p:cNvCxnSpPr>
            <p:nvPr/>
          </p:nvCxnSpPr>
          <p:spPr>
            <a:xfrm>
              <a:off x="9462336" y="2425292"/>
              <a:ext cx="406233" cy="44091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xmlns="" id="{99AAB0A1-ECCD-4654-97F5-B210DF4D7B75}"/>
                </a:ext>
              </a:extLst>
            </p:cNvPr>
            <p:cNvCxnSpPr>
              <a:cxnSpLocks/>
            </p:cNvCxnSpPr>
            <p:nvPr/>
          </p:nvCxnSpPr>
          <p:spPr>
            <a:xfrm>
              <a:off x="9081877" y="2965021"/>
              <a:ext cx="270588" cy="56467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xmlns="" id="{6D0246E9-95D7-4E10-9E98-D51759165B4B}"/>
                </a:ext>
              </a:extLst>
            </p:cNvPr>
            <p:cNvCxnSpPr>
              <a:cxnSpLocks/>
            </p:cNvCxnSpPr>
            <p:nvPr/>
          </p:nvCxnSpPr>
          <p:spPr>
            <a:xfrm>
              <a:off x="10773732" y="3196730"/>
              <a:ext cx="121298" cy="50261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xmlns="" id="{1093DF2E-6C4B-4CF1-8F95-A6EDFA3BC885}"/>
                </a:ext>
              </a:extLst>
            </p:cNvPr>
            <p:cNvCxnSpPr>
              <a:cxnSpLocks/>
            </p:cNvCxnSpPr>
            <p:nvPr/>
          </p:nvCxnSpPr>
          <p:spPr>
            <a:xfrm>
              <a:off x="7361323" y="1801549"/>
              <a:ext cx="320083" cy="36475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90FFF59-3AAC-4ED0-B735-0E11794B5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176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3"/>
            <a:ext cx="914399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Verdana" pitchFamily="34" charset="0"/>
              </a:rPr>
              <a:t>Результаты (</a:t>
            </a:r>
            <a:r>
              <a:rPr lang="ru-RU" altLang="ru-RU" sz="1800" b="1" u="sng" dirty="0">
                <a:latin typeface="Verdana" pitchFamily="34" charset="0"/>
              </a:rPr>
              <a:t>ПЕЧЕНЬ</a:t>
            </a:r>
            <a:r>
              <a:rPr lang="ru-RU" altLang="ru-RU" sz="1800" b="1" dirty="0">
                <a:latin typeface="Verdana" pitchFamily="34" charset="0"/>
              </a:rPr>
              <a:t>)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68DB0502-DA96-4E43-B48B-27BC0BE11D28}"/>
              </a:ext>
            </a:extLst>
          </p:cNvPr>
          <p:cNvGrpSpPr/>
          <p:nvPr/>
        </p:nvGrpSpPr>
        <p:grpSpPr>
          <a:xfrm>
            <a:off x="0" y="3222688"/>
            <a:ext cx="4191014" cy="2407297"/>
            <a:chOff x="1" y="4588932"/>
            <a:chExt cx="5835894" cy="2269067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03C67940-DA98-4100-8A99-B47C26F46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4588932"/>
              <a:ext cx="2872078" cy="224414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EBB3AFA4-2FEA-41A0-B088-21EC2E398981}"/>
                </a:ext>
              </a:extLst>
            </p:cNvPr>
            <p:cNvGrpSpPr/>
            <p:nvPr/>
          </p:nvGrpSpPr>
          <p:grpSpPr>
            <a:xfrm>
              <a:off x="1" y="4588932"/>
              <a:ext cx="5835894" cy="2269067"/>
              <a:chOff x="1" y="4588932"/>
              <a:chExt cx="5835894" cy="2269067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xmlns="" id="{44D2D6E0-F26D-426C-842E-EB11C6A7FA5A}"/>
                  </a:ext>
                </a:extLst>
              </p:cNvPr>
              <p:cNvGrpSpPr/>
              <p:nvPr/>
            </p:nvGrpSpPr>
            <p:grpSpPr>
              <a:xfrm>
                <a:off x="1" y="4588932"/>
                <a:ext cx="5835894" cy="2269067"/>
                <a:chOff x="1" y="4588932"/>
                <a:chExt cx="5835894" cy="2269067"/>
              </a:xfrm>
            </p:grpSpPr>
            <p:grpSp>
              <p:nvGrpSpPr>
                <p:cNvPr id="26" name="Group 25">
                  <a:extLst>
                    <a:ext uri="{FF2B5EF4-FFF2-40B4-BE49-F238E27FC236}">
                      <a16:creationId xmlns:a16="http://schemas.microsoft.com/office/drawing/2014/main" xmlns="" id="{FAE66458-E801-46F5-B4A7-ABE75C5EBC42}"/>
                    </a:ext>
                  </a:extLst>
                </p:cNvPr>
                <p:cNvGrpSpPr/>
                <p:nvPr/>
              </p:nvGrpSpPr>
              <p:grpSpPr>
                <a:xfrm>
                  <a:off x="1" y="4588932"/>
                  <a:ext cx="5835894" cy="2269067"/>
                  <a:chOff x="0" y="0"/>
                  <a:chExt cx="6206259" cy="2360179"/>
                </a:xfrm>
              </p:grpSpPr>
              <p:pic>
                <p:nvPicPr>
                  <p:cNvPr id="31" name="Picture 30">
                    <a:extLst>
                      <a:ext uri="{FF2B5EF4-FFF2-40B4-BE49-F238E27FC236}">
                        <a16:creationId xmlns:a16="http://schemas.microsoft.com/office/drawing/2014/main" xmlns="" id="{5CE00CC4-B2F7-4267-B605-5D6A18BDB50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5">
                            <a14:imgEffect>
                              <a14:colorTemperature colorTemp="47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51909" y="0"/>
                    <a:ext cx="3054350" cy="233362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2" name="Text Box 2">
                    <a:extLst>
                      <a:ext uri="{FF2B5EF4-FFF2-40B4-BE49-F238E27FC236}">
                        <a16:creationId xmlns:a16="http://schemas.microsoft.com/office/drawing/2014/main" xmlns="" id="{502A0F00-4880-478C-87B9-9FE5AC32FA2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0" y="1995054"/>
                    <a:ext cx="311785" cy="36512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l" rtl="1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ru-RU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а</a:t>
                    </a:r>
                    <a:endPara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" name="Text Box 2">
                    <a:extLst>
                      <a:ext uri="{FF2B5EF4-FFF2-40B4-BE49-F238E27FC236}">
                        <a16:creationId xmlns:a16="http://schemas.microsoft.com/office/drawing/2014/main" xmlns="" id="{4F6E2C8F-2AEE-4441-BE56-5E528C60B67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72691" y="1981200"/>
                    <a:ext cx="312408" cy="36572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91440" tIns="45720" rIns="91440" bIns="45720" anchor="t" anchorCtr="0">
                    <a:noAutofit/>
                  </a:bodyPr>
                  <a:lstStyle/>
                  <a:p>
                    <a:pPr algn="l" rtl="1">
                      <a:lnSpc>
                        <a:spcPct val="107000"/>
                      </a:lnSpc>
                      <a:spcAft>
                        <a:spcPts val="800"/>
                      </a:spcAft>
                    </a:pPr>
                    <a:r>
                      <a:rPr lang="ru-RU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a:t>б</a:t>
                    </a:r>
                    <a:endParaRPr lang="ru-RU" sz="1100">
                      <a:effectLst/>
                      <a:latin typeface="Calibri" panose="020F0502020204030204" pitchFamily="34" charset="0"/>
                      <a:ea typeface="Calibri" panose="020F050202020403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cxnSp>
              <p:nvCxnSpPr>
                <p:cNvPr id="27" name="Straight Arrow Connector 26">
                  <a:extLst>
                    <a:ext uri="{FF2B5EF4-FFF2-40B4-BE49-F238E27FC236}">
                      <a16:creationId xmlns:a16="http://schemas.microsoft.com/office/drawing/2014/main" xmlns="" id="{65E256C0-B804-4222-8F67-4225C4501D2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71390" y="6340252"/>
                  <a:ext cx="111967" cy="39637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Arrow Connector 27">
                  <a:extLst>
                    <a:ext uri="{FF2B5EF4-FFF2-40B4-BE49-F238E27FC236}">
                      <a16:creationId xmlns:a16="http://schemas.microsoft.com/office/drawing/2014/main" xmlns="" id="{C4009E00-BE9C-44AA-8023-ECB8DC2427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28586" y="5462543"/>
                  <a:ext cx="177282" cy="398168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>
                  <a:extLst>
                    <a:ext uri="{FF2B5EF4-FFF2-40B4-BE49-F238E27FC236}">
                      <a16:creationId xmlns:a16="http://schemas.microsoft.com/office/drawing/2014/main" xmlns="" id="{4D366238-18BC-4C73-A971-9201554576B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38127" y="5727660"/>
                  <a:ext cx="345233" cy="26610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>
                  <a:extLst>
                    <a:ext uri="{FF2B5EF4-FFF2-40B4-BE49-F238E27FC236}">
                      <a16:creationId xmlns:a16="http://schemas.microsoft.com/office/drawing/2014/main" xmlns="" id="{124CBA32-9A2B-4F16-8612-D3906E78389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4083360" y="6329700"/>
                  <a:ext cx="267198" cy="297413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xmlns="" id="{0096A988-9C57-4135-B011-EA9E92F3275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9880" y="6096188"/>
                <a:ext cx="578498" cy="23884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Прямоугольник 1">
            <a:extLst>
              <a:ext uri="{FF2B5EF4-FFF2-40B4-BE49-F238E27FC236}">
                <a16:creationId xmlns:a16="http://schemas.microsoft.com/office/drawing/2014/main" xmlns="" id="{310C3696-AAA0-4664-B45C-3C7502BEA494}"/>
              </a:ext>
            </a:extLst>
          </p:cNvPr>
          <p:cNvSpPr/>
          <p:nvPr/>
        </p:nvSpPr>
        <p:spPr>
          <a:xfrm>
            <a:off x="-31005" y="754677"/>
            <a:ext cx="13093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37 Число тучных клеток в печени, </a:t>
            </a:r>
            <a:r>
              <a:rPr lang="ru-RU" altLang="ru-RU" sz="1100" dirty="0" err="1">
                <a:latin typeface="Verdana" pitchFamily="34" charset="0"/>
              </a:rPr>
              <a:t>шт</a:t>
            </a:r>
            <a:r>
              <a:rPr lang="ru-RU" altLang="ru-RU" sz="1100" dirty="0">
                <a:latin typeface="Verdana" pitchFamily="34" charset="0"/>
              </a:rPr>
              <a:t>/1 мм2 органа.</a:t>
            </a:r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xmlns="" id="{77E4B16D-6603-495E-B003-94BB25C369C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573287"/>
              </p:ext>
            </p:extLst>
          </p:nvPr>
        </p:nvGraphicFramePr>
        <p:xfrm>
          <a:off x="1278378" y="754677"/>
          <a:ext cx="2912636" cy="2314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6" name="Chart 35">
            <a:extLst>
              <a:ext uri="{FF2B5EF4-FFF2-40B4-BE49-F238E27FC236}">
                <a16:creationId xmlns:a16="http://schemas.microsoft.com/office/drawing/2014/main" xmlns="" id="{70EE1311-BBB5-478E-9A55-0550059B61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4595783"/>
              </p:ext>
            </p:extLst>
          </p:nvPr>
        </p:nvGraphicFramePr>
        <p:xfrm>
          <a:off x="6300192" y="754677"/>
          <a:ext cx="2843808" cy="23142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7" name="Chart 36">
            <a:extLst>
              <a:ext uri="{FF2B5EF4-FFF2-40B4-BE49-F238E27FC236}">
                <a16:creationId xmlns:a16="http://schemas.microsoft.com/office/drawing/2014/main" xmlns="" id="{B642C45A-3B62-4D5A-9651-C50B32B6CC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4855436"/>
              </p:ext>
            </p:extLst>
          </p:nvPr>
        </p:nvGraphicFramePr>
        <p:xfrm>
          <a:off x="6300192" y="3222688"/>
          <a:ext cx="2843808" cy="2393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38" name="Прямоугольник 16">
            <a:extLst>
              <a:ext uri="{FF2B5EF4-FFF2-40B4-BE49-F238E27FC236}">
                <a16:creationId xmlns:a16="http://schemas.microsoft.com/office/drawing/2014/main" xmlns="" id="{6E7AD9AB-1F70-4528-B21C-1292BADB3DB3}"/>
              </a:ext>
            </a:extLst>
          </p:cNvPr>
          <p:cNvSpPr/>
          <p:nvPr/>
        </p:nvSpPr>
        <p:spPr>
          <a:xfrm>
            <a:off x="4788024" y="754677"/>
            <a:ext cx="151216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39 Средний гистохимический коэффициент (СГХК) тучных клеток печени молодых и старых животных, СГХК; </a:t>
            </a:r>
            <a:r>
              <a:rPr lang="ru-RU" altLang="ru-RU" sz="1100" dirty="0" err="1">
                <a:latin typeface="Verdana" pitchFamily="34" charset="0"/>
              </a:rPr>
              <a:t>усл</a:t>
            </a:r>
            <a:r>
              <a:rPr lang="ru-RU" altLang="ru-RU" sz="1100" dirty="0">
                <a:latin typeface="Verdana" pitchFamily="34" charset="0"/>
              </a:rPr>
              <a:t>. ед.</a:t>
            </a:r>
          </a:p>
        </p:txBody>
      </p:sp>
      <p:sp>
        <p:nvSpPr>
          <p:cNvPr id="39" name="Прямоугольник 14">
            <a:extLst>
              <a:ext uri="{FF2B5EF4-FFF2-40B4-BE49-F238E27FC236}">
                <a16:creationId xmlns:a16="http://schemas.microsoft.com/office/drawing/2014/main" xmlns="" id="{4CABBA84-ED65-402C-9081-6F3C70EFED28}"/>
              </a:ext>
            </a:extLst>
          </p:cNvPr>
          <p:cNvSpPr/>
          <p:nvPr/>
        </p:nvSpPr>
        <p:spPr>
          <a:xfrm>
            <a:off x="1" y="5621116"/>
            <a:ext cx="419101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38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Тучные клетки в печени. а – у молодых животных, б – у старых животных. Окраска толуидиновым синим. Увеличение х40.</a:t>
            </a:r>
          </a:p>
        </p:txBody>
      </p:sp>
      <p:sp>
        <p:nvSpPr>
          <p:cNvPr id="54" name="Прямоугольник 16">
            <a:extLst>
              <a:ext uri="{FF2B5EF4-FFF2-40B4-BE49-F238E27FC236}">
                <a16:creationId xmlns:a16="http://schemas.microsoft.com/office/drawing/2014/main" xmlns="" id="{CF9057EF-7A94-438D-8C65-F8BC73BB5764}"/>
              </a:ext>
            </a:extLst>
          </p:cNvPr>
          <p:cNvSpPr/>
          <p:nvPr/>
        </p:nvSpPr>
        <p:spPr>
          <a:xfrm>
            <a:off x="4788024" y="3222688"/>
            <a:ext cx="151216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sz="1100" dirty="0">
                <a:latin typeface="Verdana" pitchFamily="34" charset="0"/>
              </a:rPr>
              <a:t>Рис. 40 Индекс дегрануляции тучных клеток печени молодых и старых животных, ИД; %.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78A77CB-849D-47AB-87D5-DA3F38428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2582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3"/>
            <a:ext cx="914399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Verdana" pitchFamily="34" charset="0"/>
              </a:rPr>
              <a:t>Результаты (</a:t>
            </a:r>
            <a:r>
              <a:rPr lang="ru-RU" altLang="ru-RU" sz="1800" b="1" u="sng" dirty="0">
                <a:latin typeface="Verdana" pitchFamily="34" charset="0"/>
              </a:rPr>
              <a:t>ПЕЧЕНЬ</a:t>
            </a:r>
            <a:r>
              <a:rPr lang="ru-RU" altLang="ru-RU" sz="1800" b="1" dirty="0">
                <a:latin typeface="Verdana" pitchFamily="34" charset="0"/>
              </a:rPr>
              <a:t>)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sp>
        <p:nvSpPr>
          <p:cNvPr id="40" name="Прямоугольник 9">
            <a:extLst>
              <a:ext uri="{FF2B5EF4-FFF2-40B4-BE49-F238E27FC236}">
                <a16:creationId xmlns:a16="http://schemas.microsoft.com/office/drawing/2014/main" xmlns="" id="{EB021927-0034-4E89-889F-DB96B428FB82}"/>
              </a:ext>
            </a:extLst>
          </p:cNvPr>
          <p:cNvSpPr/>
          <p:nvPr/>
        </p:nvSpPr>
        <p:spPr>
          <a:xfrm>
            <a:off x="12403" y="4189355"/>
            <a:ext cx="4402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100" dirty="0">
                <a:latin typeface="Verdana" pitchFamily="34" charset="0"/>
              </a:rPr>
              <a:t>Рис. 41 Зрелость тучных клеток печени у молодых и старых животных. 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altLang="ru-RU" sz="1400" dirty="0">
              <a:latin typeface="Verdana" pitchFamily="34" charset="0"/>
            </a:endParaRPr>
          </a:p>
        </p:txBody>
      </p:sp>
      <p:graphicFrame>
        <p:nvGraphicFramePr>
          <p:cNvPr id="41" name="مخطط 5">
            <a:extLst>
              <a:ext uri="{FF2B5EF4-FFF2-40B4-BE49-F238E27FC236}">
                <a16:creationId xmlns:a16="http://schemas.microsoft.com/office/drawing/2014/main" xmlns="" id="{5AD56E5A-E8FC-4A8B-B2E0-A159390BF4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9296844"/>
              </p:ext>
            </p:extLst>
          </p:nvPr>
        </p:nvGraphicFramePr>
        <p:xfrm>
          <a:off x="1" y="1060711"/>
          <a:ext cx="4402906" cy="2964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2" name="Прямоугольник 14">
            <a:extLst>
              <a:ext uri="{FF2B5EF4-FFF2-40B4-BE49-F238E27FC236}">
                <a16:creationId xmlns:a16="http://schemas.microsoft.com/office/drawing/2014/main" xmlns="" id="{8B050AEB-AE18-4977-B89D-BB4A8323BF20}"/>
              </a:ext>
            </a:extLst>
          </p:cNvPr>
          <p:cNvSpPr/>
          <p:nvPr/>
        </p:nvSpPr>
        <p:spPr>
          <a:xfrm>
            <a:off x="4571999" y="4194169"/>
            <a:ext cx="455959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1100" dirty="0">
                <a:latin typeface="Verdana" pitchFamily="34" charset="0"/>
              </a:rPr>
              <a:t>Рис. 42 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Тучные клетки в печени. а – у молодых животных, б – у старых животных. Окраска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altLang="ru-RU" sz="1100" dirty="0">
                <a:latin typeface="Verdana" pitchFamily="34" charset="0"/>
              </a:rPr>
              <a:t>альциановый синий – сафранин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 . Увеличение х40.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2199F5A4-BA7E-4F1C-936A-3D279AF4717A}"/>
              </a:ext>
            </a:extLst>
          </p:cNvPr>
          <p:cNvGrpSpPr/>
          <p:nvPr/>
        </p:nvGrpSpPr>
        <p:grpSpPr>
          <a:xfrm>
            <a:off x="4608415" y="1060711"/>
            <a:ext cx="4524364" cy="2964966"/>
            <a:chOff x="5021596" y="1538713"/>
            <a:chExt cx="7170403" cy="2964966"/>
          </a:xfrm>
        </p:grpSpPr>
        <p:pic>
          <p:nvPicPr>
            <p:cNvPr id="44" name="Picture 43" descr="A picture containing nature, crater&#10;&#10;Description automatically generated">
              <a:extLst>
                <a:ext uri="{FF2B5EF4-FFF2-40B4-BE49-F238E27FC236}">
                  <a16:creationId xmlns:a16="http://schemas.microsoft.com/office/drawing/2014/main" xmlns="" id="{5E1DF67D-E2A9-4234-B136-64212BE773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21596" y="1538713"/>
              <a:ext cx="3551854" cy="2964966"/>
            </a:xfrm>
            <a:prstGeom prst="rect">
              <a:avLst/>
            </a:prstGeom>
          </p:spPr>
        </p:pic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8DFF5564-7262-45FF-B9D5-00788D448022}"/>
                </a:ext>
              </a:extLst>
            </p:cNvPr>
            <p:cNvGrpSpPr/>
            <p:nvPr/>
          </p:nvGrpSpPr>
          <p:grpSpPr>
            <a:xfrm>
              <a:off x="5240269" y="1538713"/>
              <a:ext cx="6951730" cy="2964966"/>
              <a:chOff x="5240269" y="1538713"/>
              <a:chExt cx="6951730" cy="2964966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xmlns="" id="{4DB17A9B-4A40-43C2-B874-9C6AF97E6FD7}"/>
                  </a:ext>
                </a:extLst>
              </p:cNvPr>
              <p:cNvGrpSpPr/>
              <p:nvPr/>
            </p:nvGrpSpPr>
            <p:grpSpPr>
              <a:xfrm>
                <a:off x="5240269" y="1538713"/>
                <a:ext cx="6951730" cy="2964966"/>
                <a:chOff x="5240271" y="3893032"/>
                <a:chExt cx="6951730" cy="2964967"/>
              </a:xfrm>
            </p:grpSpPr>
            <p:pic>
              <p:nvPicPr>
                <p:cNvPr id="50" name="Picture 49" descr="A picture containing stationary, stone&#10;&#10;Description automatically generated">
                  <a:extLst>
                    <a:ext uri="{FF2B5EF4-FFF2-40B4-BE49-F238E27FC236}">
                      <a16:creationId xmlns:a16="http://schemas.microsoft.com/office/drawing/2014/main" xmlns="" id="{C7D62A09-811B-4167-95AB-E4A50F2001E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40147" y="3893032"/>
                  <a:ext cx="3551854" cy="2964967"/>
                </a:xfrm>
                <a:prstGeom prst="rect">
                  <a:avLst/>
                </a:prstGeom>
              </p:spPr>
            </p:pic>
            <p:sp>
              <p:nvSpPr>
                <p:cNvPr id="51" name="Text Box 2">
                  <a:extLst>
                    <a:ext uri="{FF2B5EF4-FFF2-40B4-BE49-F238E27FC236}">
                      <a16:creationId xmlns:a16="http://schemas.microsoft.com/office/drawing/2014/main" xmlns="" id="{00326223-87D2-4A8D-8726-F28ED9A956D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240271" y="6476681"/>
                  <a:ext cx="303954" cy="3369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1800" b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а</a:t>
                  </a:r>
                  <a:endParaRPr lang="ru-RU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2" name="Text Box 2">
                  <a:extLst>
                    <a:ext uri="{FF2B5EF4-FFF2-40B4-BE49-F238E27FC236}">
                      <a16:creationId xmlns:a16="http://schemas.microsoft.com/office/drawing/2014/main" xmlns="" id="{BD9F9458-6772-4B8B-B01B-D6EA680D125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8845272" y="6479658"/>
                  <a:ext cx="303954" cy="33690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algn="l" rtl="1">
                    <a:lnSpc>
                      <a:spcPct val="107000"/>
                    </a:lnSpc>
                    <a:spcAft>
                      <a:spcPts val="800"/>
                    </a:spcAft>
                  </a:pPr>
                  <a:r>
                    <a:rPr lang="ru-RU" sz="1800" b="1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б</a:t>
                  </a:r>
                  <a:endParaRPr lang="ru-RU" sz="11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xmlns="" id="{9C09AF1F-2FC7-4BB4-B710-12E8DBDF6E7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617649" y="3148364"/>
                <a:ext cx="93306" cy="56383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xmlns="" id="{A20570BE-14D5-4796-923A-82805269AF7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332986" y="3038633"/>
                <a:ext cx="335902" cy="4337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xmlns="" id="{36835201-F07D-4ACD-97B1-2BDC7815677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016258" y="2775931"/>
                <a:ext cx="384644" cy="2832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F8242A0-7C90-46BC-AECF-8733AFFDD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6361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graphicFrame>
        <p:nvGraphicFramePr>
          <p:cNvPr id="17" name="Table 7">
            <a:extLst>
              <a:ext uri="{FF2B5EF4-FFF2-40B4-BE49-F238E27FC236}">
                <a16:creationId xmlns:a16="http://schemas.microsoft.com/office/drawing/2014/main" xmlns="" id="{12EA9B3E-01FA-46F5-A707-45A6D01001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7453676"/>
              </p:ext>
            </p:extLst>
          </p:nvPr>
        </p:nvGraphicFramePr>
        <p:xfrm>
          <a:off x="0" y="1196752"/>
          <a:ext cx="4716015" cy="4625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5696">
                  <a:extLst>
                    <a:ext uri="{9D8B030D-6E8A-4147-A177-3AD203B41FA5}">
                      <a16:colId xmlns:a16="http://schemas.microsoft.com/office/drawing/2014/main" xmlns="" val="3116497589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xmlns="" val="3116214621"/>
                    </a:ext>
                  </a:extLst>
                </a:gridCol>
                <a:gridCol w="1368151">
                  <a:extLst>
                    <a:ext uri="{9D8B030D-6E8A-4147-A177-3AD203B41FA5}">
                      <a16:colId xmlns:a16="http://schemas.microsoft.com/office/drawing/2014/main" xmlns="" val="1945846090"/>
                    </a:ext>
                  </a:extLst>
                </a:gridCol>
              </a:tblGrid>
              <a:tr h="805014">
                <a:tc>
                  <a:txBody>
                    <a:bodyPr/>
                    <a:lstStyle/>
                    <a:p>
                      <a:pPr algn="ctr"/>
                      <a:endParaRPr lang="ru-RU" sz="1200" dirty="0"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Кожа 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Печень</a:t>
                      </a:r>
                    </a:p>
                  </a:txBody>
                  <a:tcPr anchor="ctr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96097248"/>
                  </a:ext>
                </a:extLst>
              </a:tr>
              <a:tr h="807151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Число ТК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80242905"/>
                  </a:ext>
                </a:extLst>
              </a:tr>
              <a:tr h="8050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Синтетическая</a:t>
                      </a:r>
                      <a:r>
                        <a:rPr lang="ru-RU" sz="1400" baseline="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 </a:t>
                      </a:r>
                      <a:r>
                        <a:rPr lang="ru-RU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активность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78253181"/>
                  </a:ext>
                </a:extLst>
              </a:tr>
              <a:tr h="8050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Функциональная активность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95288115"/>
                  </a:ext>
                </a:extLst>
              </a:tr>
              <a:tr h="59806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Зрелость ТК  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13161736"/>
                  </a:ext>
                </a:extLst>
              </a:tr>
              <a:tr h="80501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Verdana" panose="020B0604030504040204" pitchFamily="34" charset="0"/>
                          <a:ea typeface="Verdana" panose="020B0604030504040204" pitchFamily="34" charset="0"/>
                        </a:rPr>
                        <a:t>Размер сосудов</a:t>
                      </a:r>
                    </a:p>
                  </a:txBody>
                  <a:tcPr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-</a:t>
                      </a:r>
                    </a:p>
                  </a:txBody>
                  <a:tcPr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059419"/>
                  </a:ext>
                </a:extLst>
              </a:tr>
            </a:tbl>
          </a:graphicData>
        </a:graphic>
      </p:graphicFrame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9DF9E58-7DA0-41A1-BD81-D9F5CC3669AA}"/>
              </a:ext>
            </a:extLst>
          </p:cNvPr>
          <p:cNvSpPr/>
          <p:nvPr/>
        </p:nvSpPr>
        <p:spPr>
          <a:xfrm>
            <a:off x="4860033" y="2274838"/>
            <a:ext cx="406794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</a:rPr>
              <a:t>Основные выводы: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Результаты по тучным клеткам в коже аналогичны тем, которые получены в органах, участвующих в стресс реакциях, особенно в тимусе.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Возрастных изменений в печени не наблюдалось</a:t>
            </a: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xmlns="" id="{4520DBD5-959B-4DCF-98BE-0D51E6D750F7}"/>
              </a:ext>
            </a:extLst>
          </p:cNvPr>
          <p:cNvSpPr/>
          <p:nvPr/>
        </p:nvSpPr>
        <p:spPr>
          <a:xfrm>
            <a:off x="2411760" y="2132856"/>
            <a:ext cx="390797" cy="5925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Arrow: Down 19">
            <a:extLst>
              <a:ext uri="{FF2B5EF4-FFF2-40B4-BE49-F238E27FC236}">
                <a16:creationId xmlns:a16="http://schemas.microsoft.com/office/drawing/2014/main" xmlns="" id="{B3E01181-9CD6-4890-96CD-C2FF8B2DA12F}"/>
              </a:ext>
            </a:extLst>
          </p:cNvPr>
          <p:cNvSpPr/>
          <p:nvPr/>
        </p:nvSpPr>
        <p:spPr>
          <a:xfrm>
            <a:off x="2411760" y="2930935"/>
            <a:ext cx="390797" cy="5925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Arrow: Up 20">
            <a:extLst>
              <a:ext uri="{FF2B5EF4-FFF2-40B4-BE49-F238E27FC236}">
                <a16:creationId xmlns:a16="http://schemas.microsoft.com/office/drawing/2014/main" xmlns="" id="{6DCED125-1162-486D-BA62-5A271FDB10D5}"/>
              </a:ext>
            </a:extLst>
          </p:cNvPr>
          <p:cNvSpPr/>
          <p:nvPr/>
        </p:nvSpPr>
        <p:spPr>
          <a:xfrm>
            <a:off x="2411760" y="3729014"/>
            <a:ext cx="390797" cy="592501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xmlns="" id="{8902255E-39B9-4B01-A45E-7B6706E00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3"/>
            <a:ext cx="914399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Verdana" pitchFamily="34" charset="0"/>
              </a:rPr>
              <a:t>Выводы ( </a:t>
            </a:r>
            <a:r>
              <a:rPr lang="ru-RU" altLang="ru-RU" sz="1800" b="1" u="sng" dirty="0">
                <a:latin typeface="Verdana" pitchFamily="34" charset="0"/>
              </a:rPr>
              <a:t>ОРГАНЫ, НЕ УЧАСТВУЮЩИЕ В СТРЕСС РЕАКЦИИ </a:t>
            </a:r>
            <a:r>
              <a:rPr lang="ru-RU" altLang="ru-RU" sz="1800" b="1" dirty="0">
                <a:latin typeface="Verdana" pitchFamily="34" charset="0"/>
              </a:rPr>
              <a:t>)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67C92EA-F2B4-4ED4-9B67-375C7004A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92632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E4DCDE51-EC66-4B5D-9E19-4448E0E1E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908720"/>
            <a:ext cx="9144000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>
                <a:latin typeface="Verdana" pitchFamily="34" charset="0"/>
                <a:cs typeface="Arial" charset="0"/>
              </a:rPr>
              <a:t>Заключение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89C0508-E51B-479F-800C-CE01A6066B07}"/>
              </a:ext>
            </a:extLst>
          </p:cNvPr>
          <p:cNvSpPr txBox="1"/>
          <p:nvPr/>
        </p:nvSpPr>
        <p:spPr>
          <a:xfrm>
            <a:off x="21419" y="2060848"/>
            <a:ext cx="9143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С</a:t>
            </a:r>
            <a:r>
              <a:rPr lang="ru-RU" sz="18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уществует связь между изменениями морфофункциональных характеристик тучных клеток и процессом старения, что повышает необходимость проведения дополнительных исследований с целью понимания точных механизмов этой взаимосвязи</a:t>
            </a:r>
            <a:endParaRPr lang="ru-RU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B75D828-E5FA-44DB-90FE-E16DA8DA7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102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0042145-AA7F-4A06-8723-31FA98EEF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A35E597F-1208-482A-9A7A-42F435B6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90103B7-849C-4784-B82F-E0E23A35AEDC}"/>
              </a:ext>
            </a:extLst>
          </p:cNvPr>
          <p:cNvSpPr txBox="1"/>
          <p:nvPr/>
        </p:nvSpPr>
        <p:spPr>
          <a:xfrm>
            <a:off x="1" y="764704"/>
            <a:ext cx="9143999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Финалист конкурса «</a:t>
            </a:r>
            <a:r>
              <a:rPr lang="ru-RU" sz="1600" b="1" i="0" dirty="0">
                <a:solidFill>
                  <a:srgbClr val="FF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НАУКА БУДУЩЕГО - НАУКА МОЛОДЫХ</a:t>
            </a:r>
            <a:r>
              <a:rPr 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»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, Г. Новосибирск, 23 - 26 августа 2022.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«МОЛОДЁЖЬ И НАУКА НА СЕВЕРЕ – 2022», Г. Сыктывкар,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21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-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25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марта 2022.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«АКТУАЛЬНЫЕ ПРОБЛЕМЫ БИОМЕДИЦИНЫ – 2022», Г. Санкт-Петербург,24 - 26 марта 2022.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(Диплом 2 степени)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;</a:t>
            </a:r>
            <a:endParaRPr lang="ru-RU" sz="1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«IX Международная молодежная научная конференция Физика. Технологии. Инновации ФТИ-2022», Г. Екатеринбург, 16 - 20 мая 2022.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VII Всероссийский молодежный научный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форум «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НАУКА БУДУЩЕГО - НАУКА МОЛОДЫХ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», Г. Новосибирск, 23 - 26 августа 2022.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Региональная конференция «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МОЛОДЕЖНАЯ НАУЧНО-ПРАКТИЧЕСКАЯ КОНФЕРЕНЦИЯ К 100-ЛЕТИЮ ЕСТЕСТВЕННО-НАУЧНОГО И МАТЕМАТИЧЕСКОГО ОБРАЗОВАНИЯ НА УРАЛЕ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», Г. Екатеринбург, 21 - 25 ноября 2022 г. </a:t>
            </a:r>
            <a:r>
              <a:rPr lang="ru-RU" sz="16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(Диплом 2 степени)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;</a:t>
            </a:r>
            <a:endParaRPr lang="ru-RU" sz="16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ani" panose="020B05020402040202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IV Международная молодежная научная конференция «</a:t>
            </a:r>
            <a:r>
              <a:rPr lang="ru-RU" sz="16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ФУНДАМЕНТАЛЬНЫЕ ИССЛЕДОВАНИЯ – СТАРТ В МЕДИЦИНСКУЮ НАУКУ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», Г. Москва, 16 декабря 2022.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345880-AE01-42BD-AEF6-7C4606AA0A57}"/>
              </a:ext>
            </a:extLst>
          </p:cNvPr>
          <p:cNvSpPr txBox="1"/>
          <p:nvPr/>
        </p:nvSpPr>
        <p:spPr>
          <a:xfrm>
            <a:off x="-2285" y="15772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Результаты апробированы</a:t>
            </a:r>
          </a:p>
        </p:txBody>
      </p:sp>
    </p:spTree>
    <p:extLst>
      <p:ext uri="{BB962C8B-B14F-4D97-AF65-F5344CB8AC3E}">
        <p14:creationId xmlns:p14="http://schemas.microsoft.com/office/powerpoint/2010/main" val="2328088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0042145-AA7F-4A06-8723-31FA98EEF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A35E597F-1208-482A-9A7A-42F435B6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F345880-AE01-42BD-AEF6-7C4606AA0A57}"/>
              </a:ext>
            </a:extLst>
          </p:cNvPr>
          <p:cNvSpPr txBox="1"/>
          <p:nvPr/>
        </p:nvSpPr>
        <p:spPr>
          <a:xfrm>
            <a:off x="-2285" y="157729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Публикации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DC81478-B8E4-477D-91A9-A824E4274D7E}"/>
              </a:ext>
            </a:extLst>
          </p:cNvPr>
          <p:cNvSpPr txBox="1"/>
          <p:nvPr/>
        </p:nvSpPr>
        <p:spPr>
          <a:xfrm>
            <a:off x="-2285" y="625551"/>
            <a:ext cx="914399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«ВОЗРАСТНЫЕ ИЗМЕНЕНИЯ МОРФОФУНКЦИОНАЛЬНЫХ ПАРАМЕТРОВ ТУЧНЫХ КЛЕТОК В РАЗНЫХ ОРГАНАХ КРЫС», Материалы конференции «АКТУАЛЬНЫЕ ПРОБЛЕМЫ БИОМЕДИЦИНЫ – 2022» РИНЦ, Г. Санкт-Петербург;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b="0" i="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«ТУЧНЫЕ КЛЕТКИ, КАК БИОМАРКЕРЫ INFLAMM-AGING»</a:t>
            </a:r>
            <a:r>
              <a:rPr 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Российский иммунологический журнал, ВАК - </a:t>
            </a:r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RSCI</a:t>
            </a:r>
            <a:r>
              <a:rPr 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DOI: </a:t>
            </a:r>
            <a:r>
              <a:rPr lang="en-US" sz="1400" u="sng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10.46235/1028-7221-1107-MCA</a:t>
            </a:r>
            <a:r>
              <a:rPr lang="ru-RU" sz="1400" u="sng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  <a:r>
              <a:rPr 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«ВОЗРАСТНЫЕ ИЗМЕНЕНИЯ МОРФОФУНКЦИОНАЛЬНЫХ ПАРАМЕТРОВ ТУЧНЫХ КЛЕТОК В РАЗНЫХ ОРГАНАХ КРЫС»,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Материалы конференции «Молодежь и наука на Севере – 2022» РИНЦ, Г. Сыктывкар</a:t>
            </a:r>
            <a:r>
              <a:rPr 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;</a:t>
            </a:r>
            <a:endParaRPr lang="ru-RU" sz="1400" b="0" i="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THE POSSIBILITY OF USING MAST CELLS AS INDICATORS OF THE ACCUMULATION OF AGE-RELATED CHANGES IN DIFFERENT TISSUES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», Материалы конференции «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IX Международная молодежная научная конференция Физика. Технологии. Инновации ФТИ-2022» РИНЦ, Г. Екатеринбург;</a:t>
            </a:r>
            <a:endParaRPr lang="ru-RU" sz="1400" b="0" i="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b="0" i="0" dirty="0">
              <a:solidFill>
                <a:srgbClr val="000000"/>
              </a:solidFill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«ВОЗРАСТНЫЕ ИЗМЕНЕНИЯ МОРФОФУНКЦИОНАЛЬНЫХ ПАРАМЕТРОВ ТУЧНЫХ КЛЕТОК В РАЗНЫХ ОРГАНАХ КРЫС»</a:t>
            </a:r>
            <a:r>
              <a:rPr 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Сборник тезисов докладов участников VII Всероссийский молодежный научный форум «НАУКА БУДУЩЕГО - НАУКА МОЛОДЫХ», Г. Новосибирск;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«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ВОЗРАСТНЫЕ ИЗМЕНЕНИЯ МОРФОФУНКЦИОНАЛЬНЫХ ПАРАМЕТРОВ ТУЧНЫХ КЛЕТОК В РАЗНЫХ ОРГАНАХ КРЫС»</a:t>
            </a:r>
            <a:r>
              <a:rPr lang="ru-RU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Материалы конференции «</a:t>
            </a:r>
            <a:r>
              <a:rPr lang="ru-RU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ФУНДАМЕНТАЛЬНЫЕ ИССЛЕДОВАНИЯ – СТАРТ В МЕДИЦИНСКУЮ НАУКУ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»</a:t>
            </a:r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  <a:cs typeface="Vani" panose="020B0502040204020203" pitchFamily="18" charset="0"/>
              </a:rPr>
              <a:t>РИНЦ, Г. Москва.</a:t>
            </a:r>
            <a:endParaRPr lang="ru-RU" sz="14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20254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©  Садек Али, Храмцова Ю. С., 2023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05640"/>
            <a:ext cx="9143999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>
                <a:latin typeface="Verdana" pitchFamily="34" charset="0"/>
                <a:cs typeface="Arial" charset="0"/>
              </a:rPr>
              <a:t>Актуальность</a:t>
            </a:r>
          </a:p>
        </p:txBody>
      </p:sp>
      <p:pic>
        <p:nvPicPr>
          <p:cNvPr id="9" name="Picture 8" descr="Chart, pie chart&#10;&#10;Description automatically generated">
            <a:extLst>
              <a:ext uri="{FF2B5EF4-FFF2-40B4-BE49-F238E27FC236}">
                <a16:creationId xmlns:a16="http://schemas.microsoft.com/office/drawing/2014/main" xmlns="" id="{0C8C7FFD-BE8D-4832-A8B3-23E588EB3A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696"/>
            <a:ext cx="5175170" cy="3718724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xmlns="" id="{7D15B66F-494F-4478-8A62-A6E162D90BA4}"/>
              </a:ext>
            </a:extLst>
          </p:cNvPr>
          <p:cNvSpPr/>
          <p:nvPr/>
        </p:nvSpPr>
        <p:spPr>
          <a:xfrm>
            <a:off x="5155970" y="1227020"/>
            <a:ext cx="1167275" cy="4483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26F1466-EA2D-4051-A19B-8F698ABC753D}"/>
              </a:ext>
            </a:extLst>
          </p:cNvPr>
          <p:cNvSpPr/>
          <p:nvPr/>
        </p:nvSpPr>
        <p:spPr>
          <a:xfrm>
            <a:off x="6326155" y="1051576"/>
            <a:ext cx="25627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Изменения в клеточных функциях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7B39882-41F5-4800-A17C-89F6D39A5369}"/>
              </a:ext>
            </a:extLst>
          </p:cNvPr>
          <p:cNvSpPr/>
          <p:nvPr/>
        </p:nvSpPr>
        <p:spPr>
          <a:xfrm>
            <a:off x="6213318" y="2383226"/>
            <a:ext cx="2788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Изменения тканей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xmlns="" id="{A6E98A83-13A9-4F9E-8D0D-C6899D19F417}"/>
              </a:ext>
            </a:extLst>
          </p:cNvPr>
          <p:cNvSpPr/>
          <p:nvPr/>
        </p:nvSpPr>
        <p:spPr>
          <a:xfrm>
            <a:off x="7455025" y="1697907"/>
            <a:ext cx="304991" cy="70350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F997C863-552A-440F-BBBA-8926A39AF1DD}"/>
              </a:ext>
            </a:extLst>
          </p:cNvPr>
          <p:cNvSpPr/>
          <p:nvPr/>
        </p:nvSpPr>
        <p:spPr>
          <a:xfrm>
            <a:off x="5896431" y="3807210"/>
            <a:ext cx="32475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Возрастные заболевания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xmlns="" id="{50162F5C-0080-4B2C-880D-0C727CF3330E}"/>
              </a:ext>
            </a:extLst>
          </p:cNvPr>
          <p:cNvSpPr/>
          <p:nvPr/>
        </p:nvSpPr>
        <p:spPr>
          <a:xfrm>
            <a:off x="7455025" y="2844198"/>
            <a:ext cx="304991" cy="9201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FB18B4AA-F5A2-4160-BBCD-3F9C0CC5783B}"/>
              </a:ext>
            </a:extLst>
          </p:cNvPr>
          <p:cNvSpPr/>
          <p:nvPr/>
        </p:nvSpPr>
        <p:spPr>
          <a:xfrm>
            <a:off x="-108519" y="4596086"/>
            <a:ext cx="73448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Возрастные изменения клеточных функций влияют на все биологические системы организма, но некоторые измененные системы еще больше ускоряют процесс старения</a:t>
            </a:r>
          </a:p>
        </p:txBody>
      </p:sp>
      <p:sp>
        <p:nvSpPr>
          <p:cNvPr id="17" name="Explosion: 14 Points 16">
            <a:extLst>
              <a:ext uri="{FF2B5EF4-FFF2-40B4-BE49-F238E27FC236}">
                <a16:creationId xmlns:a16="http://schemas.microsoft.com/office/drawing/2014/main" xmlns="" id="{9B2F21AC-EDFD-4BEF-BD8E-3D095AA3E4B3}"/>
              </a:ext>
            </a:extLst>
          </p:cNvPr>
          <p:cNvSpPr/>
          <p:nvPr/>
        </p:nvSpPr>
        <p:spPr>
          <a:xfrm>
            <a:off x="7024963" y="4340439"/>
            <a:ext cx="2111284" cy="1502521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/>
              <a:t>Иммунная система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C957BE9-1CFD-4D5B-B424-F6F32E6C5C3C}"/>
              </a:ext>
            </a:extLst>
          </p:cNvPr>
          <p:cNvSpPr/>
          <p:nvPr/>
        </p:nvSpPr>
        <p:spPr>
          <a:xfrm rot="10800000" flipV="1">
            <a:off x="0" y="6165304"/>
            <a:ext cx="90017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The Hallmarks of Aging. © 2013 Elsevier Inc. Source: Lopez-</a:t>
            </a:r>
            <a:r>
              <a:rPr lang="en-US" sz="1100" dirty="0" err="1">
                <a:latin typeface="Verdana" panose="020B0604030504040204" pitchFamily="34" charset="0"/>
                <a:ea typeface="Verdana" panose="020B0604030504040204" pitchFamily="34" charset="0"/>
              </a:rPr>
              <a:t>Otin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(2013) via ScienceDirect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E8B0586-C010-4BB2-B1E4-7A1AC6CB6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70577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0042145-AA7F-4A06-8723-31FA98EEF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98756F5-252C-480B-85AA-318EB8002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014635"/>
            <a:ext cx="9144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Verdana" pitchFamily="34" charset="0"/>
              </a:rPr>
              <a:t>Спасибо за внимание!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194D517-A971-4AA7-818D-409719C24506}"/>
              </a:ext>
            </a:extLst>
          </p:cNvPr>
          <p:cNvSpPr txBox="1"/>
          <p:nvPr/>
        </p:nvSpPr>
        <p:spPr>
          <a:xfrm>
            <a:off x="250001" y="3645024"/>
            <a:ext cx="8643998" cy="953625"/>
          </a:xfrm>
          <a:prstGeom prst="rect">
            <a:avLst/>
          </a:prstGeom>
          <a:noFill/>
        </p:spPr>
        <p:txBody>
          <a:bodyPr wrap="square" lIns="90962" tIns="45481" rIns="90962" bIns="45481" rtlCol="0">
            <a:spAutoFit/>
          </a:bodyPr>
          <a:lstStyle/>
          <a:p>
            <a:pPr algn="ctr"/>
            <a:r>
              <a:rPr lang="ru-RU" sz="1400" i="1" dirty="0">
                <a:latin typeface="Arial" pitchFamily="34" charset="0"/>
                <a:cs typeface="Arial" pitchFamily="34" charset="0"/>
              </a:rPr>
              <a:t>Уральский федеральный университет имени первого Президента России Б.Н. Ельцина «УрФУ»,         Г. Екатеринбург, Россия</a:t>
            </a:r>
          </a:p>
          <a:p>
            <a:pPr algn="ctr"/>
            <a:r>
              <a:rPr lang="ru-RU" sz="1400" i="1" dirty="0">
                <a:latin typeface="Arial" pitchFamily="34" charset="0"/>
                <a:cs typeface="Arial" pitchFamily="34" charset="0"/>
              </a:rPr>
              <a:t>Институт Иммунологии и Физиологии Уральского Отделения Российской Академии Наук «ИИФ УРО РАН», Г. Екатеринбург, Россия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8BBBAD-69D0-4E4A-9637-89BF22D9D854}"/>
              </a:ext>
            </a:extLst>
          </p:cNvPr>
          <p:cNvSpPr txBox="1"/>
          <p:nvPr/>
        </p:nvSpPr>
        <p:spPr>
          <a:xfrm>
            <a:off x="2497874" y="2517288"/>
            <a:ext cx="4148251" cy="889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Садек Али</a:t>
            </a:r>
          </a:p>
          <a:p>
            <a:pPr algn="just">
              <a:lnSpc>
                <a:spcPct val="150000"/>
              </a:lnSpc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Научный руководитель: </a:t>
            </a:r>
            <a:r>
              <a:rPr lang="ru-RU" altLang="ru-RU" sz="1200" b="1" dirty="0">
                <a:latin typeface="Arial" pitchFamily="34" charset="0"/>
                <a:cs typeface="Arial" pitchFamily="34" charset="0"/>
              </a:rPr>
              <a:t>к.б.н., доц. </a:t>
            </a:r>
            <a:r>
              <a:rPr lang="ru-RU" sz="1200" b="1" dirty="0">
                <a:latin typeface="Arial" pitchFamily="34" charset="0"/>
                <a:cs typeface="Arial" pitchFamily="34" charset="0"/>
              </a:rPr>
              <a:t>Ю. С. Храмцова</a:t>
            </a:r>
          </a:p>
          <a:p>
            <a:pPr algn="just">
              <a:lnSpc>
                <a:spcPct val="150000"/>
              </a:lnSpc>
            </a:pPr>
            <a:r>
              <a:rPr lang="ru-RU" sz="1200" b="1" dirty="0">
                <a:latin typeface="Arial" pitchFamily="34" charset="0"/>
                <a:cs typeface="Arial" pitchFamily="34" charset="0"/>
              </a:rPr>
              <a:t>Научный руководитель: </a:t>
            </a:r>
            <a:r>
              <a:rPr lang="ru-RU" altLang="ru-RU" sz="1200" b="1" dirty="0">
                <a:latin typeface="Arial" pitchFamily="34" charset="0"/>
                <a:cs typeface="Arial" pitchFamily="34" charset="0"/>
              </a:rPr>
              <a:t>д.м.н., проф. Юшков Б. Г.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607F7AA-F6F8-4A77-9162-F0D3DE0019D6}"/>
              </a:ext>
            </a:extLst>
          </p:cNvPr>
          <p:cNvSpPr txBox="1"/>
          <p:nvPr/>
        </p:nvSpPr>
        <p:spPr>
          <a:xfrm>
            <a:off x="2519772" y="4794856"/>
            <a:ext cx="410445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Телефон</a:t>
            </a:r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+79826548027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ru-RU" sz="1400" b="1" dirty="0">
                <a:latin typeface="Verdana" panose="020B0604030504040204" pitchFamily="34" charset="0"/>
                <a:ea typeface="Verdana" panose="020B0604030504040204" pitchFamily="34" charset="0"/>
              </a:rPr>
              <a:t>Почта</a:t>
            </a:r>
            <a:endParaRPr lang="en-US" sz="14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sz="1400" dirty="0">
                <a:latin typeface="Verdana" panose="020B0604030504040204" pitchFamily="34" charset="0"/>
                <a:ea typeface="Verdana" panose="020B0604030504040204" pitchFamily="34" charset="0"/>
              </a:rPr>
              <a:t>sadek1996@mail.ru</a:t>
            </a:r>
            <a:endParaRPr lang="ru-RU" sz="1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xmlns="" id="{A35E597F-1208-482A-9A7A-42F435B65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xmlns="" id="{DDD03EDE-7891-4948-8E12-492045A3E5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50" b="26491"/>
          <a:stretch/>
        </p:blipFill>
        <p:spPr>
          <a:xfrm>
            <a:off x="0" y="0"/>
            <a:ext cx="3275856" cy="170080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4DD51564-51CC-4555-96B1-C0AC72AD63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9" y="0"/>
            <a:ext cx="2699792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82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05640"/>
            <a:ext cx="9143999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>
                <a:latin typeface="Verdana" pitchFamily="34" charset="0"/>
                <a:cs typeface="Arial" charset="0"/>
              </a:rPr>
              <a:t>Актуальность</a:t>
            </a:r>
          </a:p>
        </p:txBody>
      </p:sp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xmlns="" id="{36EF7EB9-7ECD-4E73-9ABE-F844837CA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4" y="1460879"/>
            <a:ext cx="3718194" cy="335868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9131D17-F3AB-4EE1-8D99-66CA76A12FC4}"/>
              </a:ext>
            </a:extLst>
          </p:cNvPr>
          <p:cNvSpPr/>
          <p:nvPr/>
        </p:nvSpPr>
        <p:spPr>
          <a:xfrm>
            <a:off x="0" y="6030943"/>
            <a:ext cx="914399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100" dirty="0">
                <a:latin typeface="Verdana" panose="020B0604030504040204" pitchFamily="34" charset="0"/>
                <a:ea typeface="Verdana" panose="020B0604030504040204" pitchFamily="34" charset="0"/>
              </a:rPr>
              <a:t>Claudio Franceschi, Paolo Garagnani, Paolo Parini, Cristina Giuliani and Aurelia Santoro, 2018, Nature Reviews // Endocrinology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434CBA7E-C7ED-4E97-9B31-C9B2711F758C}"/>
              </a:ext>
            </a:extLst>
          </p:cNvPr>
          <p:cNvGrpSpPr/>
          <p:nvPr/>
        </p:nvGrpSpPr>
        <p:grpSpPr>
          <a:xfrm>
            <a:off x="4283968" y="1577907"/>
            <a:ext cx="4805308" cy="3291253"/>
            <a:chOff x="5646533" y="2035647"/>
            <a:chExt cx="6110908" cy="3870994"/>
          </a:xfrm>
        </p:grpSpPr>
        <p:graphicFrame>
          <p:nvGraphicFramePr>
            <p:cNvPr id="22" name="Diagram 21">
              <a:extLst>
                <a:ext uri="{FF2B5EF4-FFF2-40B4-BE49-F238E27FC236}">
                  <a16:creationId xmlns:a16="http://schemas.microsoft.com/office/drawing/2014/main" xmlns="" id="{48F11848-46A6-4B92-BA80-16DCF20A31C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356111758"/>
                </p:ext>
              </p:extLst>
            </p:nvPr>
          </p:nvGraphicFramePr>
          <p:xfrm>
            <a:off x="5646533" y="2035647"/>
            <a:ext cx="5731815" cy="387099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23" name="Graphic 22" descr="Checkmark">
              <a:extLst>
                <a:ext uri="{FF2B5EF4-FFF2-40B4-BE49-F238E27FC236}">
                  <a16:creationId xmlns:a16="http://schemas.microsoft.com/office/drawing/2014/main" xmlns="" id="{16155603-B648-44E9-B5B6-9693F598B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461139" y="2280342"/>
              <a:ext cx="871098" cy="758186"/>
            </a:xfrm>
            <a:prstGeom prst="rect">
              <a:avLst/>
            </a:prstGeom>
          </p:spPr>
        </p:pic>
        <p:pic>
          <p:nvPicPr>
            <p:cNvPr id="24" name="Graphic 23" descr="Question mark RTL">
              <a:extLst>
                <a:ext uri="{FF2B5EF4-FFF2-40B4-BE49-F238E27FC236}">
                  <a16:creationId xmlns:a16="http://schemas.microsoft.com/office/drawing/2014/main" xmlns="" id="{22BEAC8A-9967-479D-A115-662E91C04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 flipH="1">
              <a:off x="8134515" y="3606966"/>
              <a:ext cx="755849" cy="1028490"/>
            </a:xfrm>
            <a:prstGeom prst="rect">
              <a:avLst/>
            </a:prstGeom>
          </p:spPr>
        </p:pic>
        <p:pic>
          <p:nvPicPr>
            <p:cNvPr id="25" name="Graphic 24" descr="Magnifying glass">
              <a:extLst>
                <a:ext uri="{FF2B5EF4-FFF2-40B4-BE49-F238E27FC236}">
                  <a16:creationId xmlns:a16="http://schemas.microsoft.com/office/drawing/2014/main" xmlns="" id="{4F43CFC2-2D09-4088-A46A-7E129052A2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0999255" y="5090122"/>
              <a:ext cx="758186" cy="758186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1AD1837-F0AB-4E40-8621-C341E1686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8501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05640"/>
            <a:ext cx="9143999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>
                <a:latin typeface="Verdana" pitchFamily="34" charset="0"/>
                <a:cs typeface="Arial" charset="0"/>
              </a:rPr>
              <a:t>Цель</a:t>
            </a:r>
          </a:p>
        </p:txBody>
      </p:sp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xmlns="" id="{8D051075-7E94-4824-A5CA-49BAE64F8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897" y="597493"/>
            <a:ext cx="91439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dirty="0">
                <a:solidFill>
                  <a:srgbClr val="000000"/>
                </a:solidFill>
                <a:latin typeface="Verdana" pitchFamily="34" charset="0"/>
              </a:rPr>
              <a:t>Изучение возрастных изменений популяций тучных клеток в различных органах крыс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CB40CED-B00C-4C70-BAA7-580B5FDC1711}"/>
              </a:ext>
            </a:extLst>
          </p:cNvPr>
          <p:cNvGrpSpPr/>
          <p:nvPr/>
        </p:nvGrpSpPr>
        <p:grpSpPr>
          <a:xfrm>
            <a:off x="505102" y="1440456"/>
            <a:ext cx="8128000" cy="4664931"/>
            <a:chOff x="5321558" y="1599427"/>
            <a:chExt cx="8128000" cy="4924957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xmlns="" id="{F19590FC-F0B6-4D55-98BA-68DA1B62321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46462353"/>
                </p:ext>
              </p:extLst>
            </p:nvPr>
          </p:nvGraphicFramePr>
          <p:xfrm>
            <a:off x="5321558" y="1968759"/>
            <a:ext cx="8128000" cy="416145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xmlns="" id="{F7A7DB19-8934-442D-8AAC-CBD6C1C70EE3}"/>
                </a:ext>
              </a:extLst>
            </p:cNvPr>
            <p:cNvSpPr/>
            <p:nvPr/>
          </p:nvSpPr>
          <p:spPr>
            <a:xfrm>
              <a:off x="8496851" y="6085726"/>
              <a:ext cx="1777414" cy="487398"/>
            </a:xfrm>
            <a:prstGeom prst="rect">
              <a:avLst/>
            </a:prstGeom>
            <a:solidFill>
              <a:srgbClr val="9BBB59">
                <a:tint val="50000"/>
                <a:hueOff val="10718668"/>
                <a:satOff val="-15729"/>
                <a:lumOff val="10660"/>
                <a:alphaOff val="0"/>
              </a:srgbClr>
            </a:solidFill>
            <a:ln>
              <a:noFill/>
            </a:ln>
            <a:effectLst/>
            <a:scene3d>
              <a:camera prst="orthographicFront"/>
              <a:lightRig rig="chilly" dir="t"/>
            </a:scene3d>
            <a:sp3d z="-25700" extrusionH="63500" contourW="12700" prstMaterial="matte">
              <a:contourClr>
                <a:prstClr val="white"/>
              </a:contourClr>
            </a:sp3d>
          </p:spPr>
          <p:txBody>
            <a:bodyPr spcFirstLastPara="0" vert="horz" wrap="square" lIns="120015" tIns="133350" rIns="80010" bIns="133350" numCol="1" spcCol="1270" anchor="ctr" anchorCtr="0">
              <a:noAutofit/>
            </a:bodyPr>
            <a:lstStyle/>
            <a:p>
              <a:pPr algn="ctr"/>
              <a:r>
                <a:rPr lang="ru-RU" sz="2000" dirty="0">
                  <a:latin typeface="Verdana" panose="020B0604030504040204" pitchFamily="34" charset="0"/>
                  <a:ea typeface="Verdana" panose="020B0604030504040204" pitchFamily="34" charset="0"/>
                </a:rPr>
                <a:t>Ускоряют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83DBFDAA-819F-4E7E-AFD6-DF334676CAA0}"/>
                </a:ext>
              </a:extLst>
            </p:cNvPr>
            <p:cNvSpPr/>
            <p:nvPr/>
          </p:nvSpPr>
          <p:spPr>
            <a:xfrm>
              <a:off x="8496851" y="1599427"/>
              <a:ext cx="1777414" cy="369332"/>
            </a:xfrm>
            <a:prstGeom prst="rect">
              <a:avLst/>
            </a:prstGeom>
            <a:solidFill>
              <a:srgbClr val="9BBB59">
                <a:tint val="50000"/>
                <a:hueOff val="0"/>
                <a:satOff val="0"/>
                <a:lumOff val="0"/>
                <a:alphaOff val="0"/>
              </a:srgbClr>
            </a:solidFill>
            <a:ln>
              <a:noFill/>
            </a:ln>
            <a:effectLst/>
            <a:scene3d>
              <a:camera prst="orthographicFront"/>
              <a:lightRig rig="chilly" dir="t"/>
            </a:scene3d>
            <a:sp3d z="-25700" extrusionH="63500" contourW="12700" prstMaterial="matte">
              <a:contourClr>
                <a:prstClr val="white"/>
              </a:contourClr>
            </a:sp3d>
          </p:spPr>
          <p:txBody>
            <a:bodyPr spcFirstLastPara="0" vert="horz" wrap="square" lIns="80010" tIns="133350" rIns="120015" bIns="133350" numCol="1" spcCol="1270" anchor="ctr" anchorCtr="0">
              <a:noAutofit/>
            </a:bodyPr>
            <a:lstStyle/>
            <a:p>
              <a:pPr algn="ctr"/>
              <a:r>
                <a:rPr lang="ru-RU" sz="200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</a:rPr>
                <a:t>Влияет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3258BA3-2C90-4598-8771-B42CED014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829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05640"/>
            <a:ext cx="9143999" cy="30777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sz="2000" b="1" dirty="0">
                <a:latin typeface="Verdana" pitchFamily="34" charset="0"/>
                <a:cs typeface="Arial" charset="0"/>
              </a:rPr>
              <a:t>Методы исследования</a:t>
            </a:r>
            <a:endParaRPr lang="ru-RU" altLang="ru-RU" sz="2000" b="1" dirty="0">
              <a:latin typeface="Verdana" pitchFamily="34" charset="0"/>
              <a:cs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AD389FF-4E1E-46A6-A66F-F15D095C0C4C}"/>
              </a:ext>
            </a:extLst>
          </p:cNvPr>
          <p:cNvGrpSpPr/>
          <p:nvPr/>
        </p:nvGrpSpPr>
        <p:grpSpPr>
          <a:xfrm>
            <a:off x="134222" y="1146707"/>
            <a:ext cx="4161829" cy="4394528"/>
            <a:chOff x="151911" y="1726500"/>
            <a:chExt cx="5360927" cy="301115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1ECAB2EF-8DAC-4281-9D94-635B904FD1AC}"/>
                </a:ext>
              </a:extLst>
            </p:cNvPr>
            <p:cNvSpPr txBox="1"/>
            <p:nvPr/>
          </p:nvSpPr>
          <p:spPr>
            <a:xfrm>
              <a:off x="479911" y="1728227"/>
              <a:ext cx="1929526" cy="506137"/>
            </a:xfrm>
            <a:prstGeom prst="rect">
              <a:avLst/>
            </a:prstGeom>
            <a:noFill/>
            <a:ln w="28575">
              <a:solidFill>
                <a:srgbClr val="C0504D">
                  <a:lumMod val="75000"/>
                </a:srgbClr>
              </a:solidFill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Молодые самцы крыс линии </a:t>
              </a:r>
              <a:r>
                <a:rPr kumimoji="0" lang="en-US" altLang="ru-RU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Wistar</a:t>
              </a:r>
              <a:endPara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cs typeface="Arial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ECE9DA0-F8B0-4D67-B32E-0F5286345DAC}"/>
                </a:ext>
              </a:extLst>
            </p:cNvPr>
            <p:cNvSpPr txBox="1"/>
            <p:nvPr/>
          </p:nvSpPr>
          <p:spPr>
            <a:xfrm>
              <a:off x="3444795" y="1726500"/>
              <a:ext cx="1929526" cy="506137"/>
            </a:xfrm>
            <a:prstGeom prst="rect">
              <a:avLst/>
            </a:prstGeom>
            <a:noFill/>
            <a:ln w="28575">
              <a:solidFill>
                <a:srgbClr val="C0504D">
                  <a:lumMod val="75000"/>
                </a:srgbClr>
              </a:solidFill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altLang="ru-RU" sz="1400" kern="0" dirty="0">
                  <a:solidFill>
                    <a:prstClr val="black"/>
                  </a:solidFill>
                  <a:latin typeface="Verdana" pitchFamily="34" charset="0"/>
                </a:rPr>
                <a:t>Старые</a:t>
              </a:r>
              <a:r>
                <a:rPr kumimoji="0" lang="ru-RU" altLang="ru-RU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 самцы крыс линии </a:t>
              </a:r>
              <a:r>
                <a:rPr kumimoji="0" lang="en-US" altLang="ru-RU" sz="1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erdana" pitchFamily="34" charset="0"/>
                  <a:cs typeface="Arial" charset="0"/>
                </a:rPr>
                <a:t>Wistar</a:t>
              </a:r>
              <a:endParaRPr kumimoji="0" lang="ru-RU" altLang="ru-RU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itchFamily="34" charset="0"/>
                <a:cs typeface="Arial" charset="0"/>
              </a:endParaRPr>
            </a:p>
          </p:txBody>
        </p:sp>
        <p:cxnSp>
          <p:nvCxnSpPr>
            <p:cNvPr id="14" name="Прямая соединительная линия 3">
              <a:extLst>
                <a:ext uri="{FF2B5EF4-FFF2-40B4-BE49-F238E27FC236}">
                  <a16:creationId xmlns:a16="http://schemas.microsoft.com/office/drawing/2014/main" xmlns="" id="{C0520B77-976F-4B7A-9718-77BB4B627DCC}"/>
                </a:ext>
              </a:extLst>
            </p:cNvPr>
            <p:cNvCxnSpPr>
              <a:cxnSpLocks/>
            </p:cNvCxnSpPr>
            <p:nvPr/>
          </p:nvCxnSpPr>
          <p:spPr>
            <a:xfrm>
              <a:off x="2956142" y="1726500"/>
              <a:ext cx="0" cy="3011155"/>
            </a:xfrm>
            <a:prstGeom prst="line">
              <a:avLst/>
            </a:prstGeom>
            <a:noFill/>
            <a:ln w="25400" cap="flat" cmpd="sng" algn="ctr">
              <a:solidFill>
                <a:srgbClr val="C0504D">
                  <a:lumMod val="75000"/>
                </a:srgb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xmlns="" id="{7CD7B550-0B48-4497-A652-A2A6817BE6C3}"/>
                </a:ext>
              </a:extLst>
            </p:cNvPr>
            <p:cNvGrpSpPr/>
            <p:nvPr/>
          </p:nvGrpSpPr>
          <p:grpSpPr>
            <a:xfrm>
              <a:off x="151911" y="2680412"/>
              <a:ext cx="2396564" cy="1595271"/>
              <a:chOff x="3398963" y="2882899"/>
              <a:chExt cx="2343150" cy="1490317"/>
            </a:xfrm>
          </p:grpSpPr>
          <p:pic>
            <p:nvPicPr>
              <p:cNvPr id="19" name="Picture 18" descr="Shape, arrow&#10;&#10;Description automatically generated">
                <a:extLst>
                  <a:ext uri="{FF2B5EF4-FFF2-40B4-BE49-F238E27FC236}">
                    <a16:creationId xmlns:a16="http://schemas.microsoft.com/office/drawing/2014/main" xmlns="" id="{92D49A7F-663F-4FEC-8FC4-B7D61DCF8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8963" y="2882899"/>
                <a:ext cx="2343150" cy="1490317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4BC50ED3-3FEF-481B-A9E9-8A9E11ABC31C}"/>
                  </a:ext>
                </a:extLst>
              </p:cNvPr>
              <p:cNvSpPr txBox="1"/>
              <p:nvPr/>
            </p:nvSpPr>
            <p:spPr>
              <a:xfrm>
                <a:off x="3972315" y="3242201"/>
                <a:ext cx="1426198" cy="374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4 месяца </a:t>
                </a:r>
              </a:p>
              <a:p>
                <a:r>
                  <a:rPr lang="en-US" sz="1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n=6</a:t>
                </a:r>
                <a:endParaRPr lang="ru-RU" sz="1600" dirty="0"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A55F0802-72A8-45D9-8879-7EDDEA25F52D}"/>
                </a:ext>
              </a:extLst>
            </p:cNvPr>
            <p:cNvGrpSpPr/>
            <p:nvPr/>
          </p:nvGrpSpPr>
          <p:grpSpPr>
            <a:xfrm>
              <a:off x="3116274" y="2680412"/>
              <a:ext cx="2396564" cy="1646074"/>
              <a:chOff x="6095999" y="2882900"/>
              <a:chExt cx="2343150" cy="1537778"/>
            </a:xfrm>
          </p:grpSpPr>
          <p:pic>
            <p:nvPicPr>
              <p:cNvPr id="17" name="Picture 16" descr="Shape, arrow&#10;&#10;Description automatically generated">
                <a:extLst>
                  <a:ext uri="{FF2B5EF4-FFF2-40B4-BE49-F238E27FC236}">
                    <a16:creationId xmlns:a16="http://schemas.microsoft.com/office/drawing/2014/main" xmlns="" id="{EDEC704D-9603-416C-85A8-C14872B259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5999" y="2882900"/>
                <a:ext cx="2343150" cy="1537778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xmlns="" id="{0E877D39-CB97-415C-87C7-DCEDD08E444B}"/>
                  </a:ext>
                </a:extLst>
              </p:cNvPr>
              <p:cNvSpPr txBox="1"/>
              <p:nvPr/>
            </p:nvSpPr>
            <p:spPr>
              <a:xfrm>
                <a:off x="6786433" y="3196505"/>
                <a:ext cx="141922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2</a:t>
                </a:r>
                <a:r>
                  <a:rPr lang="ru-RU" sz="1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 года </a:t>
                </a:r>
              </a:p>
              <a:p>
                <a:r>
                  <a:rPr lang="en-US" sz="1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n=</a:t>
                </a:r>
                <a:r>
                  <a:rPr lang="ru-RU" sz="1600" dirty="0">
                    <a:latin typeface="Verdana" panose="020B0604030504040204" pitchFamily="34" charset="0"/>
                    <a:ea typeface="Verdana" panose="020B0604030504040204" pitchFamily="34" charset="0"/>
                  </a:rPr>
                  <a:t>11</a:t>
                </a: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8E14066-3613-43DE-9AE6-9CC46028D9B4}"/>
              </a:ext>
            </a:extLst>
          </p:cNvPr>
          <p:cNvGrpSpPr/>
          <p:nvPr/>
        </p:nvGrpSpPr>
        <p:grpSpPr>
          <a:xfrm>
            <a:off x="4526595" y="1105548"/>
            <a:ext cx="4612371" cy="4087237"/>
            <a:chOff x="6139474" y="1464022"/>
            <a:chExt cx="6050585" cy="319969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527B7925-9C37-46A0-A799-278C423883E3}"/>
                </a:ext>
              </a:extLst>
            </p:cNvPr>
            <p:cNvSpPr txBox="1"/>
            <p:nvPr/>
          </p:nvSpPr>
          <p:spPr>
            <a:xfrm>
              <a:off x="8173032" y="1464022"/>
              <a:ext cx="1462270" cy="2891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/>
                <a:t>Органы*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B400314-E0C9-4AD9-8BA1-875E7F3A3C8D}"/>
                </a:ext>
              </a:extLst>
            </p:cNvPr>
            <p:cNvSpPr txBox="1"/>
            <p:nvPr/>
          </p:nvSpPr>
          <p:spPr>
            <a:xfrm>
              <a:off x="6143692" y="2440658"/>
              <a:ext cx="2756418" cy="6463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/>
                <a:t>Участвующие в стресс реакции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2624A27A-5D73-41B8-ABD0-ADDE11637798}"/>
                </a:ext>
              </a:extLst>
            </p:cNvPr>
            <p:cNvSpPr txBox="1"/>
            <p:nvPr/>
          </p:nvSpPr>
          <p:spPr>
            <a:xfrm>
              <a:off x="9449969" y="2440657"/>
              <a:ext cx="2740090" cy="6193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/>
                <a:t>Не участвующие в стресс реакции 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4B16DB99-20D0-4AA8-A37E-22ED58A415FD}"/>
                </a:ext>
              </a:extLst>
            </p:cNvPr>
            <p:cNvCxnSpPr/>
            <p:nvPr/>
          </p:nvCxnSpPr>
          <p:spPr>
            <a:xfrm flipH="1">
              <a:off x="7337965" y="1834574"/>
              <a:ext cx="961053" cy="4478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xmlns="" id="{63815725-92CE-4A1A-9C25-3C8B2214B882}"/>
                </a:ext>
              </a:extLst>
            </p:cNvPr>
            <p:cNvCxnSpPr>
              <a:cxnSpLocks/>
            </p:cNvCxnSpPr>
            <p:nvPr/>
          </p:nvCxnSpPr>
          <p:spPr>
            <a:xfrm>
              <a:off x="9475812" y="1834021"/>
              <a:ext cx="1017591" cy="4493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Arrow: Down 26">
              <a:extLst>
                <a:ext uri="{FF2B5EF4-FFF2-40B4-BE49-F238E27FC236}">
                  <a16:creationId xmlns:a16="http://schemas.microsoft.com/office/drawing/2014/main" xmlns="" id="{2888A6E7-9C4A-4E5F-9CA7-854EEB3AAF1E}"/>
                </a:ext>
              </a:extLst>
            </p:cNvPr>
            <p:cNvSpPr/>
            <p:nvPr/>
          </p:nvSpPr>
          <p:spPr>
            <a:xfrm>
              <a:off x="7344619" y="3099521"/>
              <a:ext cx="354563" cy="85841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xmlns="" id="{A762AEAC-AC71-4990-BC36-E652973FFFEB}"/>
                </a:ext>
              </a:extLst>
            </p:cNvPr>
            <p:cNvSpPr/>
            <p:nvPr/>
          </p:nvSpPr>
          <p:spPr>
            <a:xfrm>
              <a:off x="10634568" y="3059962"/>
              <a:ext cx="354563" cy="112278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3D4E4C6B-9CC0-4EDA-92BF-859A1F954CBC}"/>
                </a:ext>
              </a:extLst>
            </p:cNvPr>
            <p:cNvSpPr txBox="1"/>
            <p:nvPr/>
          </p:nvSpPr>
          <p:spPr>
            <a:xfrm>
              <a:off x="6139474" y="4013171"/>
              <a:ext cx="2756418" cy="65054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Тимус, надпочечники, желудок, тонкий и толстый кишечник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6C7C3E26-89A7-4E9A-8783-08D9AC98AA79}"/>
                </a:ext>
              </a:extLst>
            </p:cNvPr>
            <p:cNvSpPr txBox="1"/>
            <p:nvPr/>
          </p:nvSpPr>
          <p:spPr>
            <a:xfrm>
              <a:off x="9433641" y="4290170"/>
              <a:ext cx="2756418" cy="2650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/>
                <a:t>Кожа и печень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9D9ABF8F-A7BA-46DA-B5AA-068FDF5CCAC8}"/>
              </a:ext>
            </a:extLst>
          </p:cNvPr>
          <p:cNvSpPr txBox="1"/>
          <p:nvPr/>
        </p:nvSpPr>
        <p:spPr>
          <a:xfrm>
            <a:off x="0" y="6157830"/>
            <a:ext cx="913896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*</a:t>
            </a:r>
            <a:r>
              <a:rPr lang="ru-RU" sz="1100" dirty="0">
                <a:latin typeface="Verdana" panose="020B0604030504040204" pitchFamily="34" charset="0"/>
                <a:ea typeface="Verdana" panose="020B0604030504040204" pitchFamily="34" charset="0"/>
              </a:rPr>
              <a:t>По работе Ганса Селе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lang="en-US" sz="11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Selye H. The stress of life. – 1956.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A5E088DA-7E57-4B6B-9D20-86830B0F4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489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32943"/>
            <a:ext cx="914399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Verdana" pitchFamily="34" charset="0"/>
                <a:cs typeface="Arial" charset="0"/>
              </a:rPr>
              <a:t>Окраска толуидиновым синим – типирование тучных клеток 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C23ABFE7-B563-4FB3-91C5-C269B5B3BAD5}"/>
              </a:ext>
            </a:extLst>
          </p:cNvPr>
          <p:cNvGrpSpPr/>
          <p:nvPr/>
        </p:nvGrpSpPr>
        <p:grpSpPr>
          <a:xfrm>
            <a:off x="-31947" y="620688"/>
            <a:ext cx="5035995" cy="4098129"/>
            <a:chOff x="0" y="0"/>
            <a:chExt cx="6175376" cy="494157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A5F40FDA-15C7-489E-9804-CE7FC53F26C7}"/>
                </a:ext>
              </a:extLst>
            </p:cNvPr>
            <p:cNvGrpSpPr/>
            <p:nvPr/>
          </p:nvGrpSpPr>
          <p:grpSpPr>
            <a:xfrm>
              <a:off x="45720" y="0"/>
              <a:ext cx="6129656" cy="4914901"/>
              <a:chOff x="0" y="0"/>
              <a:chExt cx="6129656" cy="4594861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xmlns="" id="{B20E9841-29A5-46AB-A7B0-EE9AA1E1C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96" y="0"/>
                <a:ext cx="2987040" cy="2247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xmlns="" id="{F1E8C15F-48CC-4CC7-A8B2-616D9E3451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4996" y="0"/>
                <a:ext cx="2987040" cy="22479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xmlns="" id="{807081AE-7344-4C41-80B4-1F9E995752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1835" b="7465"/>
              <a:stretch/>
            </p:blipFill>
            <p:spPr bwMode="auto">
              <a:xfrm rot="16200000">
                <a:off x="387033" y="1976438"/>
                <a:ext cx="2231390" cy="3005455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xmlns="" id="{AC48785C-C0CB-4E5E-A8CA-1FEC1D67DC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42616" y="2354580"/>
                <a:ext cx="2987040" cy="223266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4" name="Text Box 2">
              <a:extLst>
                <a:ext uri="{FF2B5EF4-FFF2-40B4-BE49-F238E27FC236}">
                  <a16:creationId xmlns:a16="http://schemas.microsoft.com/office/drawing/2014/main" xmlns="" id="{5C31A5A4-2CFB-4363-B38D-BECE429B70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034540"/>
              <a:ext cx="476250" cy="461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l" rtl="0"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а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 Box 2">
              <a:extLst>
                <a:ext uri="{FF2B5EF4-FFF2-40B4-BE49-F238E27FC236}">
                  <a16:creationId xmlns:a16="http://schemas.microsoft.com/office/drawing/2014/main" xmlns="" id="{AC35B218-B970-41A9-AAD2-E8ACC09A1C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5160" y="2057400"/>
              <a:ext cx="476250" cy="461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l" rtl="0"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б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 Box 2">
              <a:extLst>
                <a:ext uri="{FF2B5EF4-FFF2-40B4-BE49-F238E27FC236}">
                  <a16:creationId xmlns:a16="http://schemas.microsoft.com/office/drawing/2014/main" xmlns="" id="{A8E1F426-D1D4-4568-8DAA-932BE1B319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480" y="4480560"/>
              <a:ext cx="476250" cy="461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l" rtl="0"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в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 Box 2">
              <a:extLst>
                <a:ext uri="{FF2B5EF4-FFF2-40B4-BE49-F238E27FC236}">
                  <a16:creationId xmlns:a16="http://schemas.microsoft.com/office/drawing/2014/main" xmlns="" id="{386A7225-7ED6-41A0-B69C-0387112FA1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3260" y="4480560"/>
              <a:ext cx="476250" cy="461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l" rtl="0"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г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2" name="Прямоугольник 3">
            <a:extLst>
              <a:ext uri="{FF2B5EF4-FFF2-40B4-BE49-F238E27FC236}">
                <a16:creationId xmlns:a16="http://schemas.microsoft.com/office/drawing/2014/main" xmlns="" id="{94DC5E80-6F43-47D7-8CC6-C9C1CB87064D}"/>
              </a:ext>
            </a:extLst>
          </p:cNvPr>
          <p:cNvSpPr/>
          <p:nvPr/>
        </p:nvSpPr>
        <p:spPr>
          <a:xfrm>
            <a:off x="14140" y="4723686"/>
            <a:ext cx="49836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Рис. 1 Примеры степени дегрануляции тучных клеток тимуса крысы для расчета индекса дегрануляции . а – неактивная ТК, б – слабо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дегранулирующая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ТК, в – умеренно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дегранулирующая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ТК, г – сильно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дегранулирующая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ТК. Окраска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толуидиновым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 синим.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</a:rPr>
              <a:t>Ув</a:t>
            </a:r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</a:rPr>
              <a:t>. ×100, масляная иммерсия.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угольник 1">
                <a:extLst>
                  <a:ext uri="{FF2B5EF4-FFF2-40B4-BE49-F238E27FC236}">
                    <a16:creationId xmlns:a16="http://schemas.microsoft.com/office/drawing/2014/main" xmlns="" id="{0D5C9FF7-C7AA-41E9-B07C-2DAF0FD53EC7}"/>
                  </a:ext>
                </a:extLst>
              </p:cNvPr>
              <p:cNvSpPr/>
              <p:nvPr/>
            </p:nvSpPr>
            <p:spPr>
              <a:xfrm>
                <a:off x="5109687" y="620688"/>
                <a:ext cx="4020172" cy="61250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1400" b="1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1. Число тучных клеток в 1 мм2 органа</a:t>
                </a:r>
              </a:p>
              <a:p>
                <a:pPr marL="342900" lvl="0" indent="-342900" fontAlgn="auto">
                  <a:spcBef>
                    <a:spcPts val="0"/>
                  </a:spcBef>
                  <a:spcAft>
                    <a:spcPts val="0"/>
                  </a:spcAft>
                  <a:buFontTx/>
                  <a:buAutoNum type="arabicPeriod"/>
                </a:pPr>
                <a:endParaRPr lang="ru-RU" sz="14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1400" b="1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2. Средний гистохимический коэффициент</a:t>
                </a:r>
                <a:r>
                  <a:rPr lang="ru-RU" sz="14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,</a:t>
                </a:r>
              </a:p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14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К</a:t>
                </a:r>
                <a:r>
                  <a:rPr lang="ru-RU" sz="14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оторый рассчитывали по формуле J. </a:t>
                </a:r>
                <a:r>
                  <a:rPr lang="ru-RU" sz="1400" dirty="0" err="1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Astaldi</a:t>
                </a:r>
                <a:r>
                  <a:rPr lang="ru-RU" sz="14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, L. </a:t>
                </a:r>
                <a:r>
                  <a:rPr lang="ru-RU" sz="1400" dirty="0" err="1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Verga</a:t>
                </a:r>
                <a:r>
                  <a:rPr lang="ru-RU" sz="14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:</a:t>
                </a:r>
              </a:p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4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ru-RU" sz="1400" i="1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</a:rPr>
                        </m:ctrlPr>
                      </m:fPr>
                      <m:num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</a:rPr>
                          <m:t>3а+2б+1в+0г</m:t>
                        </m:r>
                      </m:num>
                      <m:den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</a:rPr>
                          <m:t>а+б+в+г</m:t>
                        </m:r>
                      </m:den>
                    </m:f>
                  </m:oMath>
                </a14:m>
                <a:r>
                  <a:rPr lang="ru-RU" sz="14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                </a:t>
                </a:r>
              </a:p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14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                                   </a:t>
                </a:r>
              </a:p>
              <a:p>
                <a:pPr lvl="0" algn="just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14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Б</a:t>
                </a:r>
                <a:r>
                  <a:rPr lang="ru-RU" sz="14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уквы а-г обозначают количество клеток с определенной интенсивностью окрашивания. Цифры 3-0 характеризуют степень интенсивности окрашивания, т.е. +++ (3+), ++ (2+), + (1+) и 0. </a:t>
                </a:r>
              </a:p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4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  <a:p>
                <a:pPr lvl="0" algn="just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1400" b="1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3. Индекс </a:t>
                </a:r>
                <a:r>
                  <a:rPr lang="ru-RU" sz="1400" b="1" dirty="0" err="1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дегрануляции</a:t>
                </a:r>
                <a:r>
                  <a:rPr lang="ru-RU" sz="14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,</a:t>
                </a:r>
              </a:p>
              <a:p>
                <a:pPr lvl="0" algn="just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14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К</a:t>
                </a:r>
                <a:r>
                  <a:rPr lang="ru-RU" sz="14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оторый рассчитывали по формуле:</a:t>
                </a:r>
              </a:p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4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  <a:p>
                <a:pPr lvl="0"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14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ИД=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ru-RU" sz="1400" i="1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</a:rPr>
                        </m:ctrlPr>
                      </m:fPr>
                      <m:num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</a:rPr>
                          <m:t>Д</m:t>
                        </m:r>
                      </m:num>
                      <m:den>
                        <m:r>
                          <a:rPr lang="ru-RU" sz="1400" i="1">
                            <a:solidFill>
                              <a:prstClr val="black"/>
                            </a:solidFill>
                            <a:latin typeface="Cambria Math"/>
                            <a:cs typeface="+mn-cs"/>
                          </a:rPr>
                          <m:t>Д+Н</m:t>
                        </m:r>
                      </m:den>
                    </m:f>
                  </m:oMath>
                </a14:m>
                <a:r>
                  <a:rPr lang="ru-RU" sz="14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 * 100%                                                </a:t>
                </a:r>
              </a:p>
              <a:p>
                <a:pPr lvl="0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4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  <a:p>
                <a:pPr lvl="0" algn="just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ru-RU" sz="14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Г</a:t>
                </a:r>
                <a:r>
                  <a:rPr lang="ru-RU" sz="1400" dirty="0">
                    <a:solidFill>
                      <a:prstClr val="black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rPr>
                  <a:t>де Д – количество тучных клеток с явными признаками дегрануляции (0 тип), Н – количество не активированных тучных клеток (1,2,3 типы).</a:t>
                </a:r>
              </a:p>
              <a:p>
                <a:pPr lvl="0" algn="just" fontAlgn="auto">
                  <a:spcBef>
                    <a:spcPts val="0"/>
                  </a:spcBef>
                  <a:spcAft>
                    <a:spcPts val="0"/>
                  </a:spcAft>
                </a:pPr>
                <a:endParaRPr lang="ru-RU" sz="1400" dirty="0">
                  <a:solidFill>
                    <a:prstClr val="black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+mn-cs"/>
                </a:endParaRPr>
              </a:p>
            </p:txBody>
          </p:sp>
        </mc:Choice>
        <mc:Fallback xmlns="">
          <p:sp>
            <p:nvSpPr>
              <p:cNvPr id="43" name="Прямоугольник 1">
                <a:extLst>
                  <a:ext uri="{FF2B5EF4-FFF2-40B4-BE49-F238E27FC236}">
                    <a16:creationId xmlns:a16="http://schemas.microsoft.com/office/drawing/2014/main" id="{0D5C9FF7-C7AA-41E9-B07C-2DAF0FD53E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9687" y="620688"/>
                <a:ext cx="4020172" cy="6125010"/>
              </a:xfrm>
              <a:prstGeom prst="rect">
                <a:avLst/>
              </a:prstGeom>
              <a:blipFill>
                <a:blip r:embed="rId9"/>
                <a:stretch>
                  <a:fillRect l="-455" t="-199" r="-4530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C749286-6105-440A-B08D-E65907F1D0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4399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36523"/>
            <a:ext cx="9143999" cy="8309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800" b="1" dirty="0">
                <a:latin typeface="Verdana" pitchFamily="34" charset="0"/>
              </a:rPr>
              <a:t>Окраска альциановым синим – сафранином. Определение зрелости тучных клеток.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903F4F2-4774-43C3-9441-C7006AE2B633}"/>
              </a:ext>
            </a:extLst>
          </p:cNvPr>
          <p:cNvGrpSpPr/>
          <p:nvPr/>
        </p:nvGrpSpPr>
        <p:grpSpPr>
          <a:xfrm>
            <a:off x="1491933" y="1073873"/>
            <a:ext cx="6160134" cy="4199036"/>
            <a:chOff x="0" y="0"/>
            <a:chExt cx="6160424" cy="477012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996D8EFB-E430-4FBB-A171-89C4431F0250}"/>
                </a:ext>
              </a:extLst>
            </p:cNvPr>
            <p:cNvGrpSpPr/>
            <p:nvPr/>
          </p:nvGrpSpPr>
          <p:grpSpPr>
            <a:xfrm>
              <a:off x="41564" y="0"/>
              <a:ext cx="6118860" cy="4770120"/>
              <a:chOff x="0" y="0"/>
              <a:chExt cx="6118860" cy="497586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xmlns="" id="{E67A586F-EF8C-4569-B01A-E63C3E7442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948940" cy="24079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0EB1448D-14AA-450E-96E5-C871CD3D48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6580" y="0"/>
                <a:ext cx="3002280" cy="24079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1B596CBB-D5EC-4A88-96B4-F3932E328F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4900" y="2506980"/>
                <a:ext cx="3924300" cy="246888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" name="Text Box 2">
              <a:extLst>
                <a:ext uri="{FF2B5EF4-FFF2-40B4-BE49-F238E27FC236}">
                  <a16:creationId xmlns:a16="http://schemas.microsoft.com/office/drawing/2014/main" xmlns="" id="{C4AD0885-E0AD-4C69-8A75-364FA27BE6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1891146"/>
              <a:ext cx="476250" cy="461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l" rtl="0"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а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2">
              <a:extLst>
                <a:ext uri="{FF2B5EF4-FFF2-40B4-BE49-F238E27FC236}">
                  <a16:creationId xmlns:a16="http://schemas.microsoft.com/office/drawing/2014/main" xmlns="" id="{2F4D6647-DED3-4971-9171-98244FE419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8837" y="1932709"/>
              <a:ext cx="476250" cy="461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l" rtl="0"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б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xmlns="" id="{7CE8DBEF-3EE1-4B10-AFDE-A51DCEDF47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63782" y="4294909"/>
              <a:ext cx="476250" cy="461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l" rtl="0">
                <a:lnSpc>
                  <a:spcPct val="107000"/>
                </a:lnSpc>
                <a:spcAft>
                  <a:spcPts val="800"/>
                </a:spcAft>
              </a:pPr>
              <a:r>
                <a:rPr lang="ru-RU" sz="2200" b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в</a:t>
              </a:r>
              <a:endParaRPr lang="ru-RU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TextBox 3">
            <a:extLst>
              <a:ext uri="{FF2B5EF4-FFF2-40B4-BE49-F238E27FC236}">
                <a16:creationId xmlns:a16="http://schemas.microsoft.com/office/drawing/2014/main" xmlns="" id="{AF8F2958-307E-4341-A017-7EE0F0FE0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25" y="5418613"/>
            <a:ext cx="7524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Verdana" pitchFamily="34" charset="0"/>
              </a:rPr>
              <a:t>Рис. 2 Тучные клетки разных степеней зрелости: А – наименее зрелая (молодые), Б – ТК промежуточной степени зрелости, В – наиболее зрелая (зрелая). Окраска альциановый синий – сафранин. Увеличение х100.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E1C995B-34F4-4401-84CA-8235A5DEB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43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0E490E-851A-4094-800D-AABF6B5A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©  Садек Али, Храмцова Ю. С., 2023</a:t>
            </a:r>
            <a:endParaRPr lang="ru-RU" dirty="0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B8A92E5A-02F3-4140-A437-72C3DAFC0D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6523"/>
            <a:ext cx="9143999" cy="553998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anchor="ctr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Verdana" pitchFamily="34" charset="0"/>
              </a:rPr>
              <a:t>Окраска гематоксилином – эозином – оценка кровеносных сосудов</a:t>
            </a:r>
          </a:p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b="1" dirty="0">
              <a:latin typeface="Verdana" pitchFamily="34" charset="0"/>
              <a:cs typeface="Arial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59128AE-3065-4DA4-80EF-65D405880CB4}"/>
              </a:ext>
            </a:extLst>
          </p:cNvPr>
          <p:cNvGrpSpPr/>
          <p:nvPr/>
        </p:nvGrpSpPr>
        <p:grpSpPr>
          <a:xfrm>
            <a:off x="1" y="964935"/>
            <a:ext cx="4139952" cy="3402454"/>
            <a:chOff x="135509" y="1538714"/>
            <a:chExt cx="5472189" cy="4143629"/>
          </a:xfrm>
        </p:grpSpPr>
        <p:pic>
          <p:nvPicPr>
            <p:cNvPr id="14" name="Picture 13" descr="A picture containing outdoor, close, several&#10;&#10;Description automatically generated">
              <a:extLst>
                <a:ext uri="{FF2B5EF4-FFF2-40B4-BE49-F238E27FC236}">
                  <a16:creationId xmlns:a16="http://schemas.microsoft.com/office/drawing/2014/main" xmlns="" id="{73870F5B-2C3F-49AF-813E-63B976A52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09" y="1538714"/>
              <a:ext cx="5472189" cy="4143629"/>
            </a:xfrm>
            <a:prstGeom prst="rect">
              <a:avLst/>
            </a:prstGeom>
          </p:spPr>
        </p:pic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89CB2795-96A4-44DD-AB90-82E183B4A0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93910" y="3023118"/>
              <a:ext cx="690466" cy="65314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595E3759-44DD-4FAA-A291-BEE70F2EB29A}"/>
                </a:ext>
              </a:extLst>
            </p:cNvPr>
            <p:cNvCxnSpPr>
              <a:cxnSpLocks/>
            </p:cNvCxnSpPr>
            <p:nvPr/>
          </p:nvCxnSpPr>
          <p:spPr>
            <a:xfrm>
              <a:off x="2668555" y="3074138"/>
              <a:ext cx="531845" cy="53639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E56DEA85-AEAA-42CE-8AE2-B6B65745B703}"/>
                </a:ext>
              </a:extLst>
            </p:cNvPr>
            <p:cNvSpPr txBox="1"/>
            <p:nvPr/>
          </p:nvSpPr>
          <p:spPr>
            <a:xfrm>
              <a:off x="2439955" y="3590014"/>
              <a:ext cx="3079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</a:t>
              </a:r>
              <a:endParaRPr lang="ru-RU" sz="2400" b="1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BF2CA191-7B10-42E3-8257-886AA8DBE425}"/>
                </a:ext>
              </a:extLst>
            </p:cNvPr>
            <p:cNvSpPr txBox="1"/>
            <p:nvPr/>
          </p:nvSpPr>
          <p:spPr>
            <a:xfrm>
              <a:off x="2556588" y="2686699"/>
              <a:ext cx="3359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</a:t>
              </a:r>
              <a:endParaRPr lang="ru-RU" sz="2400" b="1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D1CF991-B370-4CF3-A332-75654569FBEA}"/>
              </a:ext>
            </a:extLst>
          </p:cNvPr>
          <p:cNvSpPr txBox="1"/>
          <p:nvPr/>
        </p:nvSpPr>
        <p:spPr>
          <a:xfrm>
            <a:off x="4894248" y="2183822"/>
            <a:ext cx="3511257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 = Π * a * b</a:t>
            </a:r>
          </a:p>
          <a:p>
            <a:r>
              <a:rPr lang="en-US" sz="1400" dirty="0">
                <a:latin typeface="Verdana" pitchFamily="34" charset="0"/>
              </a:rPr>
              <a:t>S – </a:t>
            </a:r>
            <a:r>
              <a:rPr lang="ru-RU" sz="1400" dirty="0">
                <a:latin typeface="Verdana" pitchFamily="34" charset="0"/>
              </a:rPr>
              <a:t>Площадь кровеносного сосуда</a:t>
            </a:r>
          </a:p>
          <a:p>
            <a:r>
              <a:rPr lang="el-GR" sz="1400" dirty="0">
                <a:latin typeface="Verdana" pitchFamily="34" charset="0"/>
              </a:rPr>
              <a:t>Π</a:t>
            </a:r>
            <a:r>
              <a:rPr lang="ru-RU" sz="1400" dirty="0">
                <a:latin typeface="Verdana" pitchFamily="34" charset="0"/>
              </a:rPr>
              <a:t> - Число Пи = 3,14</a:t>
            </a:r>
          </a:p>
          <a:p>
            <a:r>
              <a:rPr lang="en-US" sz="1400" dirty="0">
                <a:latin typeface="Verdana" pitchFamily="34" charset="0"/>
              </a:rPr>
              <a:t>a – </a:t>
            </a:r>
            <a:r>
              <a:rPr lang="ru-RU" sz="1400" dirty="0">
                <a:latin typeface="Verdana" pitchFamily="34" charset="0"/>
              </a:rPr>
              <a:t>Длина большой полуоси </a:t>
            </a:r>
          </a:p>
          <a:p>
            <a:r>
              <a:rPr lang="en-US" sz="1400" dirty="0">
                <a:latin typeface="Verdana" pitchFamily="34" charset="0"/>
              </a:rPr>
              <a:t>b - </a:t>
            </a:r>
            <a:r>
              <a:rPr lang="ru-RU" sz="1400" dirty="0">
                <a:latin typeface="Verdana" pitchFamily="34" charset="0"/>
              </a:rPr>
              <a:t>Длина малой полуоси</a:t>
            </a:r>
          </a:p>
        </p:txBody>
      </p:sp>
      <p:sp>
        <p:nvSpPr>
          <p:cNvPr id="29" name="Прямоугольник 3">
            <a:extLst>
              <a:ext uri="{FF2B5EF4-FFF2-40B4-BE49-F238E27FC236}">
                <a16:creationId xmlns:a16="http://schemas.microsoft.com/office/drawing/2014/main" xmlns="" id="{ED2DD867-AD64-469E-A46C-D7DFF66B7E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02" y="4425327"/>
            <a:ext cx="413995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Verdana" pitchFamily="34" charset="0"/>
              </a:rPr>
              <a:t>Рис. </a:t>
            </a:r>
            <a:r>
              <a:rPr lang="en-US" altLang="ru-RU" sz="1200" dirty="0">
                <a:latin typeface="Verdana" pitchFamily="34" charset="0"/>
              </a:rPr>
              <a:t>3</a:t>
            </a:r>
            <a:r>
              <a:rPr lang="ru-RU" altLang="ru-RU" sz="1200" dirty="0">
                <a:latin typeface="Verdana" pitchFamily="34" charset="0"/>
              </a:rPr>
              <a:t> Морфометрические измерения, проводимые для кровеносных сосудов тимуса</a:t>
            </a:r>
            <a:r>
              <a:rPr lang="en-US" altLang="ru-RU" sz="1200" dirty="0">
                <a:latin typeface="Verdana" pitchFamily="34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>
                <a:latin typeface="Verdana" pitchFamily="34" charset="0"/>
              </a:rPr>
              <a:t>A – </a:t>
            </a:r>
            <a:r>
              <a:rPr lang="ru-RU" altLang="ru-RU" sz="1200" dirty="0">
                <a:latin typeface="Verdana" pitchFamily="34" charset="0"/>
              </a:rPr>
              <a:t>большая ось сосуда, </a:t>
            </a:r>
            <a:r>
              <a:rPr lang="en-US" altLang="ru-RU" sz="1200" dirty="0">
                <a:latin typeface="Verdana" pitchFamily="34" charset="0"/>
              </a:rPr>
              <a:t>B</a:t>
            </a:r>
            <a:r>
              <a:rPr lang="ru-RU" altLang="ru-RU" sz="1200" dirty="0">
                <a:latin typeface="Verdana" pitchFamily="34" charset="0"/>
              </a:rPr>
              <a:t> – малая ось сосуда. Окраска гематоксилином – эозином. Увеличение х40.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FA25CB14-06B4-4390-985A-39D7ED41E4A8}"/>
              </a:ext>
            </a:extLst>
          </p:cNvPr>
          <p:cNvSpPr/>
          <p:nvPr/>
        </p:nvSpPr>
        <p:spPr>
          <a:xfrm>
            <a:off x="4155754" y="3505995"/>
            <a:ext cx="498824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latin typeface="Verdana" pitchFamily="34" charset="0"/>
              </a:rPr>
              <a:t>Группы сравнивали с помощью критерия Манна-Уитни с использованием приложения STATISTICA 10. Различия считались значимыми при р&lt;0,05. Данные представлены в виде среднего арифметического и его стандартной ошибки (</a:t>
            </a:r>
            <a:r>
              <a:rPr lang="ru-RU" sz="1400" dirty="0" err="1">
                <a:latin typeface="Verdana" pitchFamily="34" charset="0"/>
              </a:rPr>
              <a:t>M±m</a:t>
            </a:r>
            <a:r>
              <a:rPr lang="ru-RU" sz="1400" dirty="0">
                <a:latin typeface="Verdana" pitchFamily="34" charset="0"/>
              </a:rPr>
              <a:t>).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3EAD0A2-AF14-4568-A90F-1DD522082B50}"/>
              </a:ext>
            </a:extLst>
          </p:cNvPr>
          <p:cNvSpPr/>
          <p:nvPr/>
        </p:nvSpPr>
        <p:spPr>
          <a:xfrm>
            <a:off x="4155755" y="959552"/>
            <a:ext cx="4988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ImageJ использовался при измерениях большой и малой оси кровеносных сосудов и площадь была рассчитана по следующей формуле: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6543EA4E-52CD-4C9F-8817-990AF0C8E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4CF60-A342-4D32-95FD-E57A316CA630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8190165"/>
      </p:ext>
    </p:extLst>
  </p:cSld>
  <p:clrMapOvr>
    <a:masterClrMapping/>
  </p:clrMapOvr>
</p:sld>
</file>

<file path=ppt/theme/theme1.xml><?xml version="1.0" encoding="utf-8"?>
<a:theme xmlns:a="http://schemas.openxmlformats.org/drawingml/2006/main" name="oral (2)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oral (2)</Template>
  <TotalTime>454</TotalTime>
  <Words>2815</Words>
  <Application>Microsoft Office PowerPoint</Application>
  <PresentationFormat>Экран (4:3)</PresentationFormat>
  <Paragraphs>401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oral (2)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MultiDVD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</dc:creator>
  <cp:lastModifiedBy>user</cp:lastModifiedBy>
  <cp:revision>17</cp:revision>
  <dcterms:created xsi:type="dcterms:W3CDTF">2022-12-13T16:29:36Z</dcterms:created>
  <dcterms:modified xsi:type="dcterms:W3CDTF">2023-01-20T11:27:35Z</dcterms:modified>
</cp:coreProperties>
</file>