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</p:sldMasterIdLst>
  <p:notesMasterIdLst>
    <p:notesMasterId r:id="rId15"/>
  </p:notesMasterIdLst>
  <p:sldIdLst>
    <p:sldId id="256" r:id="rId3"/>
    <p:sldId id="259" r:id="rId4"/>
    <p:sldId id="264" r:id="rId5"/>
    <p:sldId id="269" r:id="rId6"/>
    <p:sldId id="263" r:id="rId7"/>
    <p:sldId id="273" r:id="rId8"/>
    <p:sldId id="271" r:id="rId9"/>
    <p:sldId id="268" r:id="rId10"/>
    <p:sldId id="270" r:id="rId11"/>
    <p:sldId id="261" r:id="rId12"/>
    <p:sldId id="265" r:id="rId13"/>
    <p:sldId id="27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DDD"/>
    <a:srgbClr val="FF0909"/>
    <a:srgbClr val="FEACAC"/>
    <a:srgbClr val="830707"/>
    <a:srgbClr val="FAFF2F"/>
    <a:srgbClr val="5141ED"/>
    <a:srgbClr val="F13117"/>
    <a:srgbClr val="EBE74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608C49-4E1F-40F0-9342-671843960101}" v="494" dt="2023-01-19T18:21:17.987"/>
    <p1510:client id="{866CB13E-9518-4EA9-A238-A85411C9CFA7}" v="198" dt="2023-01-15T14:01:20.2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064" autoAdjust="0"/>
  </p:normalViewPr>
  <p:slideViewPr>
    <p:cSldViewPr snapToGrid="0">
      <p:cViewPr varScale="1">
        <p:scale>
          <a:sx n="110" d="100"/>
          <a:sy n="110" d="100"/>
        </p:scale>
        <p:origin x="164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&#1058;&#1072;&#1090;&#1100;&#1103;&#1085;&#1072;\Desktop\&#1053;&#1086;&#1074;&#1072;&#1103;%20&#1087;&#1072;&#1087;&#1082;&#1072;\&#1040;&#1089;&#1087;&#1077;&#1088;\&#1044;&#1072;&#1085;&#1085;&#1099;&#1077;\&#1052;&#1086;&#1088;&#1092;%20ORO%2013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&#1058;&#1072;&#1090;&#1100;&#1103;&#1085;&#1072;\Desktop\&#1053;&#1086;&#1074;&#1072;&#1103;%20&#1087;&#1072;&#1087;&#1082;&#1072;\&#1040;&#1089;&#1087;&#1077;&#1088;\&#1044;&#1072;&#1085;&#1085;&#1099;&#1077;\&#1052;&#1086;&#1088;&#1092;%20ORO%2013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&#1058;&#1072;&#1090;&#1100;&#1103;&#1085;&#1072;\Desktop\&#1053;&#1086;&#1074;&#1072;&#1103;%20&#1087;&#1072;&#1087;&#1082;&#1072;\&#1040;&#1089;&#1087;&#1077;&#1088;\&#1044;&#1072;&#1085;&#1085;&#1099;&#1077;\&#1052;&#1086;&#1088;&#1092;%20ORO%2013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&#1058;&#1072;&#1090;&#1100;&#1103;&#1085;&#1072;\Desktop\&#1053;&#1086;&#1074;&#1072;&#1103;%20&#1087;&#1072;&#1087;&#1082;&#1072;\&#1040;&#1089;&#1087;&#1077;&#1088;\&#1044;&#1072;&#1085;&#1085;&#1099;&#1077;\&#1052;&#1086;&#1088;&#1092;%20ORO%2013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Users\&#1058;&#1072;&#1090;&#1100;&#1103;&#1085;&#1072;\Desktop\&#1059;&#1085;&#1080;&#1074;&#1077;&#1088;&#1089;&#1080;&#1090;&#1077;&#1090;\&#1040;&#1089;&#1087;&#1077;&#1088;\&#1044;&#1080;&#1089;&#1077;&#1088;\&#1044;&#1072;&#1085;&#1085;&#1099;&#1077;\&#1048;&#1043;&#1061;%20GFA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2000</c:v>
                </c:pt>
                <c:pt idx="1">
                  <c:v>2011</c:v>
                </c:pt>
                <c:pt idx="2">
                  <c:v>2021</c:v>
                </c:pt>
                <c:pt idx="3">
                  <c:v>2030</c:v>
                </c:pt>
                <c:pt idx="4">
                  <c:v>2045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151</c:v>
                </c:pt>
                <c:pt idx="1">
                  <c:v>366</c:v>
                </c:pt>
                <c:pt idx="2">
                  <c:v>537</c:v>
                </c:pt>
                <c:pt idx="3">
                  <c:v>643</c:v>
                </c:pt>
                <c:pt idx="4">
                  <c:v>784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AB4-4ADD-A263-5A5DBA33B8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1003680"/>
        <c:axId val="411004856"/>
      </c:lineChart>
      <c:catAx>
        <c:axId val="411003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1004856"/>
        <c:crosses val="autoZero"/>
        <c:auto val="1"/>
        <c:lblAlgn val="ctr"/>
        <c:lblOffset val="100"/>
        <c:noMultiLvlLbl val="0"/>
      </c:catAx>
      <c:valAx>
        <c:axId val="411004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1003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'[Морф ORO 13.xlsx]Общ отд'!$B$176</c:f>
              <c:strCache>
                <c:ptCount val="1"/>
                <c:pt idx="0">
                  <c:v>Ядро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'[Морф ORO 13.xlsx]Общ отд'!$J$177:$J$179</c:f>
                <c:numCache>
                  <c:formatCode>General</c:formatCode>
                  <c:ptCount val="3"/>
                  <c:pt idx="0">
                    <c:v>2.2790213710922633</c:v>
                  </c:pt>
                  <c:pt idx="1">
                    <c:v>2.0203852014547192</c:v>
                  </c:pt>
                  <c:pt idx="2">
                    <c:v>1.7336443403331179</c:v>
                  </c:pt>
                </c:numCache>
              </c:numRef>
            </c:plus>
            <c:minus>
              <c:numRef>
                <c:f>'[Морф ORO 13.xlsx]Общ отд'!$J$177:$J$179</c:f>
                <c:numCache>
                  <c:formatCode>General</c:formatCode>
                  <c:ptCount val="3"/>
                  <c:pt idx="0">
                    <c:v>2.2790213710922633</c:v>
                  </c:pt>
                  <c:pt idx="1">
                    <c:v>2.0203852014547192</c:v>
                  </c:pt>
                  <c:pt idx="2">
                    <c:v>1.7336443403331179</c:v>
                  </c:pt>
                </c:numCache>
              </c:numRef>
            </c:minus>
          </c:errBars>
          <c:cat>
            <c:strRef>
              <c:f>'[Морф ORO 13.xlsx]Общ отд'!$A$177:$A$179</c:f>
              <c:strCache>
                <c:ptCount val="3"/>
                <c:pt idx="0">
                  <c:v>48 ч</c:v>
                </c:pt>
                <c:pt idx="1">
                  <c:v>72 ч</c:v>
                </c:pt>
                <c:pt idx="2">
                  <c:v>96 ч</c:v>
                </c:pt>
              </c:strCache>
            </c:strRef>
          </c:cat>
          <c:val>
            <c:numRef>
              <c:f>'[Морф ORO 13.xlsx]Общ отд'!$B$177:$B$179</c:f>
              <c:numCache>
                <c:formatCode>General</c:formatCode>
                <c:ptCount val="3"/>
                <c:pt idx="0">
                  <c:v>25.96338084957819</c:v>
                </c:pt>
                <c:pt idx="1">
                  <c:v>29.691587364233737</c:v>
                </c:pt>
                <c:pt idx="2">
                  <c:v>40.744943312845443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F8-4BAF-BFF4-B0D49A346E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1004072"/>
        <c:axId val="411002112"/>
      </c:barChart>
      <c:catAx>
        <c:axId val="411004072"/>
        <c:scaling>
          <c:orientation val="minMax"/>
        </c:scaling>
        <c:delete val="0"/>
        <c:axPos val="b"/>
        <c:title>
          <c:tx>
            <c:strRef>
              <c:f>'[Морф ORO 13.xlsx]Общ итог'!$A$209</c:f>
              <c:strCache>
                <c:ptCount val="1"/>
                <c:pt idx="0">
                  <c:v>Время культивирования</c:v>
                </c:pt>
              </c:strCache>
            </c:strRef>
          </c:tx>
          <c:overlay val="0"/>
        </c:title>
        <c:numFmt formatCode="General" sourceLinked="0"/>
        <c:majorTickMark val="out"/>
        <c:minorTickMark val="none"/>
        <c:tickLblPos val="nextTo"/>
        <c:crossAx val="411002112"/>
        <c:crosses val="autoZero"/>
        <c:auto val="1"/>
        <c:lblAlgn val="ctr"/>
        <c:lblOffset val="100"/>
        <c:noMultiLvlLbl val="0"/>
      </c:catAx>
      <c:valAx>
        <c:axId val="411002112"/>
        <c:scaling>
          <c:orientation val="minMax"/>
        </c:scaling>
        <c:delete val="0"/>
        <c:axPos val="l"/>
        <c:majorGridlines/>
        <c:title>
          <c:tx>
            <c:strRef>
              <c:f>'[Морф ORO 13.xlsx]Общ итог'!$A$205</c:f>
              <c:strCache>
                <c:ptCount val="1"/>
                <c:pt idx="0">
                  <c:v>Площадь ядра, мкм2</c:v>
                </c:pt>
              </c:strCache>
            </c:strRef>
          </c:tx>
          <c:overlay val="0"/>
          <c:txPr>
            <a:bodyPr rot="-5400000" vert="horz"/>
            <a:lstStyle/>
            <a:p>
              <a:pPr>
                <a:defRPr/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crossAx val="4110040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'[Морф ORO 13.xlsx]Общ отд'!$D$176</c:f>
              <c:strCache>
                <c:ptCount val="1"/>
                <c:pt idx="0">
                  <c:v>Цито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'[Морф ORO 13.xlsx]Общ отд'!$L$177:$L$179</c:f>
                <c:numCache>
                  <c:formatCode>General</c:formatCode>
                  <c:ptCount val="3"/>
                  <c:pt idx="0">
                    <c:v>69.706890683399635</c:v>
                  </c:pt>
                  <c:pt idx="1">
                    <c:v>24.109033870214187</c:v>
                  </c:pt>
                  <c:pt idx="2">
                    <c:v>42.558160503048462</c:v>
                  </c:pt>
                </c:numCache>
              </c:numRef>
            </c:plus>
            <c:minus>
              <c:numRef>
                <c:f>'[Морф ORO 13.xlsx]Общ отд'!$L$177:$L$179</c:f>
                <c:numCache>
                  <c:formatCode>General</c:formatCode>
                  <c:ptCount val="3"/>
                  <c:pt idx="0">
                    <c:v>69.706890683399635</c:v>
                  </c:pt>
                  <c:pt idx="1">
                    <c:v>24.109033870214187</c:v>
                  </c:pt>
                  <c:pt idx="2">
                    <c:v>42.558160503048462</c:v>
                  </c:pt>
                </c:numCache>
              </c:numRef>
            </c:minus>
          </c:errBars>
          <c:cat>
            <c:strRef>
              <c:f>'[Морф ORO 13.xlsx]Общ отд'!$A$177:$A$179</c:f>
              <c:strCache>
                <c:ptCount val="3"/>
                <c:pt idx="0">
                  <c:v>48 ч</c:v>
                </c:pt>
                <c:pt idx="1">
                  <c:v>72 ч</c:v>
                </c:pt>
                <c:pt idx="2">
                  <c:v>96 ч</c:v>
                </c:pt>
              </c:strCache>
            </c:strRef>
          </c:cat>
          <c:val>
            <c:numRef>
              <c:f>'[Морф ORO 13.xlsx]Общ отд'!$D$177:$D$179</c:f>
              <c:numCache>
                <c:formatCode>General</c:formatCode>
                <c:ptCount val="3"/>
                <c:pt idx="0">
                  <c:v>261.26480813146026</c:v>
                </c:pt>
                <c:pt idx="1">
                  <c:v>210.52692614213385</c:v>
                </c:pt>
                <c:pt idx="2">
                  <c:v>369.68116847126907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F8-4BAF-BFF4-B0D49A346E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1006816"/>
        <c:axId val="411005248"/>
      </c:barChart>
      <c:catAx>
        <c:axId val="411006816"/>
        <c:scaling>
          <c:orientation val="minMax"/>
        </c:scaling>
        <c:delete val="0"/>
        <c:axPos val="b"/>
        <c:title>
          <c:tx>
            <c:strRef>
              <c:f>'[Морф ORO 13.xlsx]Общ итог'!$A$209</c:f>
              <c:strCache>
                <c:ptCount val="1"/>
                <c:pt idx="0">
                  <c:v>Время культивирования</c:v>
                </c:pt>
              </c:strCache>
            </c:strRef>
          </c:tx>
          <c:overlay val="0"/>
        </c:title>
        <c:numFmt formatCode="General" sourceLinked="0"/>
        <c:majorTickMark val="out"/>
        <c:minorTickMark val="none"/>
        <c:tickLblPos val="nextTo"/>
        <c:crossAx val="411005248"/>
        <c:crosses val="autoZero"/>
        <c:auto val="1"/>
        <c:lblAlgn val="ctr"/>
        <c:lblOffset val="100"/>
        <c:noMultiLvlLbl val="0"/>
      </c:catAx>
      <c:valAx>
        <c:axId val="411005248"/>
        <c:scaling>
          <c:orientation val="minMax"/>
        </c:scaling>
        <c:delete val="0"/>
        <c:axPos val="l"/>
        <c:majorGridlines/>
        <c:title>
          <c:tx>
            <c:strRef>
              <c:f>'[Морф ORO 13.xlsx]Общ итог'!$A$207</c:f>
              <c:strCache>
                <c:ptCount val="1"/>
                <c:pt idx="0">
                  <c:v>Площадь цитоплазмы, мкм2</c:v>
                </c:pt>
              </c:strCache>
            </c:strRef>
          </c:tx>
          <c:overlay val="0"/>
          <c:txPr>
            <a:bodyPr rot="-5400000" vert="horz"/>
            <a:lstStyle/>
            <a:p>
              <a:pPr>
                <a:defRPr/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crossAx val="4110068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'[Морф ORO 13.xlsx]Общ отд'!$G$176</c:f>
              <c:strCache>
                <c:ptCount val="1"/>
                <c:pt idx="0">
                  <c:v>% ORO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'[Морф ORO 13.xlsx]Общ отд'!$O$177:$O$179</c:f>
                <c:numCache>
                  <c:formatCode>General</c:formatCode>
                  <c:ptCount val="3"/>
                  <c:pt idx="0">
                    <c:v>3.3527182571320444</c:v>
                  </c:pt>
                  <c:pt idx="1">
                    <c:v>2.643089245186899</c:v>
                  </c:pt>
                  <c:pt idx="2">
                    <c:v>0.76171067365431888</c:v>
                  </c:pt>
                </c:numCache>
              </c:numRef>
            </c:plus>
            <c:minus>
              <c:numRef>
                <c:f>'[Морф ORO 13.xlsx]Общ отд'!$O$177:$O$179</c:f>
                <c:numCache>
                  <c:formatCode>General</c:formatCode>
                  <c:ptCount val="3"/>
                  <c:pt idx="0">
                    <c:v>3.3527182571320444</c:v>
                  </c:pt>
                  <c:pt idx="1">
                    <c:v>2.643089245186899</c:v>
                  </c:pt>
                  <c:pt idx="2">
                    <c:v>0.76171067365431888</c:v>
                  </c:pt>
                </c:numCache>
              </c:numRef>
            </c:minus>
          </c:errBars>
          <c:cat>
            <c:strRef>
              <c:f>'[Морф ORO 13.xlsx]Общ отд'!$A$177:$A$179</c:f>
              <c:strCache>
                <c:ptCount val="3"/>
                <c:pt idx="0">
                  <c:v>48 ч</c:v>
                </c:pt>
                <c:pt idx="1">
                  <c:v>72 ч</c:v>
                </c:pt>
                <c:pt idx="2">
                  <c:v>96 ч</c:v>
                </c:pt>
              </c:strCache>
            </c:strRef>
          </c:cat>
          <c:val>
            <c:numRef>
              <c:f>'[Морф ORO 13.xlsx]Общ отд'!$G$177:$G$179</c:f>
              <c:numCache>
                <c:formatCode>General</c:formatCode>
                <c:ptCount val="3"/>
                <c:pt idx="0">
                  <c:v>13.665599641090154</c:v>
                </c:pt>
                <c:pt idx="1">
                  <c:v>13.966972783669245</c:v>
                </c:pt>
                <c:pt idx="2">
                  <c:v>3.9847449215242867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F8-4BAF-BFF4-B0D49A346E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1002504"/>
        <c:axId val="201586032"/>
      </c:barChart>
      <c:catAx>
        <c:axId val="411002504"/>
        <c:scaling>
          <c:orientation val="minMax"/>
        </c:scaling>
        <c:delete val="0"/>
        <c:axPos val="b"/>
        <c:title>
          <c:tx>
            <c:strRef>
              <c:f>'[Морф ORO 13.xlsx]Общ итог'!$A$209</c:f>
              <c:strCache>
                <c:ptCount val="1"/>
                <c:pt idx="0">
                  <c:v>Время культивирования</c:v>
                </c:pt>
              </c:strCache>
            </c:strRef>
          </c:tx>
          <c:overlay val="0"/>
        </c:title>
        <c:numFmt formatCode="General" sourceLinked="0"/>
        <c:majorTickMark val="out"/>
        <c:minorTickMark val="none"/>
        <c:tickLblPos val="nextTo"/>
        <c:crossAx val="201586032"/>
        <c:crosses val="autoZero"/>
        <c:auto val="1"/>
        <c:lblAlgn val="ctr"/>
        <c:lblOffset val="100"/>
        <c:noMultiLvlLbl val="0"/>
      </c:catAx>
      <c:valAx>
        <c:axId val="201586032"/>
        <c:scaling>
          <c:orientation val="minMax"/>
        </c:scaling>
        <c:delete val="0"/>
        <c:axPos val="l"/>
        <c:majorGridlines/>
        <c:title>
          <c:tx>
            <c:strRef>
              <c:f>'[Морф ORO 13.xlsx]Общ итог'!$A$211</c:f>
              <c:strCache>
                <c:ptCount val="1"/>
                <c:pt idx="0">
                  <c:v>Доля липидных капель, %</c:v>
                </c:pt>
              </c:strCache>
            </c:strRef>
          </c:tx>
          <c:overlay val="0"/>
          <c:txPr>
            <a:bodyPr rot="-5400000" vert="horz"/>
            <a:lstStyle/>
            <a:p>
              <a:pPr>
                <a:defRPr/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crossAx val="4110025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'Общ отд'!$E$176</c:f>
              <c:strCache>
                <c:ptCount val="1"/>
                <c:pt idx="0">
                  <c:v>ЯЦО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'Общ отд'!$M$177:$M$179</c:f>
                <c:numCache>
                  <c:formatCode>General</c:formatCode>
                  <c:ptCount val="3"/>
                  <c:pt idx="0">
                    <c:v>2.6869956174936406E-2</c:v>
                  </c:pt>
                  <c:pt idx="1">
                    <c:v>1.1626804953814603E-2</c:v>
                  </c:pt>
                  <c:pt idx="2">
                    <c:v>1.0421854426808741E-2</c:v>
                  </c:pt>
                </c:numCache>
              </c:numRef>
            </c:plus>
            <c:minus>
              <c:numRef>
                <c:f>'Общ отд'!$M$177:$M$179</c:f>
                <c:numCache>
                  <c:formatCode>General</c:formatCode>
                  <c:ptCount val="3"/>
                  <c:pt idx="0">
                    <c:v>2.6869956174936406E-2</c:v>
                  </c:pt>
                  <c:pt idx="1">
                    <c:v>1.1626804953814603E-2</c:v>
                  </c:pt>
                  <c:pt idx="2">
                    <c:v>1.0421854426808741E-2</c:v>
                  </c:pt>
                </c:numCache>
              </c:numRef>
            </c:minus>
          </c:errBars>
          <c:cat>
            <c:strRef>
              <c:f>'Общ отд'!$A$177:$A$179</c:f>
              <c:strCache>
                <c:ptCount val="3"/>
                <c:pt idx="0">
                  <c:v>48 ч</c:v>
                </c:pt>
                <c:pt idx="1">
                  <c:v>72 ч</c:v>
                </c:pt>
                <c:pt idx="2">
                  <c:v>96 ч</c:v>
                </c:pt>
              </c:strCache>
            </c:strRef>
          </c:cat>
          <c:val>
            <c:numRef>
              <c:f>'Общ отд'!$E$177:$E$179</c:f>
              <c:numCache>
                <c:formatCode>General</c:formatCode>
                <c:ptCount val="3"/>
                <c:pt idx="0">
                  <c:v>0.14817027911879135</c:v>
                </c:pt>
                <c:pt idx="1">
                  <c:v>0.16974666320587403</c:v>
                </c:pt>
                <c:pt idx="2">
                  <c:v>0.13382053631868654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F8-4BAF-BFF4-B0D49A346E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585640"/>
        <c:axId val="201582504"/>
      </c:barChart>
      <c:catAx>
        <c:axId val="201585640"/>
        <c:scaling>
          <c:orientation val="minMax"/>
        </c:scaling>
        <c:delete val="0"/>
        <c:axPos val="b"/>
        <c:title>
          <c:tx>
            <c:strRef>
              <c:f>'Общ итог'!$A$209</c:f>
              <c:strCache>
                <c:ptCount val="1"/>
                <c:pt idx="0">
                  <c:v>Время культивирования</c:v>
                </c:pt>
              </c:strCache>
            </c:strRef>
          </c:tx>
          <c:overlay val="0"/>
        </c:title>
        <c:numFmt formatCode="General" sourceLinked="0"/>
        <c:majorTickMark val="out"/>
        <c:minorTickMark val="none"/>
        <c:tickLblPos val="nextTo"/>
        <c:crossAx val="201582504"/>
        <c:crosses val="autoZero"/>
        <c:auto val="1"/>
        <c:lblAlgn val="ctr"/>
        <c:lblOffset val="100"/>
        <c:noMultiLvlLbl val="0"/>
      </c:catAx>
      <c:valAx>
        <c:axId val="201582504"/>
        <c:scaling>
          <c:orientation val="minMax"/>
        </c:scaling>
        <c:delete val="0"/>
        <c:axPos val="l"/>
        <c:majorGridlines/>
        <c:title>
          <c:tx>
            <c:strRef>
              <c:f>'Общ итог'!$A$208</c:f>
              <c:strCache>
                <c:ptCount val="1"/>
                <c:pt idx="0">
                  <c:v>Ядерно-цитоплазматическое отношение</c:v>
                </c:pt>
              </c:strCache>
            </c:strRef>
          </c:tx>
          <c:overlay val="0"/>
          <c:txPr>
            <a:bodyPr rot="-5400000" vert="horz"/>
            <a:lstStyle/>
            <a:p>
              <a:pPr>
                <a:defRPr/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crossAx val="2015856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Лист1!$B$13</c:f>
              <c:strCache>
                <c:ptCount val="1"/>
                <c:pt idx="0">
                  <c:v>Ср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Лист1!$C$14:$C$15</c:f>
                <c:numCache>
                  <c:formatCode>General</c:formatCode>
                  <c:ptCount val="2"/>
                  <c:pt idx="0">
                    <c:v>5.3229301514911098</c:v>
                  </c:pt>
                  <c:pt idx="1">
                    <c:v>7.9362960231083246</c:v>
                  </c:pt>
                </c:numCache>
              </c:numRef>
            </c:plus>
            <c:minus>
              <c:numRef>
                <c:f>Лист1!$C$14:$C$15</c:f>
                <c:numCache>
                  <c:formatCode>General</c:formatCode>
                  <c:ptCount val="2"/>
                  <c:pt idx="0">
                    <c:v>5.3229301514911098</c:v>
                  </c:pt>
                  <c:pt idx="1">
                    <c:v>7.9362960231083246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Лист1!$A$14:$A$15</c:f>
              <c:strCache>
                <c:ptCount val="2"/>
                <c:pt idx="0">
                  <c:v>Интактные</c:v>
                </c:pt>
                <c:pt idx="1">
                  <c:v>СД2 30 дн</c:v>
                </c:pt>
              </c:strCache>
            </c:strRef>
          </c:cat>
          <c:val>
            <c:numRef>
              <c:f>Лист1!$B$14:$B$15</c:f>
              <c:numCache>
                <c:formatCode>General</c:formatCode>
                <c:ptCount val="2"/>
                <c:pt idx="0">
                  <c:v>48.368613207515772</c:v>
                </c:pt>
                <c:pt idx="1">
                  <c:v>73.77322886008713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B5-4E8E-B8A4-336A55C87C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587600"/>
        <c:axId val="201588384"/>
      </c:barChart>
      <c:catAx>
        <c:axId val="20158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588384"/>
        <c:crosses val="autoZero"/>
        <c:auto val="1"/>
        <c:lblAlgn val="ctr"/>
        <c:lblOffset val="100"/>
        <c:noMultiLvlLbl val="0"/>
      </c:catAx>
      <c:valAx>
        <c:axId val="201588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Количество клеток на площадь среза, </a:t>
                </a:r>
                <a:r>
                  <a:rPr lang="ru-RU" dirty="0" err="1"/>
                  <a:t>кл</a:t>
                </a:r>
                <a:r>
                  <a:rPr lang="ru-RU" dirty="0"/>
                  <a:t>/мм2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587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0.75517</cdr:x>
      <cdr:y>0</cdr:y>
    </cdr:from>
    <cdr:to>
      <cdr:x>0.91387</cdr:x>
      <cdr:y>0.10454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40789" y="-1034440"/>
          <a:ext cx="639024" cy="2353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2800" dirty="0"/>
            <a:t>*</a:t>
          </a:r>
          <a:r>
            <a:rPr lang="en-US" sz="2800" dirty="0"/>
            <a:t> #</a:t>
          </a:r>
          <a:endParaRPr lang="ru-RU" sz="28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0.81567</cdr:x>
      <cdr:y>0</cdr:y>
    </cdr:from>
    <cdr:to>
      <cdr:x>0.97437</cdr:x>
      <cdr:y>0.10455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4403" y="-1148074"/>
          <a:ext cx="639024" cy="2348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2800" dirty="0"/>
            <a:t>#</a:t>
          </a:r>
          <a:endParaRPr lang="ru-RU" sz="28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0.76706</cdr:x>
      <cdr:y>0.38118</cdr:y>
    </cdr:from>
    <cdr:to>
      <cdr:x>0.92576</cdr:x>
      <cdr:y>0.48573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88654" y="859841"/>
          <a:ext cx="639025" cy="2358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2800" dirty="0"/>
            <a:t>*</a:t>
          </a:r>
          <a:r>
            <a:rPr lang="en-US" sz="2800" dirty="0"/>
            <a:t> #</a:t>
          </a:r>
          <a:endParaRPr lang="ru-RU" sz="28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0.79494</cdr:x>
      <cdr:y>0.04957</cdr:y>
    </cdr:from>
    <cdr:to>
      <cdr:x>0.95364</cdr:x>
      <cdr:y>0.15412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14553" y="111158"/>
          <a:ext cx="661707" cy="2344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2800" dirty="0"/>
            <a:t>#</a:t>
          </a:r>
          <a:endParaRPr lang="ru-RU" sz="28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0.72708</cdr:x>
      <cdr:y>0.00868</cdr:y>
    </cdr:from>
    <cdr:to>
      <cdr:x>0.80417</cdr:x>
      <cdr:y>0.08854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24225" y="23813"/>
          <a:ext cx="352425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000"/>
            <a:t>*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0E414-0EE4-418B-BDEE-5F78ACBB7C07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D1B4F-3134-4246-947B-2E5179029C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594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1B4F-3134-4246-947B-2E5179029C7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634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74604-454A-4FBC-B8A4-2F0B6377832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451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74604-454A-4FBC-B8A4-2F0B6377832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696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74604-454A-4FBC-B8A4-2F0B6377832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44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982E-B3B5-496F-A359-4E749936805B}" type="datetime1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1DBF6-D040-4B4C-B24D-807BCAE352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033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4C195-527D-4037-B85A-F2D8B6FBAFB6}" type="datetime1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1DBF6-D040-4B4C-B24D-807BCAE352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901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129A-AC50-4776-9D42-DD00EFF9798A}" type="datetime1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1DBF6-D040-4B4C-B24D-807BCAE352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469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7870BD80-2C59-4464-929C-4C7F40C3D9D7}" type="datetime1">
              <a:rPr lang="ru-RU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8A545B4F-06FE-4C48-9C76-43F37E2CEA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A27A847D-7459-47E4-8ECF-6B3AD8B63B81}" type="datetime1">
              <a:rPr lang="ru-RU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B7A2A3D6-708A-40A0-9336-1E27F0BD89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3CF8F9D3-AC92-4B50-9156-A0EB2F593DF5}" type="datetime1">
              <a:rPr lang="ru-RU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243791F4-6137-4932-8EBD-B5B345B53E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245C5CD4-89AA-41C7-89AA-3CD317DA488E}" type="datetime1">
              <a:rPr lang="ru-RU" smtClean="0"/>
              <a:t>20.01.2023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7C2E58D3-904D-409B-AF7B-B9BA0FDBB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00491256-B957-469B-AB19-C913ED309563}" type="datetime1">
              <a:rPr lang="ru-RU" smtClean="0"/>
              <a:t>20.01.2023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3ABD9996-3C13-4E9A-9D17-33BCAD9516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FD0F0EE5-4087-4AFA-9353-EBF7BB2115A1}" type="datetime1">
              <a:rPr lang="ru-RU" smtClean="0"/>
              <a:t>20.01.2023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BC360CF2-3D76-4E62-A7AD-34F659A573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712DC6FF-3395-44DD-9327-95341FAA02CF}" type="datetime1">
              <a:rPr lang="ru-RU" smtClean="0"/>
              <a:t>20.01.2023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2216FAD2-F5AE-4673-9140-D42C4D8539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FF2FFA9A-7809-4492-951D-C670B8326A8B}" type="datetime1">
              <a:rPr lang="ru-RU" smtClean="0"/>
              <a:t>20.01.2023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A12AC7C3-51C1-4CCC-8ECA-6C82CE9A88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DC22-C52A-4335-8748-00E8684A92CA}" type="datetime1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1DBF6-D040-4B4C-B24D-807BCAE352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27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AC0B33F-B2DD-4F4F-9FA2-2E36BBB220A8}" type="datetime1">
              <a:rPr lang="ru-RU" smtClean="0"/>
              <a:t>20.01.2023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A93A6909-9EB4-498E-87BC-8A4612BF90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3FB53605-0219-498F-920A-79C6238D06C5}" type="datetime1">
              <a:rPr lang="ru-RU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262EC2CA-50CC-4630-BFDF-3F0331654C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3A31B609-0CDB-431D-9A71-D4CBCEA8EE5E}" type="datetime1">
              <a:rPr lang="ru-RU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497B9ADA-0A5E-43FD-94A8-0ED8B63B40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95C1-B017-44F0-85AA-A6F75834A64D}" type="datetime1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1DBF6-D040-4B4C-B24D-807BCAE352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401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E662-F48E-418E-A6D2-02AA338EDC3D}" type="datetime1">
              <a:rPr lang="ru-RU" smtClean="0"/>
              <a:t>20.01.2023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1DBF6-D040-4B4C-B24D-807BCAE352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719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E00C0-A639-4A5D-BADB-BA67B6534D82}" type="datetime1">
              <a:rPr lang="ru-RU" smtClean="0"/>
              <a:t>20.01.2023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1DBF6-D040-4B4C-B24D-807BCAE352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852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92F5-B36F-4569-A8E5-88A2A031744E}" type="datetime1">
              <a:rPr lang="ru-RU" smtClean="0"/>
              <a:t>20.01.2023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1DBF6-D040-4B4C-B24D-807BCAE352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9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104B7-4ACB-4A88-AF95-1D425A7D8B73}" type="datetime1">
              <a:rPr lang="ru-RU" smtClean="0"/>
              <a:t>20.01.2023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1DBF6-D040-4B4C-B24D-807BCAE352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832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24FD4-A302-44E1-808B-7F5A988386D4}" type="datetime1">
              <a:rPr lang="ru-RU" smtClean="0"/>
              <a:t>20.01.2023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1DBF6-D040-4B4C-B24D-807BCAE352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143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08C61-275A-44A9-91F5-8CF5D6EF7154}" type="datetime1">
              <a:rPr lang="ru-RU" smtClean="0"/>
              <a:t>20.01.2023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1DBF6-D040-4B4C-B24D-807BCAE352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452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0870D-E671-4690-A0EF-473B61E5125E}" type="datetime1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1DBF6-D040-4B4C-B24D-807BCAE352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99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123E94-FD95-48A3-81A2-DC154ED0334E}" type="datetime1">
              <a:rPr lang="ru-RU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F68A6B-1DC5-499F-AEFE-641C704045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2pPr>
      <a:lvl3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3pPr>
      <a:lvl4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4pPr>
      <a:lvl5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5pPr>
      <a:lvl6pPr marL="4572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6pPr>
      <a:lvl7pPr marL="9144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7pPr>
      <a:lvl8pPr marL="13716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8pPr>
      <a:lvl9pPr marL="18288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9pPr>
    </p:titleStyle>
    <p:bodyStyle>
      <a:lvl1pPr marL="342900" indent="-342900" algn="l">
        <a:spcBef>
          <a:spcPts val="0"/>
        </a:spcBef>
        <a:spcAft>
          <a:spcPts val="0"/>
        </a:spcAft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>
        <a:spcBef>
          <a:spcPts val="0"/>
        </a:spcBef>
        <a:spcAft>
          <a:spcPts val="0"/>
        </a:spcAft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>
        <a:spcBef>
          <a:spcPts val="0"/>
        </a:spcBef>
        <a:spcAft>
          <a:spcPts val="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>
        <a:spcBef>
          <a:spcPts val="0"/>
        </a:spcBef>
        <a:spcAft>
          <a:spcPts val="0"/>
        </a:spcAft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>
        <a:spcBef>
          <a:spcPts val="0"/>
        </a:spcBef>
        <a:spcAft>
          <a:spcPts val="0"/>
        </a:spcAft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2.gif"/><Relationship Id="rId4" Type="http://schemas.openxmlformats.org/officeDocument/2006/relationships/image" Target="../media/image10.sv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gif"/><Relationship Id="rId11" Type="http://schemas.openxmlformats.org/officeDocument/2006/relationships/image" Target="../media/image20.jpeg"/><Relationship Id="rId5" Type="http://schemas.openxmlformats.org/officeDocument/2006/relationships/image" Target="../media/image15.jpe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gi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583515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РЕАКЦИЯ ФИБРОБЛАСТОВ И ФИБРОБЛАСТОПОДОБНЫХ КЛЕТОК ПОДЖЕЛУДОЧНОЙ ЖЕЛЕЗЫ ПРИ РАЗВИТИИ КОМПЕНСАТОРНЫХ ПРОЦЕССОВ В УСЛОВИЯХ ЭКСПЕРИМЕНТАЛЬНОГО САХАРНОГО ДИАБЕТА 2 ТИПА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78610" cy="548680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401979" y="3148631"/>
            <a:ext cx="4223821" cy="18722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Научные руководители: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Данилова Ирина Георгиевна, д.б.н., доц.</a:t>
            </a:r>
          </a:p>
          <a:p>
            <a:r>
              <a:rPr lang="ru-RU" dirty="0" err="1">
                <a:latin typeface="Arial" pitchFamily="34" charset="0"/>
                <a:cs typeface="Arial" pitchFamily="34" charset="0"/>
              </a:rPr>
              <a:t>Мухлынина</a:t>
            </a:r>
            <a:r>
              <a:rPr lang="ru-RU" dirty="0">
                <a:latin typeface="Arial" pitchFamily="34" charset="0"/>
                <a:cs typeface="Arial" pitchFamily="34" charset="0"/>
              </a:rPr>
              <a:t> Елена Артуровна, к.б.н.</a:t>
            </a:r>
          </a:p>
          <a:p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 bwMode="auto">
          <a:xfrm>
            <a:off x="4427984" y="2492896"/>
            <a:ext cx="439248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ru-RU" sz="1600" i="1" dirty="0"/>
          </a:p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Аспирант </a:t>
            </a:r>
            <a:r>
              <a:rPr lang="ru-RU" sz="1600" i="1" dirty="0">
                <a:latin typeface="Arial"/>
                <a:cs typeface="Arial"/>
              </a:rPr>
              <a:t>2 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года </a:t>
            </a:r>
            <a:br>
              <a:rPr lang="ru-RU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Форма</a:t>
            </a:r>
            <a:r>
              <a:rPr kumimoji="0" lang="ru-RU" sz="16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обучения: очная</a:t>
            </a:r>
            <a:r>
              <a:rPr lang="ru-RU" sz="1600" i="1" dirty="0">
                <a:solidFill>
                  <a:srgbClr val="7030A0"/>
                </a:solidFill>
                <a:latin typeface="Arial"/>
                <a:cs typeface="Arial"/>
              </a:rPr>
              <a:t> </a:t>
            </a:r>
            <a:endParaRPr lang="ru-RU" sz="1600" b="0" i="1" u="none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Направление 06.06.01 Биологические науки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Специальность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03.03.01 </a:t>
            </a:r>
            <a:r>
              <a:rPr lang="ru-RU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Физиология</a:t>
            </a:r>
            <a:br>
              <a:rPr lang="ru-RU" sz="16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20000"/>
              </a:spcBef>
              <a:defRPr/>
            </a:pPr>
            <a:endParaRPr lang="ru-RU" sz="1600" noProof="0" dirty="0"/>
          </a:p>
          <a:p>
            <a:pPr algn="ctr">
              <a:spcBef>
                <a:spcPct val="20000"/>
              </a:spcBef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Султанова Татьяна Рашидовна</a:t>
            </a:r>
          </a:p>
        </p:txBody>
      </p:sp>
    </p:spTree>
    <p:extLst>
      <p:ext uri="{BB962C8B-B14F-4D97-AF65-F5344CB8AC3E}">
        <p14:creationId xmlns:p14="http://schemas.microsoft.com/office/powerpoint/2010/main" val="1548971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1DBF6-D040-4B4C-B24D-807BCAE35225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3" name="Picture 2" descr="C:\Users\Xenia\Desktop\ДИССЕРтация финал\Защита 16 июня 2021\199emblemorg323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2" y="7937"/>
            <a:ext cx="1833350" cy="8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904326486"/>
              </p:ext>
            </p:extLst>
          </p:nvPr>
        </p:nvGraphicFramePr>
        <p:xfrm>
          <a:off x="2393340" y="4105815"/>
          <a:ext cx="4076700" cy="218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 bwMode="auto">
          <a:xfrm>
            <a:off x="2689684" y="3303238"/>
            <a:ext cx="3962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Иммуногистохимия</a:t>
            </a:r>
            <a:r>
              <a:rPr lang="ru-RU" dirty="0"/>
              <a:t>. Окраска на </a:t>
            </a:r>
            <a:r>
              <a:rPr lang="en-US" dirty="0"/>
              <a:t>GFAP</a:t>
            </a: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2689684" y="659876"/>
            <a:ext cx="3947756" cy="2706016"/>
            <a:chOff x="4562669" y="3294735"/>
            <a:chExt cx="3947756" cy="2706016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62669" y="3294735"/>
              <a:ext cx="3780356" cy="270601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 bwMode="auto">
            <a:xfrm>
              <a:off x="7886063" y="5725723"/>
              <a:ext cx="624362" cy="275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/>
                <a:t>10 </a:t>
              </a:r>
              <a:r>
                <a:rPr lang="el-GR" sz="1000" dirty="0"/>
                <a:t>μ</a:t>
              </a:r>
              <a:r>
                <a:rPr lang="en-US" sz="1000" dirty="0"/>
                <a:t>m</a:t>
              </a:r>
              <a:endParaRPr lang="ru-RU" sz="1000" dirty="0"/>
            </a:p>
          </p:txBody>
        </p:sp>
      </p:grp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FBBA58EA-D8E6-DDE3-AAD1-F590A09E2301}"/>
              </a:ext>
            </a:extLst>
          </p:cNvPr>
          <p:cNvCxnSpPr/>
          <p:nvPr/>
        </p:nvCxnSpPr>
        <p:spPr bwMode="auto">
          <a:xfrm flipH="1">
            <a:off x="3848285" y="1214343"/>
            <a:ext cx="426108" cy="333383"/>
          </a:xfrm>
          <a:prstGeom prst="straightConnector1">
            <a:avLst/>
          </a:prstGeom>
          <a:ln w="28575">
            <a:solidFill>
              <a:srgbClr val="FF09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FBBA58EA-D8E6-DDE3-AAD1-F590A09E2301}"/>
              </a:ext>
            </a:extLst>
          </p:cNvPr>
          <p:cNvCxnSpPr/>
          <p:nvPr/>
        </p:nvCxnSpPr>
        <p:spPr bwMode="auto">
          <a:xfrm flipH="1">
            <a:off x="4867477" y="1775566"/>
            <a:ext cx="426108" cy="333383"/>
          </a:xfrm>
          <a:prstGeom prst="straightConnector1">
            <a:avLst/>
          </a:prstGeom>
          <a:ln w="28575">
            <a:solidFill>
              <a:srgbClr val="FF09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192" y="6356351"/>
            <a:ext cx="7343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 </a:t>
            </a:r>
            <a:r>
              <a:rPr lang="ru-RU" sz="1400" i="1" dirty="0"/>
              <a:t>- отличия от</a:t>
            </a:r>
            <a:r>
              <a:rPr lang="en-US" sz="1400" i="1" dirty="0"/>
              <a:t> </a:t>
            </a:r>
            <a:r>
              <a:rPr lang="ru-RU" sz="1400" i="1" dirty="0" err="1"/>
              <a:t>интактной</a:t>
            </a:r>
            <a:r>
              <a:rPr lang="ru-RU" sz="1400" i="1" dirty="0"/>
              <a:t> группы статистически значимы (</a:t>
            </a:r>
            <a:r>
              <a:rPr lang="en-US" sz="1400" i="1" dirty="0"/>
              <a:t>p&lt;0,05)</a:t>
            </a:r>
          </a:p>
          <a:p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 bwMode="auto">
          <a:xfrm>
            <a:off x="2754018" y="156808"/>
            <a:ext cx="3651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Гистологическое исследование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2754018" y="3828149"/>
            <a:ext cx="3455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 u="sng" dirty="0"/>
              <a:t>Количество клеток на площадь среза</a:t>
            </a:r>
          </a:p>
        </p:txBody>
      </p:sp>
    </p:spTree>
    <p:extLst>
      <p:ext uri="{BB962C8B-B14F-4D97-AF65-F5344CB8AC3E}">
        <p14:creationId xmlns:p14="http://schemas.microsoft.com/office/powerpoint/2010/main" val="71435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1DBF6-D040-4B4C-B24D-807BCAE35225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3" name="Picture 2" descr="C:\Users\Xenia\Desktop\ДИССЕРтация финал\Защита 16 июня 2021\199emblemorg323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2" y="7937"/>
            <a:ext cx="1833350" cy="8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4426" y="976219"/>
            <a:ext cx="72275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dirty="0"/>
              <a:t>В </a:t>
            </a:r>
            <a:r>
              <a:rPr lang="ru-RU" dirty="0" err="1"/>
              <a:t>интактной</a:t>
            </a:r>
            <a:r>
              <a:rPr lang="ru-RU" dirty="0"/>
              <a:t> группе в течение первых 72 ч культивирования морфологические показатели не изменяются. Через 96 ч наблюдалось увеличение площади ядра и цитоплазмы и снижение ядерно-цитоплазматического отношения.</a:t>
            </a:r>
          </a:p>
          <a:p>
            <a:pPr marL="342900" indent="-342900">
              <a:buAutoNum type="arabicParenR"/>
            </a:pPr>
            <a:r>
              <a:rPr lang="ru-RU" dirty="0"/>
              <a:t>В </a:t>
            </a:r>
            <a:r>
              <a:rPr lang="ru-RU" dirty="0" err="1"/>
              <a:t>интактной</a:t>
            </a:r>
            <a:r>
              <a:rPr lang="ru-RU" dirty="0"/>
              <a:t> группе  содержание липидных капель в цитоплазме в течение первых 72 ч не изменяется, однако через 96 ч культивирования наблюдается его резкое снижение. </a:t>
            </a:r>
          </a:p>
          <a:p>
            <a:pPr marL="342900" indent="-342900">
              <a:buAutoNum type="arabicParenR"/>
            </a:pPr>
            <a:r>
              <a:rPr lang="ru-RU" dirty="0"/>
              <a:t>При развитии экспериментального сахарного диабета 2 типа на 30 сутки увеличивается количество звёздчатых клеток в ткани поджелудочной железы.</a:t>
            </a:r>
          </a:p>
          <a:p>
            <a:pPr marL="342900" indent="-342900">
              <a:buAutoNum type="arabicParenR"/>
            </a:pPr>
            <a:endParaRPr lang="ru-RU" dirty="0"/>
          </a:p>
          <a:p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FD6D70C-9342-B607-97B1-D30C529F6D82}"/>
              </a:ext>
            </a:extLst>
          </p:cNvPr>
          <p:cNvSpPr txBox="1">
            <a:spLocks/>
          </p:cNvSpPr>
          <p:nvPr/>
        </p:nvSpPr>
        <p:spPr bwMode="auto">
          <a:xfrm>
            <a:off x="2713436" y="422324"/>
            <a:ext cx="3086999" cy="55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u="sng" dirty="0">
                <a:latin typeface="+mn-lt"/>
                <a:cs typeface="Arial"/>
              </a:rPr>
              <a:t>Предварительные выводы</a:t>
            </a:r>
          </a:p>
        </p:txBody>
      </p:sp>
    </p:spTree>
    <p:extLst>
      <p:ext uri="{BB962C8B-B14F-4D97-AF65-F5344CB8AC3E}">
        <p14:creationId xmlns:p14="http://schemas.microsoft.com/office/powerpoint/2010/main" val="1515009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1DBF6-D040-4B4C-B24D-807BCAE35225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3" name="Picture 2" descr="C:\Users\Xenia\Desktop\ДИССЕРтация финал\Защита 16 июня 2021\199emblemorg323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2" y="7937"/>
            <a:ext cx="1833350" cy="8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47850" y="2371725"/>
            <a:ext cx="563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19341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/>
          <p:cNvSpPr/>
          <p:nvPr/>
        </p:nvSpPr>
        <p:spPr>
          <a:xfrm>
            <a:off x="3989250" y="732567"/>
            <a:ext cx="6731345" cy="6125433"/>
          </a:xfrm>
          <a:prstGeom prst="ellipse">
            <a:avLst/>
          </a:prstGeom>
          <a:solidFill>
            <a:srgbClr val="FAFF2F">
              <a:alpha val="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-1426483" y="822663"/>
            <a:ext cx="6410325" cy="6035337"/>
          </a:xfrm>
          <a:prstGeom prst="ellipse">
            <a:avLst/>
          </a:prstGeom>
          <a:solidFill>
            <a:srgbClr val="FF0909">
              <a:alpha val="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C1C3F56-5168-4951-BEB2-02C9DE0AFEF8}"/>
              </a:ext>
            </a:extLst>
          </p:cNvPr>
          <p:cNvSpPr/>
          <p:nvPr/>
        </p:nvSpPr>
        <p:spPr>
          <a:xfrm>
            <a:off x="433000" y="4542716"/>
            <a:ext cx="3071818" cy="16785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1DBF6-D040-4B4C-B24D-807BCAE35225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3" name="Picture 2" descr="C:\Users\Xenia\Desktop\ДИССЕРтация финал\Защита 16 июня 2021\199emblemorg323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2" y="7937"/>
            <a:ext cx="1833350" cy="8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48678" y="237658"/>
            <a:ext cx="44943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b="1" u="sng" dirty="0"/>
              <a:t>Актуальность исследования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1457" y="2512353"/>
            <a:ext cx="2422396" cy="316142"/>
          </a:xfrm>
          <a:prstGeom prst="rect">
            <a:avLst/>
          </a:prstGeom>
          <a:solidFill>
            <a:srgbClr val="FEACAC"/>
          </a:solidFill>
          <a:ln>
            <a:solidFill>
              <a:srgbClr val="830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Сахарный диабет (СД)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79181" y="2449004"/>
            <a:ext cx="3268691" cy="8442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Фибробласты и </a:t>
            </a:r>
            <a:r>
              <a:rPr lang="ru-RU" dirty="0" err="1">
                <a:solidFill>
                  <a:schemeClr val="tx1"/>
                </a:solidFill>
              </a:rPr>
              <a:t>фибробластоподобные</a:t>
            </a:r>
            <a:r>
              <a:rPr lang="ru-RU" dirty="0">
                <a:solidFill>
                  <a:schemeClr val="tx1"/>
                </a:solidFill>
              </a:rPr>
              <a:t> клетки поджелудочной железы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402" y="2853777"/>
            <a:ext cx="31802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Широко распространён</a:t>
            </a:r>
          </a:p>
          <a:p>
            <a:pPr marL="285750" indent="-285750">
              <a:buFontTx/>
              <a:buChar char="-"/>
            </a:pPr>
            <a:r>
              <a:rPr lang="ru-RU" dirty="0"/>
              <a:t>Число больных растёт с каждым годом</a:t>
            </a:r>
          </a:p>
          <a:p>
            <a:pPr marL="285750" indent="-285750">
              <a:buFontTx/>
              <a:buChar char="-"/>
            </a:pPr>
            <a:r>
              <a:rPr lang="ru-RU" dirty="0"/>
              <a:t>Около 90% случаев относится к СД 2 типа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2184" y="3388554"/>
            <a:ext cx="40901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dirty="0"/>
              <a:t>Гетерогенность популяции фибробластов (фибробласты, звёздчатые клетки и др.)</a:t>
            </a:r>
          </a:p>
          <a:p>
            <a:pPr marL="285750" indent="-285750" algn="ctr">
              <a:buFontTx/>
              <a:buChar char="-"/>
            </a:pPr>
            <a:r>
              <a:rPr lang="ru-RU" dirty="0"/>
              <a:t>Неоднозначная роль при патологии поджелудочной железы</a:t>
            </a:r>
          </a:p>
          <a:p>
            <a:pPr marL="285750" indent="-285750" algn="ctr">
              <a:buFontTx/>
              <a:buChar char="-"/>
            </a:pPr>
            <a:r>
              <a:rPr lang="ru-RU" dirty="0"/>
              <a:t>Мало работ комплексно раскрывает изменение их активности при развитии СД 2 типа</a:t>
            </a:r>
          </a:p>
          <a:p>
            <a:pPr marL="285750" indent="-285750" algn="ctr">
              <a:buFontTx/>
              <a:buChar char="-"/>
            </a:pPr>
            <a:endParaRPr lang="ru-RU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405C4AB-0B62-4FCE-924B-76117D4AB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020" y="1058313"/>
            <a:ext cx="2048929" cy="136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350648" y="4117324"/>
            <a:ext cx="3199483" cy="2202220"/>
            <a:chOff x="0" y="3876503"/>
            <a:chExt cx="3199483" cy="2202220"/>
          </a:xfrm>
        </p:grpSpPr>
        <p:graphicFrame>
          <p:nvGraphicFramePr>
            <p:cNvPr id="13" name="Диаграмма 12"/>
            <p:cNvGraphicFramePr/>
            <p:nvPr>
              <p:extLst>
                <p:ext uri="{D42A27DB-BD31-4B8C-83A1-F6EECF244321}">
                  <p14:modId xmlns:p14="http://schemas.microsoft.com/office/powerpoint/2010/main" val="1447239227"/>
                </p:ext>
              </p:extLst>
            </p:nvPr>
          </p:nvGraphicFramePr>
          <p:xfrm>
            <a:off x="82352" y="4278523"/>
            <a:ext cx="3117131" cy="1800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0" y="3876503"/>
              <a:ext cx="8437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/>
                <a:t>Млн. человек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0648" y="6223133"/>
            <a:ext cx="31541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/>
              <a:t>Количество больных сахарным диабетом в мире</a:t>
            </a:r>
          </a:p>
          <a:p>
            <a:r>
              <a:rPr lang="ru-RU" sz="1050" dirty="0"/>
              <a:t>(</a:t>
            </a:r>
            <a:r>
              <a:rPr lang="en-US" sz="1050" dirty="0"/>
              <a:t>IDF Diabetes Atlas</a:t>
            </a:r>
            <a:r>
              <a:rPr lang="ru-RU" sz="1050" dirty="0"/>
              <a:t> 10</a:t>
            </a:r>
            <a:r>
              <a:rPr lang="en-US" sz="1050" baseline="30000" dirty="0" err="1"/>
              <a:t>th</a:t>
            </a:r>
            <a:r>
              <a:rPr lang="en-US" sz="1050" dirty="0"/>
              <a:t> edition 2021</a:t>
            </a:r>
            <a:r>
              <a:rPr lang="ru-RU" sz="1050" dirty="0"/>
              <a:t>)</a:t>
            </a:r>
          </a:p>
        </p:txBody>
      </p:sp>
      <p:sp>
        <p:nvSpPr>
          <p:cNvPr id="21" name="Овал 20"/>
          <p:cNvSpPr/>
          <p:nvPr/>
        </p:nvSpPr>
        <p:spPr>
          <a:xfrm>
            <a:off x="3412480" y="3234954"/>
            <a:ext cx="2166701" cy="68733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dirty="0"/>
              <a:t>Актуальность</a:t>
            </a:r>
            <a:endParaRPr lang="ru-RU"/>
          </a:p>
        </p:txBody>
      </p:sp>
      <p:pic>
        <p:nvPicPr>
          <p:cNvPr id="12" name="Рисунок 17">
            <a:extLst>
              <a:ext uri="{FF2B5EF4-FFF2-40B4-BE49-F238E27FC236}">
                <a16:creationId xmlns:a16="http://schemas.microsoft.com/office/drawing/2014/main" id="{135527FA-A29C-215E-0365-9E6F212D7D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4" b="-1290"/>
          <a:stretch/>
        </p:blipFill>
        <p:spPr>
          <a:xfrm>
            <a:off x="6686692" y="1070928"/>
            <a:ext cx="1531990" cy="1353337"/>
          </a:xfrm>
          <a:prstGeom prst="rect">
            <a:avLst/>
          </a:prstGeom>
        </p:spPr>
      </p:pic>
      <p:pic>
        <p:nvPicPr>
          <p:cNvPr id="17" name="Picture 2" descr="http://medic-ill.ru/wp-content/public_images2/bda1ef5550c3a4a7ca6232c64f1fd58e-300x22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56801" y="1448370"/>
            <a:ext cx="1182843" cy="88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7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1DBF6-D040-4B4C-B24D-807BCAE35225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3" name="Picture 2" descr="C:\Users\Xenia\Desktop\ДИССЕРтация финал\Защита 16 июня 2021\199emblemorg323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2" y="7937"/>
            <a:ext cx="1833350" cy="8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право 11"/>
          <p:cNvSpPr/>
          <p:nvPr/>
        </p:nvSpPr>
        <p:spPr>
          <a:xfrm rot="5400000">
            <a:off x="4421127" y="3168604"/>
            <a:ext cx="745332" cy="34239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dirty="0"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38205" y="3064062"/>
            <a:ext cx="1885507" cy="4777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Патологические факторы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6241958" y="4605323"/>
            <a:ext cx="2797141" cy="931772"/>
            <a:chOff x="5314950" y="813642"/>
            <a:chExt cx="3313222" cy="1220845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5314950" y="1045742"/>
              <a:ext cx="3200400" cy="90284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Синтез белков внеклеточного матрикса</a:t>
              </a:r>
            </a:p>
          </p:txBody>
        </p:sp>
        <p:sp>
          <p:nvSpPr>
            <p:cNvPr id="15" name="Стрелка вверх 14"/>
            <p:cNvSpPr/>
            <p:nvPr/>
          </p:nvSpPr>
          <p:spPr>
            <a:xfrm>
              <a:off x="8332897" y="813642"/>
              <a:ext cx="295275" cy="1220845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94202" y="3774993"/>
            <a:ext cx="3297803" cy="684980"/>
            <a:chOff x="4749787" y="2312819"/>
            <a:chExt cx="4258963" cy="863877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749787" y="2549538"/>
              <a:ext cx="4085398" cy="563117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Пролиферативная активность</a:t>
              </a:r>
            </a:p>
          </p:txBody>
        </p:sp>
        <p:sp>
          <p:nvSpPr>
            <p:cNvPr id="16" name="Стрелка вверх 15"/>
            <p:cNvSpPr/>
            <p:nvPr/>
          </p:nvSpPr>
          <p:spPr>
            <a:xfrm>
              <a:off x="8713474" y="2312819"/>
              <a:ext cx="295276" cy="863877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23270" y="4612450"/>
            <a:ext cx="2940097" cy="626789"/>
            <a:chOff x="5314950" y="3054919"/>
            <a:chExt cx="2582507" cy="104608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5314950" y="3349859"/>
              <a:ext cx="2447207" cy="579212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Миграционная активность</a:t>
              </a:r>
            </a:p>
          </p:txBody>
        </p:sp>
        <p:sp>
          <p:nvSpPr>
            <p:cNvPr id="17" name="Стрелка вверх 16"/>
            <p:cNvSpPr/>
            <p:nvPr/>
          </p:nvSpPr>
          <p:spPr>
            <a:xfrm>
              <a:off x="7698351" y="3054919"/>
              <a:ext cx="199106" cy="1046085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6320762" y="3924816"/>
            <a:ext cx="2110164" cy="52225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Изменение фенотипа клеток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223270" y="5318448"/>
            <a:ext cx="3043003" cy="1007705"/>
            <a:chOff x="5232169" y="3042254"/>
            <a:chExt cx="2672897" cy="1681819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5232169" y="3349859"/>
              <a:ext cx="2529988" cy="1374214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Секреция </a:t>
              </a:r>
              <a:r>
                <a:rPr lang="ru-RU" dirty="0" err="1"/>
                <a:t>провоспалительных</a:t>
              </a:r>
              <a:r>
                <a:rPr lang="ru-RU" dirty="0"/>
                <a:t> цитокинов</a:t>
              </a:r>
            </a:p>
          </p:txBody>
        </p:sp>
        <p:sp>
          <p:nvSpPr>
            <p:cNvPr id="27" name="Стрелка вверх 26"/>
            <p:cNvSpPr/>
            <p:nvPr/>
          </p:nvSpPr>
          <p:spPr>
            <a:xfrm>
              <a:off x="7705960" y="3042254"/>
              <a:ext cx="199106" cy="1671511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08E225B-E1B7-A582-8FED-6657BC2D4228}"/>
              </a:ext>
            </a:extLst>
          </p:cNvPr>
          <p:cNvGrpSpPr/>
          <p:nvPr/>
        </p:nvGrpSpPr>
        <p:grpSpPr>
          <a:xfrm>
            <a:off x="3446408" y="614953"/>
            <a:ext cx="2694770" cy="2028981"/>
            <a:chOff x="687861" y="1026058"/>
            <a:chExt cx="2694770" cy="2028981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384E97B8-9166-75B4-4AAC-E0CAE2896859}"/>
                </a:ext>
              </a:extLst>
            </p:cNvPr>
            <p:cNvGrpSpPr/>
            <p:nvPr/>
          </p:nvGrpSpPr>
          <p:grpSpPr>
            <a:xfrm>
              <a:off x="687861" y="1026058"/>
              <a:ext cx="2694770" cy="2012585"/>
              <a:chOff x="687861" y="1026058"/>
              <a:chExt cx="2694770" cy="2012585"/>
            </a:xfrm>
          </p:grpSpPr>
          <p:grpSp>
            <p:nvGrpSpPr>
              <p:cNvPr id="38" name="Группа 37">
                <a:extLst>
                  <a:ext uri="{FF2B5EF4-FFF2-40B4-BE49-F238E27FC236}">
                    <a16:creationId xmlns:a16="http://schemas.microsoft.com/office/drawing/2014/main" id="{F52F6A4F-4E24-E648-3C54-A65429F5CCA5}"/>
                  </a:ext>
                </a:extLst>
              </p:cNvPr>
              <p:cNvGrpSpPr/>
              <p:nvPr/>
            </p:nvGrpSpPr>
            <p:grpSpPr>
              <a:xfrm>
                <a:off x="687861" y="1026058"/>
                <a:ext cx="2683447" cy="2012585"/>
                <a:chOff x="687861" y="1026058"/>
                <a:chExt cx="2683447" cy="2012585"/>
              </a:xfrm>
            </p:grpSpPr>
            <p:pic>
              <p:nvPicPr>
                <p:cNvPr id="40" name="Рисунок 39">
                  <a:extLst>
                    <a:ext uri="{FF2B5EF4-FFF2-40B4-BE49-F238E27FC236}">
                      <a16:creationId xmlns:a16="http://schemas.microsoft.com/office/drawing/2014/main" id="{ECECA49D-8082-BECD-27AC-88F0501947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7861" y="1026058"/>
                  <a:ext cx="2683447" cy="2012585"/>
                </a:xfrm>
                <a:prstGeom prst="rect">
                  <a:avLst/>
                </a:prstGeom>
              </p:spPr>
            </p:pic>
            <p:sp>
              <p:nvSpPr>
                <p:cNvPr id="41" name="Прямоугольник 40">
                  <a:extLst>
                    <a:ext uri="{FF2B5EF4-FFF2-40B4-BE49-F238E27FC236}">
                      <a16:creationId xmlns:a16="http://schemas.microsoft.com/office/drawing/2014/main" id="{644FE748-1618-C599-740E-36BCD7ECEB09}"/>
                    </a:ext>
                  </a:extLst>
                </p:cNvPr>
                <p:cNvSpPr/>
                <p:nvPr/>
              </p:nvSpPr>
              <p:spPr>
                <a:xfrm>
                  <a:off x="2960577" y="2885869"/>
                  <a:ext cx="302679" cy="87107"/>
                </a:xfrm>
                <a:prstGeom prst="rect">
                  <a:avLst/>
                </a:prstGeom>
                <a:solidFill>
                  <a:srgbClr val="EBE6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</p:grpSp>
          <p:sp>
            <p:nvSpPr>
              <p:cNvPr id="39" name="TextBox 17">
                <a:extLst>
                  <a:ext uri="{FF2B5EF4-FFF2-40B4-BE49-F238E27FC236}">
                    <a16:creationId xmlns:a16="http://schemas.microsoft.com/office/drawing/2014/main" id="{E070D4DC-135A-C770-6FC9-6FB2F061345A}"/>
                  </a:ext>
                </a:extLst>
              </p:cNvPr>
              <p:cNvSpPr txBox="1"/>
              <p:nvPr/>
            </p:nvSpPr>
            <p:spPr bwMode="auto">
              <a:xfrm>
                <a:off x="2823667" y="2768332"/>
                <a:ext cx="55896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1pPr>
                <a:lvl2pPr marL="457200"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2pPr>
                <a:lvl3pPr marL="914400"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3pPr>
                <a:lvl4pPr marL="1371600"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4pPr>
                <a:lvl5pPr marL="1828800"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5pPr>
                <a:lvl6pPr marL="2286000" algn="l" defTabSz="914400"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6pPr>
                <a:lvl7pPr marL="2743200" algn="l" defTabSz="914400"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7pPr>
                <a:lvl8pPr marL="3200400" algn="l" defTabSz="914400"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8pPr>
                <a:lvl9pPr marL="3657600" algn="l" defTabSz="914400"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9pPr>
              </a:lstStyle>
              <a:p>
                <a:r>
                  <a:rPr lang="ru-RU" sz="1000" dirty="0"/>
                  <a:t>10 </a:t>
                </a:r>
                <a:r>
                  <a:rPr lang="el-GR" sz="1000" dirty="0"/>
                  <a:t>μ</a:t>
                </a:r>
                <a:r>
                  <a:rPr lang="en-US" sz="1000" dirty="0"/>
                  <a:t>m</a:t>
                </a:r>
                <a:endParaRPr lang="ru-RU" sz="1000" dirty="0"/>
              </a:p>
            </p:txBody>
          </p:sp>
        </p:grp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BA3509C7-F2D7-2C54-2930-97046CB20871}"/>
                </a:ext>
              </a:extLst>
            </p:cNvPr>
            <p:cNvSpPr txBox="1"/>
            <p:nvPr/>
          </p:nvSpPr>
          <p:spPr bwMode="auto">
            <a:xfrm>
              <a:off x="699184" y="2824207"/>
              <a:ext cx="1224136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457200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2pPr>
              <a:lvl3pPr marL="914400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3pPr>
              <a:lvl4pPr marL="1371600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1828800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2286000" algn="l" defTabSz="914400"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6pPr>
              <a:lvl7pPr marL="2743200" algn="l" defTabSz="914400"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7pPr>
              <a:lvl8pPr marL="3200400" algn="l" defTabSz="914400"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8pPr>
              <a:lvl9pPr marL="3657600" algn="l" defTabSz="914400"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9pPr>
            </a:lstStyle>
            <a:p>
              <a:r>
                <a:rPr lang="ru-RU" sz="900" dirty="0"/>
                <a:t>Увеличение 1000х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DDFAEB5-69F2-6FEE-673B-856F56B84868}"/>
              </a:ext>
            </a:extLst>
          </p:cNvPr>
          <p:cNvSpPr txBox="1"/>
          <p:nvPr/>
        </p:nvSpPr>
        <p:spPr>
          <a:xfrm>
            <a:off x="4881193" y="3155442"/>
            <a:ext cx="13769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>
                <a:cs typeface="Calibri"/>
              </a:rPr>
              <a:t>Активация</a:t>
            </a:r>
            <a:endParaRPr lang="ru-RU" dirty="0"/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7993E038-AB5B-2E0B-7C6D-8E4EF58C926B}"/>
              </a:ext>
            </a:extLst>
          </p:cNvPr>
          <p:cNvGrpSpPr/>
          <p:nvPr/>
        </p:nvGrpSpPr>
        <p:grpSpPr>
          <a:xfrm>
            <a:off x="3518631" y="3784047"/>
            <a:ext cx="2694074" cy="2024558"/>
            <a:chOff x="5846967" y="1030481"/>
            <a:chExt cx="2694074" cy="2024558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F314D652-269F-839B-04AE-A4A094AB5542}"/>
                </a:ext>
              </a:extLst>
            </p:cNvPr>
            <p:cNvGrpSpPr/>
            <p:nvPr/>
          </p:nvGrpSpPr>
          <p:grpSpPr>
            <a:xfrm>
              <a:off x="5846967" y="1030481"/>
              <a:ext cx="2694074" cy="2013401"/>
              <a:chOff x="5846967" y="1030481"/>
              <a:chExt cx="2694074" cy="2013401"/>
            </a:xfrm>
          </p:grpSpPr>
          <p:grpSp>
            <p:nvGrpSpPr>
              <p:cNvPr id="47" name="Группа 46">
                <a:extLst>
                  <a:ext uri="{FF2B5EF4-FFF2-40B4-BE49-F238E27FC236}">
                    <a16:creationId xmlns:a16="http://schemas.microsoft.com/office/drawing/2014/main" id="{7B5BB9FB-9E54-9129-5F53-C172A6843C01}"/>
                  </a:ext>
                </a:extLst>
              </p:cNvPr>
              <p:cNvGrpSpPr/>
              <p:nvPr/>
            </p:nvGrpSpPr>
            <p:grpSpPr>
              <a:xfrm>
                <a:off x="5846967" y="1030481"/>
                <a:ext cx="2684535" cy="2013401"/>
                <a:chOff x="5846967" y="1030481"/>
                <a:chExt cx="2684535" cy="2013401"/>
              </a:xfrm>
            </p:grpSpPr>
            <p:pic>
              <p:nvPicPr>
                <p:cNvPr id="49" name="Рисунок 48">
                  <a:extLst>
                    <a:ext uri="{FF2B5EF4-FFF2-40B4-BE49-F238E27FC236}">
                      <a16:creationId xmlns:a16="http://schemas.microsoft.com/office/drawing/2014/main" id="{42C30328-15DA-8FA7-CE7F-6B34FFFCCE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46967" y="1030481"/>
                  <a:ext cx="2684535" cy="2013401"/>
                </a:xfrm>
                <a:prstGeom prst="rect">
                  <a:avLst/>
                </a:prstGeom>
              </p:spPr>
            </p:pic>
            <p:sp>
              <p:nvSpPr>
                <p:cNvPr id="50" name="Прямоугольник 49">
                  <a:extLst>
                    <a:ext uri="{FF2B5EF4-FFF2-40B4-BE49-F238E27FC236}">
                      <a16:creationId xmlns:a16="http://schemas.microsoft.com/office/drawing/2014/main" id="{5BCCC55A-ACB6-ED26-B9E5-254E20FDFB05}"/>
                    </a:ext>
                  </a:extLst>
                </p:cNvPr>
                <p:cNvSpPr/>
                <p:nvPr/>
              </p:nvSpPr>
              <p:spPr>
                <a:xfrm>
                  <a:off x="8139413" y="2885868"/>
                  <a:ext cx="310072" cy="87107"/>
                </a:xfrm>
                <a:prstGeom prst="rect">
                  <a:avLst/>
                </a:prstGeom>
                <a:solidFill>
                  <a:srgbClr val="E7E1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</p:grpSp>
          <p:sp>
            <p:nvSpPr>
              <p:cNvPr id="48" name="TextBox 10">
                <a:extLst>
                  <a:ext uri="{FF2B5EF4-FFF2-40B4-BE49-F238E27FC236}">
                    <a16:creationId xmlns:a16="http://schemas.microsoft.com/office/drawing/2014/main" id="{348F0EFB-1C39-8EFB-2135-77DF04DCBE66}"/>
                  </a:ext>
                </a:extLst>
              </p:cNvPr>
              <p:cNvSpPr txBox="1"/>
              <p:nvPr/>
            </p:nvSpPr>
            <p:spPr bwMode="auto">
              <a:xfrm>
                <a:off x="7982077" y="2762757"/>
                <a:ext cx="55896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1pPr>
                <a:lvl2pPr marL="457200"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2pPr>
                <a:lvl3pPr marL="914400"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3pPr>
                <a:lvl4pPr marL="1371600"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4pPr>
                <a:lvl5pPr marL="1828800"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5pPr>
                <a:lvl6pPr marL="2286000" algn="l" defTabSz="914400"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6pPr>
                <a:lvl7pPr marL="2743200" algn="l" defTabSz="914400"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7pPr>
                <a:lvl8pPr marL="3200400" algn="l" defTabSz="914400"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8pPr>
                <a:lvl9pPr marL="3657600" algn="l" defTabSz="914400"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9pPr>
              </a:lstStyle>
              <a:p>
                <a:r>
                  <a:rPr lang="ru-RU" sz="1000" dirty="0"/>
                  <a:t>10 </a:t>
                </a:r>
                <a:r>
                  <a:rPr lang="el-GR" sz="1000" dirty="0"/>
                  <a:t>μ</a:t>
                </a:r>
                <a:r>
                  <a:rPr lang="en-US" sz="1000" dirty="0"/>
                  <a:t>m</a:t>
                </a:r>
                <a:endParaRPr lang="ru-RU" sz="1000" dirty="0"/>
              </a:p>
            </p:txBody>
          </p:sp>
        </p:grpSp>
        <p:sp>
          <p:nvSpPr>
            <p:cNvPr id="46" name="TextBox 8">
              <a:extLst>
                <a:ext uri="{FF2B5EF4-FFF2-40B4-BE49-F238E27FC236}">
                  <a16:creationId xmlns:a16="http://schemas.microsoft.com/office/drawing/2014/main" id="{76FA571E-E94C-D7C1-EEF3-6232C5C38EEC}"/>
                </a:ext>
              </a:extLst>
            </p:cNvPr>
            <p:cNvSpPr txBox="1"/>
            <p:nvPr/>
          </p:nvSpPr>
          <p:spPr bwMode="auto">
            <a:xfrm>
              <a:off x="5846967" y="2824207"/>
              <a:ext cx="1224136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457200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2pPr>
              <a:lvl3pPr marL="914400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3pPr>
              <a:lvl4pPr marL="1371600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1828800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2286000" algn="l" defTabSz="914400"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6pPr>
              <a:lvl7pPr marL="2743200" algn="l" defTabSz="914400"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7pPr>
              <a:lvl8pPr marL="3200400" algn="l" defTabSz="914400"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8pPr>
              <a:lvl9pPr marL="3657600" algn="l" defTabSz="914400"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9pPr>
            </a:lstStyle>
            <a:p>
              <a:r>
                <a:rPr lang="ru-RU" sz="900" dirty="0"/>
                <a:t>Увеличение 1000х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163367" y="6495726"/>
            <a:ext cx="3708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Нарушение тканевого гомеостаза</a:t>
            </a:r>
          </a:p>
          <a:p>
            <a:endParaRPr lang="ru-RU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521703" y="1134844"/>
            <a:ext cx="2631232" cy="60905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Синтез белков внеклеточного матрикса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1109467" y="1896372"/>
            <a:ext cx="1994109" cy="60905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Участие в обмене </a:t>
            </a:r>
            <a:r>
              <a:rPr lang="ru-RU" dirty="0" err="1"/>
              <a:t>ретиноидов</a:t>
            </a:r>
            <a:endParaRPr lang="ru-RU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290704" y="1156861"/>
            <a:ext cx="2202246" cy="79251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Вклад в локальные иммунные реакции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6264365" y="2174010"/>
            <a:ext cx="2254924" cy="40008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Стволовые функции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6" name="Стрелка вправо 55"/>
          <p:cNvSpPr/>
          <p:nvPr/>
        </p:nvSpPr>
        <p:spPr>
          <a:xfrm rot="5400000">
            <a:off x="4547617" y="6181722"/>
            <a:ext cx="390299" cy="34239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dirty="0"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7610" y="2591627"/>
            <a:ext cx="2821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Покоящийся фенотип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31965" y="5771676"/>
            <a:ext cx="2821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Активированный фенотип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469205" y="-52004"/>
            <a:ext cx="635917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ru-RU"/>
            </a:defPPr>
            <a:lvl1pPr algn="ctr">
              <a:defRPr b="1" u="sng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914625" y="0"/>
            <a:ext cx="6100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Влияние патологических факторов на звёздчатые клетки поджелудочной железы</a:t>
            </a:r>
          </a:p>
          <a:p>
            <a:pPr algn="ctr"/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6257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1DBF6-D040-4B4C-B24D-807BCAE35225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3" name="Picture 2" descr="C:\Users\Xenia\Desktop\ДИССЕРтация финал\Защита 16 июня 2021\199emblemorg323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2" y="7937"/>
            <a:ext cx="1833350" cy="8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300254" y="121178"/>
            <a:ext cx="44943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b="1" u="sng" dirty="0"/>
              <a:t>Цель и задачи исследования</a:t>
            </a:r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369206" y="972065"/>
            <a:ext cx="3573624" cy="2799185"/>
            <a:chOff x="303892" y="1028048"/>
            <a:chExt cx="3573624" cy="2799185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325594" y="1028048"/>
              <a:ext cx="1530220" cy="373225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Цель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303892" y="1401273"/>
              <a:ext cx="3573624" cy="2425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cs typeface="Arial" charset="0"/>
                </a:rPr>
                <a:t>Охарактеризовать реакции различных популяций фибробластов и </a:t>
              </a:r>
              <a:r>
                <a:rPr lang="ru-RU" dirty="0" err="1">
                  <a:cs typeface="Arial" charset="0"/>
                </a:rPr>
                <a:t>фибробластоподобных</a:t>
              </a:r>
              <a:r>
                <a:rPr lang="ru-RU" dirty="0">
                  <a:cs typeface="Arial" charset="0"/>
                </a:rPr>
                <a:t> клеток поджелудочной железы в ходе развития компенсаторных процессов в ответ на экспериментальный сахарный диабет 2 типа</a:t>
              </a:r>
              <a:endParaRPr lang="ru-RU" dirty="0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339641" y="972065"/>
            <a:ext cx="4367246" cy="4421433"/>
            <a:chOff x="4179886" y="3303036"/>
            <a:chExt cx="4367246" cy="442143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5692840" y="3303036"/>
              <a:ext cx="1530220" cy="373225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Задачи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179886" y="3676261"/>
              <a:ext cx="4367246" cy="40482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>
                <a:defRPr/>
              </a:pPr>
              <a:r>
                <a:rPr lang="ru-RU" dirty="0">
                  <a:cs typeface="Arial" charset="0"/>
                </a:rPr>
                <a:t>1) Сравнить локализацию, количество, размеры и функциональную активность различных популяций фибробластов и </a:t>
              </a:r>
              <a:r>
                <a:rPr lang="ru-RU" dirty="0" err="1">
                  <a:cs typeface="Arial" charset="0"/>
                </a:rPr>
                <a:t>фибробластоподобных</a:t>
              </a:r>
              <a:r>
                <a:rPr lang="ru-RU" dirty="0">
                  <a:cs typeface="Arial" charset="0"/>
                </a:rPr>
                <a:t> клеток </a:t>
              </a:r>
            </a:p>
            <a:p>
              <a:pPr lvl="1">
                <a:lnSpc>
                  <a:spcPct val="115000"/>
                </a:lnSpc>
              </a:pPr>
              <a:r>
                <a:rPr lang="ru-RU" dirty="0">
                  <a:cs typeface="Arial" charset="0"/>
                </a:rPr>
                <a:t>2) Проанализировать состав внеклеточного матрикса соединительной ткани</a:t>
              </a:r>
            </a:p>
            <a:p>
              <a:pPr lvl="1">
                <a:lnSpc>
                  <a:spcPct val="115000"/>
                </a:lnSpc>
              </a:pPr>
              <a:r>
                <a:rPr lang="ru-RU" dirty="0">
                  <a:cs typeface="Arial" charset="0"/>
                </a:rPr>
                <a:t>3) Оценить миграционную, пролиферативную активности, </a:t>
              </a:r>
              <a:r>
                <a:rPr lang="ru-RU" dirty="0" err="1">
                  <a:cs typeface="Arial" charset="0"/>
                </a:rPr>
                <a:t>апоптоз</a:t>
              </a:r>
              <a:r>
                <a:rPr lang="ru-RU" dirty="0">
                  <a:cs typeface="Arial" charset="0"/>
                </a:rPr>
                <a:t>, продукцию цитокинов у различных популяций фибробластов и </a:t>
              </a:r>
              <a:r>
                <a:rPr lang="ru-RU" dirty="0" err="1">
                  <a:cs typeface="Arial" charset="0"/>
                </a:rPr>
                <a:t>фибробластоподобных</a:t>
              </a:r>
              <a:r>
                <a:rPr lang="ru-RU" dirty="0">
                  <a:cs typeface="Arial" charset="0"/>
                </a:rPr>
                <a:t> клеток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0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1C581B82-3C95-FFA1-9104-18E49FB7AA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861" y="4198533"/>
            <a:ext cx="1671006" cy="1167278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49F6946-2A74-49A1-972A-C7FC0D52D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6FAD2-F5AE-4673-9140-D42C4D853972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E329DD-73BA-4A2C-9B7D-40C74F372A7A}"/>
              </a:ext>
            </a:extLst>
          </p:cNvPr>
          <p:cNvSpPr txBox="1"/>
          <p:nvPr/>
        </p:nvSpPr>
        <p:spPr>
          <a:xfrm>
            <a:off x="326719" y="4112392"/>
            <a:ext cx="2498732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- Биохимический анализ </a:t>
            </a:r>
          </a:p>
          <a:p>
            <a:r>
              <a:rPr lang="ru-RU" sz="1400" dirty="0">
                <a:solidFill>
                  <a:schemeClr val="bg1"/>
                </a:solidFill>
              </a:rPr>
              <a:t>- Иммуноферментный анализ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353EFA-C5F0-4110-9A0D-1D7B9AF1596B}"/>
              </a:ext>
            </a:extLst>
          </p:cNvPr>
          <p:cNvSpPr txBox="1"/>
          <p:nvPr/>
        </p:nvSpPr>
        <p:spPr>
          <a:xfrm>
            <a:off x="6048887" y="5310814"/>
            <a:ext cx="2373787" cy="1384995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- Морфофункциональная характеристика клеток</a:t>
            </a:r>
          </a:p>
          <a:p>
            <a:r>
              <a:rPr lang="ru-RU" sz="1400" dirty="0">
                <a:solidFill>
                  <a:schemeClr val="bg1"/>
                </a:solidFill>
              </a:rPr>
              <a:t>-Продукция цитокинов</a:t>
            </a:r>
            <a:endParaRPr lang="ru-RU" sz="1400" dirty="0">
              <a:solidFill>
                <a:schemeClr val="bg1"/>
              </a:solidFill>
              <a:cs typeface="Calibri"/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- Пролиферация</a:t>
            </a:r>
          </a:p>
          <a:p>
            <a:r>
              <a:rPr lang="ru-RU" sz="1400" dirty="0">
                <a:solidFill>
                  <a:schemeClr val="bg1"/>
                </a:solidFill>
              </a:rPr>
              <a:t>- Миграция</a:t>
            </a:r>
          </a:p>
          <a:p>
            <a:r>
              <a:rPr lang="ru-RU" sz="1400" dirty="0">
                <a:solidFill>
                  <a:schemeClr val="bg1"/>
                </a:solidFill>
              </a:rPr>
              <a:t>- Апоптоз</a:t>
            </a:r>
          </a:p>
        </p:txBody>
      </p:sp>
      <p:sp>
        <p:nvSpPr>
          <p:cNvPr id="26" name="Стрелка: вниз 25">
            <a:extLst>
              <a:ext uri="{FF2B5EF4-FFF2-40B4-BE49-F238E27FC236}">
                <a16:creationId xmlns:a16="http://schemas.microsoft.com/office/drawing/2014/main" id="{FB75C9FB-BEDD-4FAA-A82F-ECA28CFFA0E1}"/>
              </a:ext>
            </a:extLst>
          </p:cNvPr>
          <p:cNvSpPr/>
          <p:nvPr/>
        </p:nvSpPr>
        <p:spPr>
          <a:xfrm rot="1929432">
            <a:off x="4621206" y="3455337"/>
            <a:ext cx="317986" cy="4961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: вниз 28">
            <a:extLst>
              <a:ext uri="{FF2B5EF4-FFF2-40B4-BE49-F238E27FC236}">
                <a16:creationId xmlns:a16="http://schemas.microsoft.com/office/drawing/2014/main" id="{9256B151-61C0-4F23-95BB-54EBCBE411CC}"/>
              </a:ext>
            </a:extLst>
          </p:cNvPr>
          <p:cNvSpPr/>
          <p:nvPr/>
        </p:nvSpPr>
        <p:spPr>
          <a:xfrm rot="3416702">
            <a:off x="3096448" y="1484672"/>
            <a:ext cx="354554" cy="15883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: вниз 29">
            <a:extLst>
              <a:ext uri="{FF2B5EF4-FFF2-40B4-BE49-F238E27FC236}">
                <a16:creationId xmlns:a16="http://schemas.microsoft.com/office/drawing/2014/main" id="{CEA207FE-E260-42DB-8B9A-1F31B50CE0F3}"/>
              </a:ext>
            </a:extLst>
          </p:cNvPr>
          <p:cNvSpPr/>
          <p:nvPr/>
        </p:nvSpPr>
        <p:spPr>
          <a:xfrm rot="20334973">
            <a:off x="6188873" y="3461772"/>
            <a:ext cx="284688" cy="3616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370BD3-1A73-4FC6-9567-93E465461755}"/>
              </a:ext>
            </a:extLst>
          </p:cNvPr>
          <p:cNvSpPr txBox="1"/>
          <p:nvPr/>
        </p:nvSpPr>
        <p:spPr>
          <a:xfrm>
            <a:off x="4165902" y="3118369"/>
            <a:ext cx="2818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Поджелудочная железа</a:t>
            </a:r>
          </a:p>
        </p:txBody>
      </p:sp>
      <p:sp>
        <p:nvSpPr>
          <p:cNvPr id="52" name="Стрелка: вниз 51">
            <a:extLst>
              <a:ext uri="{FF2B5EF4-FFF2-40B4-BE49-F238E27FC236}">
                <a16:creationId xmlns:a16="http://schemas.microsoft.com/office/drawing/2014/main" id="{464EDECF-2604-415C-9088-46077DD5B8DD}"/>
              </a:ext>
            </a:extLst>
          </p:cNvPr>
          <p:cNvSpPr/>
          <p:nvPr/>
        </p:nvSpPr>
        <p:spPr>
          <a:xfrm rot="19768923">
            <a:off x="4585886" y="1854872"/>
            <a:ext cx="327563" cy="7611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Заголовок 1"/>
          <p:cNvSpPr txBox="1">
            <a:spLocks/>
          </p:cNvSpPr>
          <p:nvPr/>
        </p:nvSpPr>
        <p:spPr bwMode="auto">
          <a:xfrm>
            <a:off x="2947943" y="-82338"/>
            <a:ext cx="2653554" cy="55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u="sng" dirty="0">
                <a:latin typeface="+mn-lt"/>
                <a:cs typeface="Arial" pitchFamily="34" charset="0"/>
              </a:rPr>
              <a:t>Схема исследования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D306551C-6907-43B3-863D-F2052985E77D}"/>
              </a:ext>
            </a:extLst>
          </p:cNvPr>
          <p:cNvGrpSpPr/>
          <p:nvPr/>
        </p:nvGrpSpPr>
        <p:grpSpPr>
          <a:xfrm>
            <a:off x="2185784" y="390624"/>
            <a:ext cx="2105261" cy="1165608"/>
            <a:chOff x="1863762" y="1201296"/>
            <a:chExt cx="2105261" cy="1165608"/>
          </a:xfrm>
        </p:grpSpPr>
        <p:pic>
          <p:nvPicPr>
            <p:cNvPr id="43" name="Рисунок 42" descr="Крыса со сплошной заливкой">
              <a:extLst>
                <a:ext uri="{FF2B5EF4-FFF2-40B4-BE49-F238E27FC236}">
                  <a16:creationId xmlns:a16="http://schemas.microsoft.com/office/drawing/2014/main" id="{997662A6-6CFC-4CA2-9FAF-84146C9D8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92734" y="1348234"/>
              <a:ext cx="949272" cy="949272"/>
            </a:xfrm>
            <a:prstGeom prst="rect">
              <a:avLst/>
            </a:prstGeom>
          </p:spPr>
        </p:pic>
        <p:pic>
          <p:nvPicPr>
            <p:cNvPr id="44" name="Рисунок 43" descr="Крыса со сплошной заливкой">
              <a:extLst>
                <a:ext uri="{FF2B5EF4-FFF2-40B4-BE49-F238E27FC236}">
                  <a16:creationId xmlns:a16="http://schemas.microsoft.com/office/drawing/2014/main" id="{E34079E8-6A8B-4536-8F0B-A911CA3DB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13160" y="1335332"/>
              <a:ext cx="949272" cy="94927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286AEE9-0FFB-4063-8DE4-5B7D5C3297A1}"/>
                </a:ext>
              </a:extLst>
            </p:cNvPr>
            <p:cNvSpPr txBox="1"/>
            <p:nvPr/>
          </p:nvSpPr>
          <p:spPr>
            <a:xfrm>
              <a:off x="1863762" y="1986629"/>
              <a:ext cx="1279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Контроль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EE10096-32E0-4DAA-A139-9DB7976CE9A4}"/>
                </a:ext>
              </a:extLst>
            </p:cNvPr>
            <p:cNvSpPr txBox="1"/>
            <p:nvPr/>
          </p:nvSpPr>
          <p:spPr>
            <a:xfrm>
              <a:off x="3132046" y="1997572"/>
              <a:ext cx="836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СД2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EC9120-4308-4726-90F7-870AF3BB4705}"/>
                </a:ext>
              </a:extLst>
            </p:cNvPr>
            <p:cNvSpPr txBox="1"/>
            <p:nvPr/>
          </p:nvSpPr>
          <p:spPr>
            <a:xfrm>
              <a:off x="2503428" y="1201296"/>
              <a:ext cx="10263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30 </a:t>
              </a:r>
              <a:r>
                <a:rPr lang="ru-RU" dirty="0" err="1"/>
                <a:t>сут</a:t>
              </a:r>
              <a:endParaRPr lang="ru-RU" dirty="0"/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290D81B-C030-4C96-967A-6FBBE67882D8}"/>
              </a:ext>
            </a:extLst>
          </p:cNvPr>
          <p:cNvGrpSpPr/>
          <p:nvPr/>
        </p:nvGrpSpPr>
        <p:grpSpPr>
          <a:xfrm>
            <a:off x="4425339" y="416588"/>
            <a:ext cx="2105261" cy="1168267"/>
            <a:chOff x="4419849" y="1219309"/>
            <a:chExt cx="2105261" cy="1168267"/>
          </a:xfrm>
        </p:grpSpPr>
        <p:pic>
          <p:nvPicPr>
            <p:cNvPr id="41" name="Рисунок 40" descr="Крыса со сплошной заливкой">
              <a:extLst>
                <a:ext uri="{FF2B5EF4-FFF2-40B4-BE49-F238E27FC236}">
                  <a16:creationId xmlns:a16="http://schemas.microsoft.com/office/drawing/2014/main" id="{94FECB5D-1F64-4131-BA93-A1BF0CB1B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08640" y="1365074"/>
              <a:ext cx="949272" cy="949272"/>
            </a:xfrm>
            <a:prstGeom prst="rect">
              <a:avLst/>
            </a:prstGeom>
          </p:spPr>
        </p:pic>
        <p:pic>
          <p:nvPicPr>
            <p:cNvPr id="42" name="Рисунок 41" descr="Крыса со сплошной заливкой">
              <a:extLst>
                <a:ext uri="{FF2B5EF4-FFF2-40B4-BE49-F238E27FC236}">
                  <a16:creationId xmlns:a16="http://schemas.microsoft.com/office/drawing/2014/main" id="{90ACFB99-EAAF-407E-86B9-61A156CD3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32351" y="1371970"/>
              <a:ext cx="949272" cy="949272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1A926B-B6E8-46D2-9A78-C0F73240F3BF}"/>
                </a:ext>
              </a:extLst>
            </p:cNvPr>
            <p:cNvSpPr txBox="1"/>
            <p:nvPr/>
          </p:nvSpPr>
          <p:spPr>
            <a:xfrm>
              <a:off x="4419849" y="2007301"/>
              <a:ext cx="1279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Контроль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D817D55-14A0-4170-A18F-ADA06AEA7A18}"/>
                </a:ext>
              </a:extLst>
            </p:cNvPr>
            <p:cNvSpPr txBox="1"/>
            <p:nvPr/>
          </p:nvSpPr>
          <p:spPr>
            <a:xfrm>
              <a:off x="5688133" y="2018244"/>
              <a:ext cx="836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СД2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8ABCD45-51DD-4CFE-A8FE-4BD9F2A38E0E}"/>
                </a:ext>
              </a:extLst>
            </p:cNvPr>
            <p:cNvSpPr txBox="1"/>
            <p:nvPr/>
          </p:nvSpPr>
          <p:spPr>
            <a:xfrm>
              <a:off x="4968446" y="1219309"/>
              <a:ext cx="10263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60 </a:t>
              </a:r>
              <a:r>
                <a:rPr lang="ru-RU" dirty="0" err="1"/>
                <a:t>сут</a:t>
              </a:r>
              <a:endParaRPr lang="ru-RU" dirty="0"/>
            </a:p>
          </p:txBody>
        </p:sp>
      </p:grpSp>
      <p:sp>
        <p:nvSpPr>
          <p:cNvPr id="23" name="Правая фигурная скобка 22">
            <a:extLst>
              <a:ext uri="{FF2B5EF4-FFF2-40B4-BE49-F238E27FC236}">
                <a16:creationId xmlns:a16="http://schemas.microsoft.com/office/drawing/2014/main" id="{D1761A5D-0D24-4F4B-9874-0B263C3C498E}"/>
              </a:ext>
            </a:extLst>
          </p:cNvPr>
          <p:cNvSpPr/>
          <p:nvPr/>
        </p:nvSpPr>
        <p:spPr>
          <a:xfrm rot="5400000">
            <a:off x="4059130" y="-489140"/>
            <a:ext cx="511718" cy="4159963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Picture 2" descr="C:\Users\Xenia\Desktop\ДИССЕРтация финал\Защита 16 июня 2021\199emblemorg3237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2" y="7937"/>
            <a:ext cx="1833350" cy="8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2C1B7EE-47BB-4EB0-8E22-3BD557C601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3768" y="2007069"/>
            <a:ext cx="866406" cy="179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759" y="3769529"/>
            <a:ext cx="2106534" cy="342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Верификация СД2</a:t>
            </a:r>
          </a:p>
        </p:txBody>
      </p:sp>
      <p:pic>
        <p:nvPicPr>
          <p:cNvPr id="47" name="Picture 2" descr="http://medic-ill.ru/wp-content/public_images2/bda1ef5550c3a4a7ca6232c64f1fd58e-300x22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3233" y="2184958"/>
            <a:ext cx="1465386" cy="111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s://wikizoo.ru/upload/iblock/41e/41e67356b66696e39b24db47017768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2273" y="3995248"/>
            <a:ext cx="1423977" cy="142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2548697" y="5767637"/>
            <a:ext cx="2974698" cy="64188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ru-RU" sz="1400" dirty="0"/>
              <a:t>- </a:t>
            </a:r>
            <a:r>
              <a:rPr lang="ru-RU" sz="1400" dirty="0" err="1"/>
              <a:t>Иммуногистохимическое</a:t>
            </a:r>
            <a:r>
              <a:rPr lang="ru-RU" sz="1400" dirty="0"/>
              <a:t> исследование</a:t>
            </a:r>
            <a:endParaRPr lang="ru-RU" sz="1400" dirty="0">
              <a:cs typeface="Calibri"/>
            </a:endParaRPr>
          </a:p>
          <a:p>
            <a:r>
              <a:rPr lang="ru-RU" sz="1400" dirty="0"/>
              <a:t>- Состав внеклеточного матрикса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6139922" y="5015792"/>
            <a:ext cx="2201833" cy="2977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Клеточные культуры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2423181" y="5463888"/>
            <a:ext cx="3270442" cy="309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Гистологическое исследование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F370BD3-1A73-4FC6-9567-93E465461755}"/>
              </a:ext>
            </a:extLst>
          </p:cNvPr>
          <p:cNvSpPr txBox="1"/>
          <p:nvPr/>
        </p:nvSpPr>
        <p:spPr>
          <a:xfrm>
            <a:off x="2054892" y="2701280"/>
            <a:ext cx="942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Кровь</a:t>
            </a:r>
          </a:p>
        </p:txBody>
      </p:sp>
      <p:pic>
        <p:nvPicPr>
          <p:cNvPr id="3" name="Рисунок 5" descr="Изображение выглядит как текст, внутренний, прилавок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id="{CBCE09F5-B707-9B5E-0538-3302BEEB41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8619" y="3856418"/>
            <a:ext cx="1660026" cy="116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24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" name="Picture 2" descr="http://medic-ill.ru/wp-content/public_images2/bda1ef5550c3a4a7ca6232c64f1fd58e-300x2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845470">
            <a:off x="3170443" y="1254357"/>
            <a:ext cx="1182843" cy="88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 bwMode="auto">
          <a:xfrm>
            <a:off x="1853542" y="96249"/>
            <a:ext cx="540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u="sng" dirty="0"/>
              <a:t>Материалы и методы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55973" y="897598"/>
            <a:ext cx="2280646" cy="1656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71834" y="3342922"/>
            <a:ext cx="1385045" cy="1232184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2640416" y="1548684"/>
            <a:ext cx="440231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5206380" y="5614396"/>
            <a:ext cx="13569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48 ч</a:t>
            </a:r>
          </a:p>
          <a:p>
            <a:pPr algn="ctr"/>
            <a:r>
              <a:rPr lang="ru-RU" sz="1400" dirty="0"/>
              <a:t>72 ч</a:t>
            </a:r>
          </a:p>
          <a:p>
            <a:pPr algn="ctr"/>
            <a:r>
              <a:rPr lang="ru-RU" sz="1400" dirty="0"/>
              <a:t>96 ч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-67941" y="2483038"/>
            <a:ext cx="2928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Самцы крыс линии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Wistar</a:t>
            </a:r>
            <a:endParaRPr lang="ru-RU" sz="1400" dirty="0"/>
          </a:p>
        </p:txBody>
      </p:sp>
      <p:sp>
        <p:nvSpPr>
          <p:cNvPr id="50" name="TextBox 49"/>
          <p:cNvSpPr txBox="1"/>
          <p:nvPr/>
        </p:nvSpPr>
        <p:spPr bwMode="auto">
          <a:xfrm>
            <a:off x="6562726" y="5656162"/>
            <a:ext cx="2194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Oil Red O</a:t>
            </a:r>
          </a:p>
          <a:p>
            <a:pPr algn="ctr"/>
            <a:r>
              <a:rPr lang="ru-RU" sz="1400" dirty="0" err="1"/>
              <a:t>Иммуноцитохимия</a:t>
            </a:r>
            <a:endParaRPr lang="ru-RU" sz="1400" dirty="0"/>
          </a:p>
        </p:txBody>
      </p:sp>
      <p:pic>
        <p:nvPicPr>
          <p:cNvPr id="34" name="Picture 2" descr="C:\Users\Xenia\Desktop\ДИССЕРтация финал\Защита 16 июня 2021\199emblemorg3237.gif">
            <a:extLst>
              <a:ext uri="{FF2B5EF4-FFF2-40B4-BE49-F238E27FC236}">
                <a16:creationId xmlns:a16="http://schemas.microsoft.com/office/drawing/2014/main" id="{D5D7A686-A293-664C-6791-D6C3D4B2E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2" y="7937"/>
            <a:ext cx="1833350" cy="8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160249">
            <a:off x="3765488" y="1487668"/>
            <a:ext cx="811763" cy="811763"/>
          </a:xfrm>
          <a:prstGeom prst="rect">
            <a:avLst/>
          </a:prstGeom>
        </p:spPr>
      </p:pic>
      <p:sp>
        <p:nvSpPr>
          <p:cNvPr id="28" name="Стрелка вправо 27"/>
          <p:cNvSpPr/>
          <p:nvPr/>
        </p:nvSpPr>
        <p:spPr bwMode="auto">
          <a:xfrm rot="5400000">
            <a:off x="3457843" y="2314909"/>
            <a:ext cx="502650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2577098" y="5006661"/>
            <a:ext cx="2371806" cy="1778855"/>
            <a:chOff x="3010260" y="4437810"/>
            <a:chExt cx="2942792" cy="2207094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3010260" y="4437810"/>
              <a:ext cx="2942792" cy="2207094"/>
              <a:chOff x="3010260" y="4437810"/>
              <a:chExt cx="2942792" cy="2207094"/>
            </a:xfrm>
          </p:grpSpPr>
          <p:grpSp>
            <p:nvGrpSpPr>
              <p:cNvPr id="54" name="Группа 53"/>
              <p:cNvGrpSpPr/>
              <p:nvPr/>
            </p:nvGrpSpPr>
            <p:grpSpPr>
              <a:xfrm>
                <a:off x="3010260" y="4437810"/>
                <a:ext cx="2942792" cy="2207094"/>
                <a:chOff x="4525485" y="3769129"/>
                <a:chExt cx="3934260" cy="2950695"/>
              </a:xfrm>
            </p:grpSpPr>
            <p:pic>
              <p:nvPicPr>
                <p:cNvPr id="44" name="Рисунок 43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25485" y="3769129"/>
                  <a:ext cx="3934260" cy="2950695"/>
                </a:xfrm>
                <a:prstGeom prst="rect">
                  <a:avLst/>
                </a:prstGeom>
              </p:spPr>
            </p:pic>
            <p:sp>
              <p:nvSpPr>
                <p:cNvPr id="45" name="TextBox 44"/>
                <p:cNvSpPr txBox="1"/>
                <p:nvPr/>
              </p:nvSpPr>
              <p:spPr>
                <a:xfrm>
                  <a:off x="5701324" y="4013922"/>
                  <a:ext cx="1757781" cy="4526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dirty="0" err="1">
                      <a:solidFill>
                        <a:schemeClr val="bg1"/>
                      </a:solidFill>
                    </a:rPr>
                    <a:t>Эксплант</a:t>
                  </a:r>
                  <a:endParaRPr lang="ru-RU" sz="16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8" name="Стрелка вниз 57"/>
              <p:cNvSpPr/>
              <p:nvPr/>
            </p:nvSpPr>
            <p:spPr bwMode="auto">
              <a:xfrm rot="2700000">
                <a:off x="3991366" y="5482177"/>
                <a:ext cx="208734" cy="144391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Стрелка вниз 58"/>
              <p:cNvSpPr/>
              <p:nvPr/>
            </p:nvSpPr>
            <p:spPr bwMode="auto">
              <a:xfrm rot="19192535">
                <a:off x="4754628" y="5410473"/>
                <a:ext cx="222012" cy="23616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Стрелка вниз 59"/>
              <p:cNvSpPr/>
              <p:nvPr/>
            </p:nvSpPr>
            <p:spPr bwMode="auto">
              <a:xfrm>
                <a:off x="4359265" y="5604043"/>
                <a:ext cx="175890" cy="16115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6" name="TextBox 55"/>
            <p:cNvSpPr txBox="1"/>
            <p:nvPr/>
          </p:nvSpPr>
          <p:spPr bwMode="auto">
            <a:xfrm>
              <a:off x="4344515" y="6320314"/>
              <a:ext cx="1600472" cy="3245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100" dirty="0"/>
                <a:t>Увеличение 100х</a:t>
              </a:r>
            </a:p>
          </p:txBody>
        </p:sp>
      </p:grpSp>
      <p:sp>
        <p:nvSpPr>
          <p:cNvPr id="31" name="Стрелка вправо 30"/>
          <p:cNvSpPr/>
          <p:nvPr/>
        </p:nvSpPr>
        <p:spPr bwMode="auto">
          <a:xfrm>
            <a:off x="4480718" y="1457693"/>
            <a:ext cx="440231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 bwMode="auto">
          <a:xfrm>
            <a:off x="5027438" y="5612852"/>
            <a:ext cx="305889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 bwMode="auto">
          <a:xfrm>
            <a:off x="6522122" y="5643101"/>
            <a:ext cx="440231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059833" y="1529502"/>
            <a:ext cx="1206489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Фиксация</a:t>
            </a:r>
          </a:p>
        </p:txBody>
      </p:sp>
      <p:sp>
        <p:nvSpPr>
          <p:cNvPr id="35" name="Прямоугольник 34"/>
          <p:cNvSpPr/>
          <p:nvPr/>
        </p:nvSpPr>
        <p:spPr bwMode="auto">
          <a:xfrm>
            <a:off x="6630645" y="1532152"/>
            <a:ext cx="1248144" cy="298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Проводка</a:t>
            </a:r>
          </a:p>
        </p:txBody>
      </p:sp>
      <p:pic>
        <p:nvPicPr>
          <p:cNvPr id="1026" name="Picture 2" descr="https://static.wixstatic.com/media/b85549_0952eff88b0d43a784a64737f54b8c08~mv2.png/v1/fit/w_500,h_500,q_90/fil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637" y="531828"/>
            <a:ext cx="860375" cy="92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 bwMode="auto">
          <a:xfrm>
            <a:off x="6665456" y="2323946"/>
            <a:ext cx="1079398" cy="298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Заливка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3406" y="2174853"/>
            <a:ext cx="811112" cy="605395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 bwMode="auto">
          <a:xfrm>
            <a:off x="6562726" y="3162632"/>
            <a:ext cx="1248144" cy="298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Нарезка</a:t>
            </a:r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6609825" y="4001484"/>
            <a:ext cx="1248144" cy="298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Окраска</a:t>
            </a:r>
          </a:p>
        </p:txBody>
      </p:sp>
      <p:sp>
        <p:nvSpPr>
          <p:cNvPr id="41" name="TextBox 40"/>
          <p:cNvSpPr txBox="1"/>
          <p:nvPr/>
        </p:nvSpPr>
        <p:spPr bwMode="auto">
          <a:xfrm>
            <a:off x="6157634" y="4243816"/>
            <a:ext cx="2194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/>
              <a:t>Иммуногистохимия</a:t>
            </a:r>
            <a:endParaRPr lang="ru-RU" sz="1400" dirty="0"/>
          </a:p>
        </p:txBody>
      </p:sp>
      <p:sp>
        <p:nvSpPr>
          <p:cNvPr id="51" name="Стрелка вправо 50"/>
          <p:cNvSpPr/>
          <p:nvPr/>
        </p:nvSpPr>
        <p:spPr bwMode="auto">
          <a:xfrm>
            <a:off x="6324456" y="1536956"/>
            <a:ext cx="238270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 вправо 52"/>
          <p:cNvSpPr/>
          <p:nvPr/>
        </p:nvSpPr>
        <p:spPr bwMode="auto">
          <a:xfrm rot="5400000">
            <a:off x="7135582" y="1944448"/>
            <a:ext cx="238270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трелка вправо 56"/>
          <p:cNvSpPr/>
          <p:nvPr/>
        </p:nvSpPr>
        <p:spPr bwMode="auto">
          <a:xfrm rot="5400000">
            <a:off x="7082960" y="2754002"/>
            <a:ext cx="343513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 вправо 60"/>
          <p:cNvSpPr/>
          <p:nvPr/>
        </p:nvSpPr>
        <p:spPr bwMode="auto">
          <a:xfrm rot="5400000">
            <a:off x="7076772" y="3616883"/>
            <a:ext cx="35588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96355" y="2868785"/>
            <a:ext cx="1175657" cy="8864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3" name="Прямоугольник 62"/>
          <p:cNvSpPr/>
          <p:nvPr/>
        </p:nvSpPr>
        <p:spPr bwMode="auto">
          <a:xfrm>
            <a:off x="7035736" y="5309735"/>
            <a:ext cx="1248144" cy="298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Окраска</a:t>
            </a:r>
          </a:p>
        </p:txBody>
      </p:sp>
      <p:sp>
        <p:nvSpPr>
          <p:cNvPr id="64" name="Прямоугольник 63"/>
          <p:cNvSpPr/>
          <p:nvPr/>
        </p:nvSpPr>
        <p:spPr bwMode="auto">
          <a:xfrm>
            <a:off x="5356237" y="5296202"/>
            <a:ext cx="1206489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Фиксация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0178" y="569181"/>
            <a:ext cx="910789" cy="9160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6FAD2-F5AE-4673-9140-D42C4D853972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66" name="Прямоугольник 65"/>
          <p:cNvSpPr/>
          <p:nvPr/>
        </p:nvSpPr>
        <p:spPr bwMode="auto">
          <a:xfrm>
            <a:off x="2765749" y="4753615"/>
            <a:ext cx="1898480" cy="268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Культивирование</a:t>
            </a:r>
          </a:p>
        </p:txBody>
      </p:sp>
      <p:sp>
        <p:nvSpPr>
          <p:cNvPr id="67" name="Прямоугольник 66"/>
          <p:cNvSpPr/>
          <p:nvPr/>
        </p:nvSpPr>
        <p:spPr bwMode="auto">
          <a:xfrm>
            <a:off x="2441325" y="2779523"/>
            <a:ext cx="2384501" cy="541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/>
              </a:rPr>
              <a:t>Выделение клеток методом </a:t>
            </a:r>
            <a:r>
              <a:rPr lang="ru-RU" dirty="0" err="1">
                <a:latin typeface="Arial"/>
              </a:rPr>
              <a:t>экспланта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трелка вправо 12"/>
          <p:cNvSpPr/>
          <p:nvPr/>
        </p:nvSpPr>
        <p:spPr bwMode="auto">
          <a:xfrm rot="5400000">
            <a:off x="3615135" y="4509411"/>
            <a:ext cx="216023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/>
          <p:cNvSpPr/>
          <p:nvPr/>
        </p:nvSpPr>
        <p:spPr bwMode="auto">
          <a:xfrm>
            <a:off x="3131310" y="991941"/>
            <a:ext cx="113217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Вырезка</a:t>
            </a:r>
          </a:p>
        </p:txBody>
      </p:sp>
    </p:spTree>
    <p:extLst>
      <p:ext uri="{BB962C8B-B14F-4D97-AF65-F5344CB8AC3E}">
        <p14:creationId xmlns:p14="http://schemas.microsoft.com/office/powerpoint/2010/main" val="679376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979711" y="271257"/>
            <a:ext cx="540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u="sng" dirty="0"/>
              <a:t>Материалы и методы</a:t>
            </a:r>
            <a:endParaRPr lang="ru-RU" b="1" dirty="0"/>
          </a:p>
        </p:txBody>
      </p:sp>
      <p:pic>
        <p:nvPicPr>
          <p:cNvPr id="34" name="Picture 2" descr="C:\Users\Xenia\Desktop\ДИССЕРтация финал\Защита 16 июня 2021\199emblemorg3237.gif">
            <a:extLst>
              <a:ext uri="{FF2B5EF4-FFF2-40B4-BE49-F238E27FC236}">
                <a16:creationId xmlns:a16="http://schemas.microsoft.com/office/drawing/2014/main" id="{D5D7A686-A293-664C-6791-D6C3D4B2E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2" y="7937"/>
            <a:ext cx="1833350" cy="8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Группа 70"/>
          <p:cNvGrpSpPr/>
          <p:nvPr/>
        </p:nvGrpSpPr>
        <p:grpSpPr>
          <a:xfrm>
            <a:off x="342905" y="1157403"/>
            <a:ext cx="3273611" cy="3149991"/>
            <a:chOff x="342905" y="998105"/>
            <a:chExt cx="3273611" cy="314999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342905" y="998105"/>
              <a:ext cx="3273611" cy="2393986"/>
              <a:chOff x="3795754" y="4374008"/>
              <a:chExt cx="2930720" cy="214323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6193801" y="6273879"/>
                <a:ext cx="250407" cy="107449"/>
              </a:xfrm>
              <a:prstGeom prst="rect">
                <a:avLst/>
              </a:prstGeom>
              <a:solidFill>
                <a:srgbClr val="E1D9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20" name="Группа 19"/>
              <p:cNvGrpSpPr/>
              <p:nvPr/>
            </p:nvGrpSpPr>
            <p:grpSpPr>
              <a:xfrm>
                <a:off x="3795754" y="4374008"/>
                <a:ext cx="2930720" cy="2143232"/>
                <a:chOff x="5316377" y="4342228"/>
                <a:chExt cx="2930720" cy="2143232"/>
              </a:xfrm>
            </p:grpSpPr>
            <p:grpSp>
              <p:nvGrpSpPr>
                <p:cNvPr id="15" name="Группа 14"/>
                <p:cNvGrpSpPr/>
                <p:nvPr/>
              </p:nvGrpSpPr>
              <p:grpSpPr>
                <a:xfrm>
                  <a:off x="5342144" y="4342228"/>
                  <a:ext cx="2904953" cy="2143232"/>
                  <a:chOff x="3857620" y="4357694"/>
                  <a:chExt cx="2904953" cy="2143232"/>
                </a:xfrm>
              </p:grpSpPr>
              <p:grpSp>
                <p:nvGrpSpPr>
                  <p:cNvPr id="7" name="Группа 6"/>
                  <p:cNvGrpSpPr/>
                  <p:nvPr/>
                </p:nvGrpSpPr>
                <p:grpSpPr>
                  <a:xfrm>
                    <a:off x="3857620" y="4357694"/>
                    <a:ext cx="2857520" cy="2143232"/>
                    <a:chOff x="3857620" y="4357694"/>
                    <a:chExt cx="2857520" cy="2143232"/>
                  </a:xfrm>
                </p:grpSpPr>
                <p:pic>
                  <p:nvPicPr>
                    <p:cNvPr id="1027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857620" y="4357694"/>
                      <a:ext cx="2857520" cy="214323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sp>
                  <p:nvSpPr>
                    <p:cNvPr id="57" name="Прямоугольник 56"/>
                    <p:cNvSpPr/>
                    <p:nvPr/>
                  </p:nvSpPr>
                  <p:spPr>
                    <a:xfrm>
                      <a:off x="6310363" y="6327432"/>
                      <a:ext cx="250407" cy="107449"/>
                    </a:xfrm>
                    <a:prstGeom prst="rect">
                      <a:avLst/>
                    </a:prstGeom>
                    <a:solidFill>
                      <a:srgbClr val="E1D9D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sz="1200" dirty="0"/>
                    </a:p>
                  </p:txBody>
                </p:sp>
              </p:grp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6203609" y="6241903"/>
                    <a:ext cx="558964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000" dirty="0"/>
                      <a:t>10 </a:t>
                    </a:r>
                    <a:r>
                      <a:rPr lang="el-GR" sz="1000" dirty="0"/>
                      <a:t>μ</a:t>
                    </a:r>
                    <a:r>
                      <a:rPr lang="en-US" sz="1000" dirty="0"/>
                      <a:t>m</a:t>
                    </a:r>
                    <a:endParaRPr lang="ru-RU" sz="1000" dirty="0"/>
                  </a:p>
                </p:txBody>
              </p:sp>
            </p:grpSp>
            <p:sp>
              <p:nvSpPr>
                <p:cNvPr id="53" name="TextBox 52"/>
                <p:cNvSpPr txBox="1"/>
                <p:nvPr/>
              </p:nvSpPr>
              <p:spPr>
                <a:xfrm>
                  <a:off x="5316377" y="6248586"/>
                  <a:ext cx="1182841" cy="2342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100" dirty="0"/>
                    <a:t>Увеличение 1000х</a:t>
                  </a:r>
                </a:p>
              </p:txBody>
            </p:sp>
          </p:grpSp>
        </p:grpSp>
        <p:sp>
          <p:nvSpPr>
            <p:cNvPr id="9" name="TextBox 8"/>
            <p:cNvSpPr txBox="1"/>
            <p:nvPr/>
          </p:nvSpPr>
          <p:spPr>
            <a:xfrm>
              <a:off x="342905" y="3409432"/>
              <a:ext cx="26828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/>
                <a:t>Окраска </a:t>
              </a:r>
              <a:r>
                <a:rPr lang="en-US" sz="1400" dirty="0"/>
                <a:t>Oil red O</a:t>
              </a:r>
              <a:r>
                <a:rPr lang="ru-RU" sz="1400" dirty="0"/>
                <a:t> на липиды – характерны для покоящихся звёздчатых клеток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0201" y="1831972"/>
              <a:ext cx="894747" cy="46166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/>
                <a:t>Липидные капли</a:t>
              </a:r>
            </a:p>
          </p:txBody>
        </p:sp>
        <p:cxnSp>
          <p:nvCxnSpPr>
            <p:cNvPr id="18" name="Прямая со стрелкой 17"/>
            <p:cNvCxnSpPr>
              <a:stCxn id="16" idx="3"/>
            </p:cNvCxnSpPr>
            <p:nvPr/>
          </p:nvCxnSpPr>
          <p:spPr>
            <a:xfrm>
              <a:off x="1294948" y="2062805"/>
              <a:ext cx="369188" cy="3285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/>
          <p:cNvSpPr txBox="1"/>
          <p:nvPr/>
        </p:nvSpPr>
        <p:spPr>
          <a:xfrm>
            <a:off x="5482348" y="4619717"/>
            <a:ext cx="2930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/>
              <a:t>Иммуноцитохимия</a:t>
            </a:r>
            <a:r>
              <a:rPr lang="ru-RU" sz="1400" dirty="0"/>
              <a:t>. Окраска на </a:t>
            </a:r>
            <a:r>
              <a:rPr lang="en-US" sz="1400" dirty="0"/>
              <a:t>GFAP</a:t>
            </a:r>
            <a:r>
              <a:rPr lang="ru-RU" sz="1400" dirty="0"/>
              <a:t> – один из маркеров звёздчатых клеток</a:t>
            </a:r>
          </a:p>
        </p:txBody>
      </p:sp>
      <p:grpSp>
        <p:nvGrpSpPr>
          <p:cNvPr id="75" name="Группа 74"/>
          <p:cNvGrpSpPr/>
          <p:nvPr/>
        </p:nvGrpSpPr>
        <p:grpSpPr>
          <a:xfrm>
            <a:off x="5482348" y="998105"/>
            <a:ext cx="2864866" cy="3667117"/>
            <a:chOff x="5482348" y="998105"/>
            <a:chExt cx="2864866" cy="3667117"/>
          </a:xfrm>
        </p:grpSpPr>
        <p:pic>
          <p:nvPicPr>
            <p:cNvPr id="70" name="Рисунок 6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85350" y="998105"/>
              <a:ext cx="2861864" cy="3667117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 bwMode="auto">
            <a:xfrm>
              <a:off x="5482348" y="4403612"/>
              <a:ext cx="1321232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100" dirty="0"/>
                <a:t>Увеличение 1000х</a:t>
              </a:r>
            </a:p>
          </p:txBody>
        </p:sp>
      </p:grpSp>
      <p:sp>
        <p:nvSpPr>
          <p:cNvPr id="72" name="TextBox 71"/>
          <p:cNvSpPr txBox="1"/>
          <p:nvPr/>
        </p:nvSpPr>
        <p:spPr bwMode="auto">
          <a:xfrm>
            <a:off x="2244169" y="6369456"/>
            <a:ext cx="3558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/>
              <a:t>Иммуноцитохимия</a:t>
            </a:r>
            <a:r>
              <a:rPr lang="ru-RU" sz="1400" dirty="0"/>
              <a:t>. Окраска на </a:t>
            </a:r>
            <a:r>
              <a:rPr lang="en-US" sz="1400" dirty="0"/>
              <a:t>Ki-67</a:t>
            </a:r>
            <a:r>
              <a:rPr lang="ru-RU" sz="1400" dirty="0"/>
              <a:t> – маркер пролиферативной активности</a:t>
            </a:r>
          </a:p>
        </p:txBody>
      </p:sp>
      <p:grpSp>
        <p:nvGrpSpPr>
          <p:cNvPr id="73" name="Группа 72"/>
          <p:cNvGrpSpPr/>
          <p:nvPr/>
        </p:nvGrpSpPr>
        <p:grpSpPr>
          <a:xfrm>
            <a:off x="2821352" y="3872080"/>
            <a:ext cx="2401740" cy="2542881"/>
            <a:chOff x="2821352" y="3872080"/>
            <a:chExt cx="2401740" cy="2542881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4203" y="3872080"/>
              <a:ext cx="2398889" cy="2540000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 bwMode="auto">
            <a:xfrm>
              <a:off x="2821352" y="6153351"/>
              <a:ext cx="1421226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100" dirty="0"/>
                <a:t>Увеличение 1000х</a:t>
              </a: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6FAD2-F5AE-4673-9140-D42C4D853972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6358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39247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71438" y="6215082"/>
            <a:ext cx="635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i="1" dirty="0"/>
              <a:t>* </a:t>
            </a:r>
            <a:r>
              <a:rPr lang="ru-RU" sz="1200" i="1" dirty="0"/>
              <a:t>- отличия от</a:t>
            </a:r>
            <a:r>
              <a:rPr lang="en-US" sz="1200" i="1" dirty="0"/>
              <a:t> </a:t>
            </a:r>
            <a:r>
              <a:rPr lang="ru-RU" sz="1200" i="1" dirty="0"/>
              <a:t>группы 48 ч статистически значимы (</a:t>
            </a:r>
            <a:r>
              <a:rPr lang="en-US" sz="1200" i="1" dirty="0"/>
              <a:t>p&lt;0,05)</a:t>
            </a:r>
          </a:p>
          <a:p>
            <a:pPr>
              <a:defRPr/>
            </a:pPr>
            <a:r>
              <a:rPr lang="en-US" sz="1200" i="1" dirty="0"/>
              <a:t># - </a:t>
            </a:r>
            <a:r>
              <a:rPr lang="ru-RU" sz="1200" i="1" dirty="0"/>
              <a:t> отличия от</a:t>
            </a:r>
            <a:r>
              <a:rPr lang="en-US" sz="1200" i="1" dirty="0"/>
              <a:t> </a:t>
            </a:r>
            <a:r>
              <a:rPr lang="ru-RU" sz="1200" i="1" dirty="0"/>
              <a:t>группы 72 ч статистически значимы (</a:t>
            </a:r>
            <a:r>
              <a:rPr lang="en-US" sz="1200" i="1" dirty="0"/>
              <a:t>p&lt;0,05)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4624" y="337569"/>
            <a:ext cx="6725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Морфометрические показатели первичной культуры звёздчатых клеток в </a:t>
            </a:r>
            <a:r>
              <a:rPr lang="ru-RU" dirty="0" err="1"/>
              <a:t>интактной</a:t>
            </a:r>
            <a:r>
              <a:rPr lang="ru-RU" dirty="0"/>
              <a:t> группе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466461" y="850120"/>
            <a:ext cx="4026618" cy="2495228"/>
            <a:chOff x="466461" y="916892"/>
            <a:chExt cx="4026618" cy="2495228"/>
          </a:xfrm>
        </p:grpSpPr>
        <p:sp>
          <p:nvSpPr>
            <p:cNvPr id="11" name="TextBox 10"/>
            <p:cNvSpPr txBox="1"/>
            <p:nvPr/>
          </p:nvSpPr>
          <p:spPr bwMode="auto">
            <a:xfrm>
              <a:off x="806648" y="916892"/>
              <a:ext cx="34558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200" b="1" u="sng" dirty="0"/>
                <a:t>Площадь ядра</a:t>
              </a:r>
            </a:p>
          </p:txBody>
        </p:sp>
        <p:graphicFrame>
          <p:nvGraphicFramePr>
            <p:cNvPr id="26" name="Диаграмма 25">
              <a:extLst>
                <a:ext uri="{FF2B5EF4-FFF2-40B4-BE49-F238E27FC236}">
                  <a16:creationId xmlns:a16="http://schemas.microsoft.com/office/drawing/2014/main" id="{00000000-0008-0000-0100-000002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12619782"/>
                </p:ext>
              </p:extLst>
            </p:nvPr>
          </p:nvGraphicFramePr>
          <p:xfrm>
            <a:off x="466461" y="1160436"/>
            <a:ext cx="4026618" cy="22516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22" name="Группа 21"/>
          <p:cNvGrpSpPr/>
          <p:nvPr/>
        </p:nvGrpSpPr>
        <p:grpSpPr>
          <a:xfrm>
            <a:off x="4726365" y="893968"/>
            <a:ext cx="4026618" cy="2477185"/>
            <a:chOff x="4723705" y="916892"/>
            <a:chExt cx="4026618" cy="2477185"/>
          </a:xfrm>
        </p:grpSpPr>
        <p:sp>
          <p:nvSpPr>
            <p:cNvPr id="12" name="TextBox 11"/>
            <p:cNvSpPr txBox="1"/>
            <p:nvPr/>
          </p:nvSpPr>
          <p:spPr bwMode="auto">
            <a:xfrm>
              <a:off x="5275200" y="916892"/>
              <a:ext cx="33461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200" b="1" u="sng" dirty="0"/>
                <a:t>Площадь цитоплазмы</a:t>
              </a:r>
            </a:p>
          </p:txBody>
        </p:sp>
        <p:graphicFrame>
          <p:nvGraphicFramePr>
            <p:cNvPr id="27" name="Диаграмма 26">
              <a:extLst>
                <a:ext uri="{FF2B5EF4-FFF2-40B4-BE49-F238E27FC236}">
                  <a16:creationId xmlns:a16="http://schemas.microsoft.com/office/drawing/2014/main" id="{00000000-0008-0000-0100-000002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70444153"/>
                </p:ext>
              </p:extLst>
            </p:nvPr>
          </p:nvGraphicFramePr>
          <p:xfrm>
            <a:off x="4723705" y="1138318"/>
            <a:ext cx="4026618" cy="22557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18" name="Группа 17"/>
          <p:cNvGrpSpPr/>
          <p:nvPr/>
        </p:nvGrpSpPr>
        <p:grpSpPr>
          <a:xfrm>
            <a:off x="4723706" y="3573736"/>
            <a:ext cx="4144576" cy="2519560"/>
            <a:chOff x="4723706" y="3691145"/>
            <a:chExt cx="4144576" cy="2519560"/>
          </a:xfrm>
        </p:grpSpPr>
        <p:sp>
          <p:nvSpPr>
            <p:cNvPr id="17" name="TextBox 16"/>
            <p:cNvSpPr txBox="1"/>
            <p:nvPr/>
          </p:nvSpPr>
          <p:spPr bwMode="auto">
            <a:xfrm>
              <a:off x="5152415" y="3691145"/>
              <a:ext cx="3715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200" b="1" u="sng" dirty="0"/>
                <a:t>Доля липидных капель в цитоплазме</a:t>
              </a:r>
            </a:p>
          </p:txBody>
        </p:sp>
        <p:graphicFrame>
          <p:nvGraphicFramePr>
            <p:cNvPr id="30" name="Диаграмма 29">
              <a:extLst>
                <a:ext uri="{FF2B5EF4-FFF2-40B4-BE49-F238E27FC236}">
                  <a16:creationId xmlns:a16="http://schemas.microsoft.com/office/drawing/2014/main" id="{00000000-0008-0000-0100-000002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339117687"/>
                </p:ext>
              </p:extLst>
            </p:nvPr>
          </p:nvGraphicFramePr>
          <p:xfrm>
            <a:off x="4723706" y="3954946"/>
            <a:ext cx="4026618" cy="22557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pSp>
        <p:nvGrpSpPr>
          <p:cNvPr id="2" name="Группа 1"/>
          <p:cNvGrpSpPr/>
          <p:nvPr/>
        </p:nvGrpSpPr>
        <p:grpSpPr>
          <a:xfrm>
            <a:off x="365934" y="3573736"/>
            <a:ext cx="4195485" cy="2519560"/>
            <a:chOff x="365934" y="3573736"/>
            <a:chExt cx="4195485" cy="2519560"/>
          </a:xfrm>
        </p:grpSpPr>
        <p:graphicFrame>
          <p:nvGraphicFramePr>
            <p:cNvPr id="24" name="Диаграмма 23">
              <a:extLst>
                <a:ext uri="{FF2B5EF4-FFF2-40B4-BE49-F238E27FC236}">
                  <a16:creationId xmlns:a16="http://schemas.microsoft.com/office/drawing/2014/main" id="{00000000-0008-0000-0100-000002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94931950"/>
                </p:ext>
              </p:extLst>
            </p:nvPr>
          </p:nvGraphicFramePr>
          <p:xfrm>
            <a:off x="365934" y="3850735"/>
            <a:ext cx="4169551" cy="22425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5" name="TextBox 24"/>
            <p:cNvSpPr txBox="1"/>
            <p:nvPr/>
          </p:nvSpPr>
          <p:spPr bwMode="auto">
            <a:xfrm>
              <a:off x="1105614" y="3573736"/>
              <a:ext cx="34558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200" b="1" u="sng" dirty="0"/>
                <a:t>Ядерно-цитоплазматическое отношение</a:t>
              </a:r>
            </a:p>
          </p:txBody>
        </p:sp>
      </p:grp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9FD6D70C-9342-B607-97B1-D30C529F6D82}"/>
              </a:ext>
            </a:extLst>
          </p:cNvPr>
          <p:cNvSpPr txBox="1">
            <a:spLocks/>
          </p:cNvSpPr>
          <p:nvPr/>
        </p:nvSpPr>
        <p:spPr bwMode="auto">
          <a:xfrm>
            <a:off x="3097773" y="-75374"/>
            <a:ext cx="3251865" cy="55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u="sng" dirty="0">
                <a:latin typeface="+mn-lt"/>
                <a:cs typeface="Arial"/>
              </a:rPr>
              <a:t>Предварительные результаты</a:t>
            </a:r>
          </a:p>
        </p:txBody>
      </p:sp>
      <p:pic>
        <p:nvPicPr>
          <p:cNvPr id="29" name="Picture 2" descr="C:\Users\Xenia\Desktop\ДИССЕРтация финал\Защита 16 июня 2021\199emblemorg3237.gif">
            <a:extLst>
              <a:ext uri="{FF2B5EF4-FFF2-40B4-BE49-F238E27FC236}">
                <a16:creationId xmlns:a16="http://schemas.microsoft.com/office/drawing/2014/main" id="{D5D7A686-A293-664C-6791-D6C3D4B2E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2" y="7937"/>
            <a:ext cx="1833350" cy="8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190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1DBF6-D040-4B4C-B24D-807BCAE35225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3" name="Picture 2" descr="C:\Users\Xenia\Desktop\ДИССЕРтация финал\Защита 16 июня 2021\199emblemorg323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2" y="7937"/>
            <a:ext cx="1833350" cy="8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4" descr="Изображение выглядит как внешний, вычерчивание линий&#10;&#10;Автоматически созданное описание">
            <a:extLst>
              <a:ext uri="{FF2B5EF4-FFF2-40B4-BE49-F238E27FC236}">
                <a16:creationId xmlns:a16="http://schemas.microsoft.com/office/drawing/2014/main" id="{95B88016-F3C7-DE4D-B394-189930B913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2241" y="1193332"/>
            <a:ext cx="2743200" cy="2852928"/>
          </a:xfrm>
          <a:prstGeom prst="rect">
            <a:avLst/>
          </a:prstGeom>
        </p:spPr>
      </p:pic>
      <p:pic>
        <p:nvPicPr>
          <p:cNvPr id="5" name="Рисунок 5" descr="Изображение выглядит как снег&#10;&#10;Автоматически созданное описание">
            <a:extLst>
              <a:ext uri="{FF2B5EF4-FFF2-40B4-BE49-F238E27FC236}">
                <a16:creationId xmlns:a16="http://schemas.microsoft.com/office/drawing/2014/main" id="{661EF60A-2EF1-E929-88EA-E9B6223A2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719" y="1202973"/>
            <a:ext cx="2743200" cy="2752725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16E56BF-3443-F0D9-AC9D-F8C4B74B7E82}"/>
              </a:ext>
            </a:extLst>
          </p:cNvPr>
          <p:cNvGrpSpPr/>
          <p:nvPr/>
        </p:nvGrpSpPr>
        <p:grpSpPr>
          <a:xfrm>
            <a:off x="91073" y="1410430"/>
            <a:ext cx="3200522" cy="2470773"/>
            <a:chOff x="687861" y="1026058"/>
            <a:chExt cx="2694770" cy="2077257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2E7095A9-1869-3A9D-AB49-D99F82536CA3}"/>
                </a:ext>
              </a:extLst>
            </p:cNvPr>
            <p:cNvGrpSpPr/>
            <p:nvPr/>
          </p:nvGrpSpPr>
          <p:grpSpPr>
            <a:xfrm>
              <a:off x="687861" y="1026058"/>
              <a:ext cx="2694770" cy="2012585"/>
              <a:chOff x="687861" y="1026058"/>
              <a:chExt cx="2694770" cy="2012585"/>
            </a:xfrm>
          </p:grpSpPr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50F66C26-CB27-3099-7071-300DBC7DC0BA}"/>
                  </a:ext>
                </a:extLst>
              </p:cNvPr>
              <p:cNvGrpSpPr/>
              <p:nvPr/>
            </p:nvGrpSpPr>
            <p:grpSpPr>
              <a:xfrm>
                <a:off x="687861" y="1026058"/>
                <a:ext cx="2683447" cy="2012585"/>
                <a:chOff x="687861" y="1026058"/>
                <a:chExt cx="2683447" cy="2012585"/>
              </a:xfrm>
            </p:grpSpPr>
            <p:pic>
              <p:nvPicPr>
                <p:cNvPr id="12" name="Рисунок 11">
                  <a:extLst>
                    <a:ext uri="{FF2B5EF4-FFF2-40B4-BE49-F238E27FC236}">
                      <a16:creationId xmlns:a16="http://schemas.microsoft.com/office/drawing/2014/main" id="{3A48F2FA-6849-3B00-A6ED-81F5C88760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7861" y="1026058"/>
                  <a:ext cx="2683447" cy="2012585"/>
                </a:xfrm>
                <a:prstGeom prst="rect">
                  <a:avLst/>
                </a:prstGeom>
              </p:spPr>
            </p:pic>
            <p:sp>
              <p:nvSpPr>
                <p:cNvPr id="13" name="Прямоугольник 12">
                  <a:extLst>
                    <a:ext uri="{FF2B5EF4-FFF2-40B4-BE49-F238E27FC236}">
                      <a16:creationId xmlns:a16="http://schemas.microsoft.com/office/drawing/2014/main" id="{DF57B7F5-6F0B-980F-9B1A-EA9D8F4FEAD5}"/>
                    </a:ext>
                  </a:extLst>
                </p:cNvPr>
                <p:cNvSpPr/>
                <p:nvPr/>
              </p:nvSpPr>
              <p:spPr>
                <a:xfrm>
                  <a:off x="2960577" y="2885869"/>
                  <a:ext cx="302679" cy="87107"/>
                </a:xfrm>
                <a:prstGeom prst="rect">
                  <a:avLst/>
                </a:prstGeom>
                <a:solidFill>
                  <a:srgbClr val="EBE6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algn="l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</p:grpSp>
          <p:sp>
            <p:nvSpPr>
              <p:cNvPr id="11" name="TextBox 17">
                <a:extLst>
                  <a:ext uri="{FF2B5EF4-FFF2-40B4-BE49-F238E27FC236}">
                    <a16:creationId xmlns:a16="http://schemas.microsoft.com/office/drawing/2014/main" id="{47317A80-2BA7-F8C7-7715-6935CD79E7E7}"/>
                  </a:ext>
                </a:extLst>
              </p:cNvPr>
              <p:cNvSpPr txBox="1"/>
              <p:nvPr/>
            </p:nvSpPr>
            <p:spPr bwMode="auto">
              <a:xfrm>
                <a:off x="2823667" y="2768332"/>
                <a:ext cx="55896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1pPr>
                <a:lvl2pPr marL="457200"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2pPr>
                <a:lvl3pPr marL="914400"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3pPr>
                <a:lvl4pPr marL="1371600"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4pPr>
                <a:lvl5pPr marL="1828800"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5pPr>
                <a:lvl6pPr marL="2286000" algn="l" defTabSz="914400"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6pPr>
                <a:lvl7pPr marL="2743200" algn="l" defTabSz="914400"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7pPr>
                <a:lvl8pPr marL="3200400" algn="l" defTabSz="914400"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8pPr>
                <a:lvl9pPr marL="3657600" algn="l" defTabSz="914400">
                  <a:defRPr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9pPr>
              </a:lstStyle>
              <a:p>
                <a:r>
                  <a:rPr lang="ru-RU" sz="1000" dirty="0"/>
                  <a:t>10 </a:t>
                </a:r>
                <a:r>
                  <a:rPr lang="el-GR" sz="1000" dirty="0"/>
                  <a:t>μ</a:t>
                </a:r>
                <a:r>
                  <a:rPr lang="en-US" sz="1000" dirty="0"/>
                  <a:t>m</a:t>
                </a:r>
                <a:endParaRPr lang="ru-RU" sz="1000" dirty="0"/>
              </a:p>
            </p:txBody>
          </p:sp>
        </p:grpSp>
        <p:sp>
          <p:nvSpPr>
            <p:cNvPr id="9" name="TextBox 15">
              <a:extLst>
                <a:ext uri="{FF2B5EF4-FFF2-40B4-BE49-F238E27FC236}">
                  <a16:creationId xmlns:a16="http://schemas.microsoft.com/office/drawing/2014/main" id="{BD7D8E74-AF3C-4E43-6CAA-90F106BA9B32}"/>
                </a:ext>
              </a:extLst>
            </p:cNvPr>
            <p:cNvSpPr txBox="1"/>
            <p:nvPr/>
          </p:nvSpPr>
          <p:spPr bwMode="auto">
            <a:xfrm>
              <a:off x="690667" y="2909247"/>
              <a:ext cx="1036770" cy="1940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457200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2pPr>
              <a:lvl3pPr marL="914400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3pPr>
              <a:lvl4pPr marL="1371600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1828800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2286000" algn="l" defTabSz="914400"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6pPr>
              <a:lvl7pPr marL="2743200" algn="l" defTabSz="914400"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7pPr>
              <a:lvl8pPr marL="3200400" algn="l" defTabSz="914400"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8pPr>
              <a:lvl9pPr marL="3657600" algn="l" defTabSz="914400">
                <a:defRPr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9pPr>
            </a:lstStyle>
            <a:p>
              <a:r>
                <a:rPr lang="ru-RU" sz="900" dirty="0"/>
                <a:t>Увеличение 1000х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169CB53-E47B-63B7-E735-B945799AB7B4}"/>
              </a:ext>
            </a:extLst>
          </p:cNvPr>
          <p:cNvSpPr txBox="1"/>
          <p:nvPr/>
        </p:nvSpPr>
        <p:spPr bwMode="auto">
          <a:xfrm>
            <a:off x="3362240" y="3833116"/>
            <a:ext cx="1201005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7432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32004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36576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r>
              <a:rPr lang="ru-RU" sz="900" dirty="0"/>
              <a:t>Увеличение 1000х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5E4A222-8D08-FBB7-C6F5-FAA5A4FE8CFD}"/>
              </a:ext>
            </a:extLst>
          </p:cNvPr>
          <p:cNvSpPr txBox="1"/>
          <p:nvPr/>
        </p:nvSpPr>
        <p:spPr bwMode="auto">
          <a:xfrm>
            <a:off x="6305717" y="3711736"/>
            <a:ext cx="1180775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7432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32004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36576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r>
              <a:rPr lang="ru-RU" sz="900" dirty="0"/>
              <a:t>Увеличение 1000х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A52DED-9BA8-6592-456D-2BE9A85F00C9}"/>
              </a:ext>
            </a:extLst>
          </p:cNvPr>
          <p:cNvSpPr txBox="1"/>
          <p:nvPr/>
        </p:nvSpPr>
        <p:spPr>
          <a:xfrm>
            <a:off x="1240357" y="4168662"/>
            <a:ext cx="72069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cs typeface="Calibri"/>
              </a:rPr>
              <a:t>48 ч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C24D8C-9D27-8023-C12C-F234CD5FF8E5}"/>
              </a:ext>
            </a:extLst>
          </p:cNvPr>
          <p:cNvSpPr txBox="1"/>
          <p:nvPr/>
        </p:nvSpPr>
        <p:spPr>
          <a:xfrm>
            <a:off x="4376020" y="4229352"/>
            <a:ext cx="72069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cs typeface="Calibri"/>
              </a:rPr>
              <a:t>72 ч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D675E1-621D-5B00-69EF-9DC480699A21}"/>
              </a:ext>
            </a:extLst>
          </p:cNvPr>
          <p:cNvSpPr txBox="1"/>
          <p:nvPr/>
        </p:nvSpPr>
        <p:spPr>
          <a:xfrm>
            <a:off x="7319497" y="4229351"/>
            <a:ext cx="72069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cs typeface="Calibri"/>
              </a:rPr>
              <a:t>96 ч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F87F81-8D87-E832-564E-2F4F1FFE96C5}"/>
              </a:ext>
            </a:extLst>
          </p:cNvPr>
          <p:cNvSpPr txBox="1"/>
          <p:nvPr/>
        </p:nvSpPr>
        <p:spPr>
          <a:xfrm>
            <a:off x="375292" y="5015130"/>
            <a:ext cx="386015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ru-RU" dirty="0">
                <a:cs typeface="Calibri"/>
              </a:rPr>
              <a:t>Изменение морфологических параметров клеток</a:t>
            </a:r>
          </a:p>
          <a:p>
            <a:pPr marL="285750" indent="-285750">
              <a:buFont typeface="Calibri"/>
              <a:buChar char="-"/>
            </a:pPr>
            <a:r>
              <a:rPr lang="ru-RU" dirty="0">
                <a:cs typeface="Calibri"/>
              </a:rPr>
              <a:t>Потеря липидных капель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7B2FB3-4758-70A4-B7FF-B4D275D7F792}"/>
              </a:ext>
            </a:extLst>
          </p:cNvPr>
          <p:cNvSpPr txBox="1"/>
          <p:nvPr/>
        </p:nvSpPr>
        <p:spPr>
          <a:xfrm>
            <a:off x="3362240" y="4645798"/>
            <a:ext cx="23504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>
                <a:cs typeface="Calibri"/>
              </a:rPr>
              <a:t>Активация</a:t>
            </a:r>
            <a:endParaRPr lang="ru-RU" dirty="0"/>
          </a:p>
        </p:txBody>
      </p:sp>
      <p:sp>
        <p:nvSpPr>
          <p:cNvPr id="17" name="Стрелка вправо 16"/>
          <p:cNvSpPr/>
          <p:nvPr/>
        </p:nvSpPr>
        <p:spPr>
          <a:xfrm>
            <a:off x="229370" y="4512219"/>
            <a:ext cx="8667750" cy="2317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9037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1139</TotalTime>
  <Words>607</Words>
  <Application>Microsoft Office PowerPoint</Application>
  <PresentationFormat>Экран (4:3)</PresentationFormat>
  <Paragraphs>151</Paragraphs>
  <Slides>12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Тема Office</vt:lpstr>
      <vt:lpstr>РЕАКЦИЯ ФИБРОБЛАСТОВ И ФИБРОБЛАСТОПОДОБНЫХ КЛЕТОК ПОДЖЕЛУДОЧНОЙ ЖЕЛЕЗЫ ПРИ РАЗВИТИИ КОМПЕНСАТОРНЫХ ПРОЦЕССОВ В УСЛОВИЯХ ЭКСПЕРИМЕНТАЛЬНОГО САХАРНОГО ДИАБЕТА 2 ТИПА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РЕАКЦИЯ ФИБРОБЛАСТОВ И ФИБРОБЛАСТОПОДОБНЫХ КЛЕТОК ПОДЖЕЛУДОЧНОЙ ЖЕЛЕЗЫ ПРИ РАЗВИТИИ КОМПЕНСАТОРНЫХ ПРОЦЕССОВ В УСЛОВИЯХ ЭКСПЕРИМЕНТАЛЬНОГО САХАРНОГО ДИАБЕТА 2 ТИПА</dc:title>
  <dc:creator>Татьяна</dc:creator>
  <cp:lastModifiedBy>Pavel Konovalov</cp:lastModifiedBy>
  <cp:revision>301</cp:revision>
  <dcterms:created xsi:type="dcterms:W3CDTF">2022-01-18T05:10:18Z</dcterms:created>
  <dcterms:modified xsi:type="dcterms:W3CDTF">2023-01-20T16:19:52Z</dcterms:modified>
</cp:coreProperties>
</file>