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5" r:id="rId3"/>
    <p:sldId id="267" r:id="rId4"/>
    <p:sldId id="264" r:id="rId5"/>
    <p:sldId id="270" r:id="rId6"/>
    <p:sldId id="268" r:id="rId7"/>
    <p:sldId id="269" r:id="rId8"/>
    <p:sldId id="266" r:id="rId9"/>
    <p:sldId id="271" r:id="rId10"/>
    <p:sldId id="272" r:id="rId11"/>
    <p:sldId id="273" r:id="rId12"/>
    <p:sldId id="274" r:id="rId13"/>
    <p:sldId id="275" r:id="rId14"/>
    <p:sldId id="261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18"/>
    <a:srgbClr val="701800"/>
    <a:srgbClr val="681600"/>
    <a:srgbClr val="EA8B00"/>
    <a:srgbClr val="FB8A35"/>
    <a:srgbClr val="307E90"/>
    <a:srgbClr val="742B95"/>
    <a:srgbClr val="672C94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>
        <p:scale>
          <a:sx n="63" d="100"/>
          <a:sy n="63" d="100"/>
        </p:scale>
        <p:origin x="-2712" y="-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76;&#1080;&#1087;&#1083;&#1086;&#1084;\&#1065;&#1046;%20&#1092;&#1086;&#1083;&#1083;&#1080;&#1082;&#1091;&#1083;&#1099;%20&#1075;&#1077;&#1084;&#1072;&#1090;-&#1101;&#1086;&#1079;&#1080;&#1085;%20&#1048;%20&#1057;&#1054;&#1057;&#1059;&#1044;&#106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1076;&#1080;&#1087;&#1083;&#1086;&#1084;\&#1065;&#1046;%20&#1092;&#1086;&#1083;&#1083;&#1080;&#1082;&#1091;&#1083;&#1099;%20&#1075;&#1077;&#1084;&#1072;&#1090;-&#1101;&#1086;&#1079;&#1080;&#1085;%20&#1048;%20&#1057;&#1054;&#1057;&#1059;&#1044;&#1067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&#1076;&#1080;&#1087;&#1083;&#1086;&#1084;\&#1058;&#1050;%20&#1065;&#1046;%20&#1090;&#1086;&#1083;&#1091;&#1080;&#1076;&#1080;&#1085;&#1086;&#1074;&#1099;&#1081;%20&#1089;&#1080;&#1085;&#1080;&#108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&#1076;&#1080;&#1087;&#1083;&#1086;&#1084;\&#1058;&#1050;%20&#1065;&#1046;%20&#1090;&#1086;&#1083;&#1091;&#1080;&#1076;&#1080;&#1085;&#1086;&#1074;&#1099;&#1081;%20&#1089;&#1080;&#1085;&#1080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87;&#1083;&#1086;&#1084;\&#1058;&#1050;%20&#1065;&#1046;%20&#1090;&#1086;&#1083;&#1091;&#1080;&#1076;&#1080;&#1085;&#1086;&#1074;&#1099;&#1081;%20&#1089;&#1080;&#1085;&#1080;&#1081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F:\&#1076;&#1080;&#1087;&#1083;&#1086;&#1084;\&#1058;&#1050;%20&#1065;&#1046;%20&#1072;&#1083;&#1100;&#1094;&#1080;&#1072;&#1085;&#1086;&#1074;&#1099;&#1081;%20&#1089;&#1080;&#1085;&#1080;&#1081;-&#1089;&#1072;&#1092;&#1088;&#1072;&#1085;&#1080;&#108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F:\&#1076;&#1080;&#1087;&#1083;&#1086;&#1084;\&#1058;&#1050;%20&#1065;&#1046;%20&#1072;&#1083;&#1100;&#1094;&#1080;&#1072;&#1085;&#1086;&#1074;&#1099;&#1081;%20&#1089;&#1080;&#1085;&#1080;&#1081;-&#1089;&#1072;&#1092;&#1088;&#1072;&#1085;&#1080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общее!$F$1</c:f>
              <c:strCache>
                <c:ptCount val="1"/>
                <c:pt idx="0">
                  <c:v>Высота стенки фолликула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общее!$G$2:$G$6</c:f>
                <c:numCache>
                  <c:formatCode>General</c:formatCode>
                  <c:ptCount val="5"/>
                  <c:pt idx="0">
                    <c:v>0.42624904093494304</c:v>
                  </c:pt>
                  <c:pt idx="1">
                    <c:v>0.55379072154136466</c:v>
                  </c:pt>
                  <c:pt idx="2">
                    <c:v>0.31126515518998082</c:v>
                  </c:pt>
                  <c:pt idx="3">
                    <c:v>0.26985339885542131</c:v>
                  </c:pt>
                </c:numCache>
              </c:numRef>
            </c:plus>
            <c:minus>
              <c:numRef>
                <c:f>общее!$G$2:$G$6</c:f>
                <c:numCache>
                  <c:formatCode>General</c:formatCode>
                  <c:ptCount val="5"/>
                  <c:pt idx="0">
                    <c:v>0.42624904093494304</c:v>
                  </c:pt>
                  <c:pt idx="1">
                    <c:v>0.55379072154136466</c:v>
                  </c:pt>
                  <c:pt idx="2">
                    <c:v>0.31126515518998082</c:v>
                  </c:pt>
                  <c:pt idx="3">
                    <c:v>0.26985339885542131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 и 14 месяцев</c:v>
                </c:pt>
                <c:pt idx="3">
                  <c:v>18 и 19 месяцев</c:v>
                </c:pt>
              </c:strCache>
            </c:strRef>
          </c:cat>
          <c:val>
            <c:numRef>
              <c:f>общее!$F$2:$F$5</c:f>
              <c:numCache>
                <c:formatCode>0.00</c:formatCode>
                <c:ptCount val="4"/>
                <c:pt idx="0">
                  <c:v>9.2260000000000009</c:v>
                </c:pt>
                <c:pt idx="1">
                  <c:v>10.226000000000001</c:v>
                </c:pt>
                <c:pt idx="2">
                  <c:v>8.8025000000000002</c:v>
                </c:pt>
                <c:pt idx="3">
                  <c:v>6.1916666666666664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E4-4298-B4C0-4DE2FC906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12224"/>
        <c:axId val="267414144"/>
      </c:barChart>
      <c:catAx>
        <c:axId val="26741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414144"/>
        <c:crosses val="autoZero"/>
        <c:auto val="1"/>
        <c:lblAlgn val="ctr"/>
        <c:lblOffset val="100"/>
        <c:noMultiLvlLbl val="0"/>
      </c:catAx>
      <c:valAx>
        <c:axId val="26741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Высота стенки фолликула, мкм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41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общее!$T$1</c:f>
              <c:strCache>
                <c:ptCount val="1"/>
                <c:pt idx="0">
                  <c:v>Число сосудов на поле зрения</c:v>
                </c:pt>
              </c:strCache>
            </c:strRef>
          </c:tx>
          <c:spPr>
            <a:solidFill>
              <a:srgbClr val="FF5D5D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9A-47C4-A1CC-3FB45347227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89A-47C4-A1CC-3FB45347227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9A-47C4-A1CC-3FB45347227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89A-47C4-A1CC-3FB453472275}"/>
              </c:ext>
            </c:extLst>
          </c:dPt>
          <c:errBars>
            <c:errBarType val="both"/>
            <c:errValType val="cust"/>
            <c:noEndCap val="0"/>
            <c:plus>
              <c:numRef>
                <c:f>общее!$U$2:$U$5</c:f>
                <c:numCache>
                  <c:formatCode>General</c:formatCode>
                  <c:ptCount val="4"/>
                  <c:pt idx="0">
                    <c:v>0.51</c:v>
                  </c:pt>
                  <c:pt idx="1">
                    <c:v>1.26</c:v>
                  </c:pt>
                  <c:pt idx="2">
                    <c:v>0.2</c:v>
                  </c:pt>
                  <c:pt idx="3">
                    <c:v>0.16</c:v>
                  </c:pt>
                </c:numCache>
              </c:numRef>
            </c:plus>
            <c:minus>
              <c:numRef>
                <c:f>общее!$U$2:$U$5</c:f>
                <c:numCache>
                  <c:formatCode>General</c:formatCode>
                  <c:ptCount val="4"/>
                  <c:pt idx="0">
                    <c:v>0.51</c:v>
                  </c:pt>
                  <c:pt idx="1">
                    <c:v>1.26</c:v>
                  </c:pt>
                  <c:pt idx="2">
                    <c:v>0.2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общее!$S$2:$S$5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 и 14 месяцев</c:v>
                </c:pt>
                <c:pt idx="3">
                  <c:v>18 и 19 месяцев</c:v>
                </c:pt>
              </c:strCache>
            </c:strRef>
          </c:cat>
          <c:val>
            <c:numRef>
              <c:f>общее!$T$2:$T$5</c:f>
              <c:numCache>
                <c:formatCode>0.00</c:formatCode>
                <c:ptCount val="4"/>
                <c:pt idx="0">
                  <c:v>4.49</c:v>
                </c:pt>
                <c:pt idx="1">
                  <c:v>3.49</c:v>
                </c:pt>
                <c:pt idx="2">
                  <c:v>2.02</c:v>
                </c:pt>
                <c:pt idx="3">
                  <c:v>1.97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9A-47C4-A1CC-3FB453472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93472"/>
        <c:axId val="268395648"/>
      </c:barChart>
      <c:catAx>
        <c:axId val="26839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</a:t>
                </a:r>
                <a:r>
                  <a:rPr lang="ru-RU" baseline="0">
                    <a:latin typeface="Times New Roman" pitchFamily="18" charset="0"/>
                    <a:cs typeface="Times New Roman" pitchFamily="18" charset="0"/>
                  </a:rPr>
                  <a:t> животных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395648"/>
        <c:crosses val="autoZero"/>
        <c:auto val="1"/>
        <c:lblAlgn val="ctr"/>
        <c:lblOffset val="100"/>
        <c:noMultiLvlLbl val="0"/>
      </c:catAx>
      <c:valAx>
        <c:axId val="268395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 baseline="0">
                    <a:latin typeface="Times New Roman" pitchFamily="18" charset="0"/>
                    <a:cs typeface="Times New Roman" pitchFamily="18" charset="0"/>
                  </a:rPr>
                  <a:t> кровеносных сосудов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39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'графики разбросы'!$B$1</c:f>
              <c:strCache>
                <c:ptCount val="1"/>
                <c:pt idx="0">
                  <c:v>общее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'графики разбросы'!$C$2:$C$6</c:f>
                <c:numCache>
                  <c:formatCode>General</c:formatCode>
                  <c:ptCount val="5"/>
                  <c:pt idx="0">
                    <c:v>0.85</c:v>
                  </c:pt>
                  <c:pt idx="1">
                    <c:v>0.52</c:v>
                  </c:pt>
                  <c:pt idx="2">
                    <c:v>0.31</c:v>
                  </c:pt>
                  <c:pt idx="3">
                    <c:v>0.56999999999999995</c:v>
                  </c:pt>
                </c:numCache>
              </c:numRef>
            </c:plus>
            <c:minus>
              <c:numRef>
                <c:f>'графики разбросы'!$C$2:$C$6</c:f>
                <c:numCache>
                  <c:formatCode>General</c:formatCode>
                  <c:ptCount val="5"/>
                  <c:pt idx="0">
                    <c:v>0.85</c:v>
                  </c:pt>
                  <c:pt idx="1">
                    <c:v>0.52</c:v>
                  </c:pt>
                  <c:pt idx="2">
                    <c:v>0.31</c:v>
                  </c:pt>
                  <c:pt idx="3">
                    <c:v>0.56999999999999995</c:v>
                  </c:pt>
                </c:numCache>
              </c:numRef>
            </c:minus>
          </c:errBars>
          <c:cat>
            <c:strRef>
              <c:f>'графики разбросы'!$A$2:$A$5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'графики разбросы'!$B$2:$B$5</c:f>
              <c:numCache>
                <c:formatCode>General</c:formatCode>
                <c:ptCount val="4"/>
                <c:pt idx="0">
                  <c:v>11.79</c:v>
                </c:pt>
                <c:pt idx="1">
                  <c:v>14.07</c:v>
                </c:pt>
                <c:pt idx="2">
                  <c:v>9.59</c:v>
                </c:pt>
                <c:pt idx="3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F1-4603-A103-C61705AB9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924800"/>
        <c:axId val="268939264"/>
      </c:barChart>
      <c:catAx>
        <c:axId val="26892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939264"/>
        <c:crosses val="autoZero"/>
        <c:auto val="1"/>
        <c:lblAlgn val="ctr"/>
        <c:lblOffset val="100"/>
        <c:noMultiLvlLbl val="0"/>
      </c:catAx>
      <c:valAx>
        <c:axId val="26893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Общее количество ТК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92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общее!$K$1</c:f>
              <c:strCache>
                <c:ptCount val="1"/>
                <c:pt idx="0">
                  <c:v>СГК (средний гистохимический коэффициент)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общее!$L$2:$L$5</c:f>
                <c:numCache>
                  <c:formatCode>General</c:formatCode>
                  <c:ptCount val="4"/>
                  <c:pt idx="0">
                    <c:v>0.05</c:v>
                  </c:pt>
                  <c:pt idx="1">
                    <c:v>0.11</c:v>
                  </c:pt>
                  <c:pt idx="2">
                    <c:v>0.14000000000000001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общее!$L$2:$L$5</c:f>
                <c:numCache>
                  <c:formatCode>General</c:formatCode>
                  <c:ptCount val="4"/>
                  <c:pt idx="0">
                    <c:v>0.05</c:v>
                  </c:pt>
                  <c:pt idx="1">
                    <c:v>0.11</c:v>
                  </c:pt>
                  <c:pt idx="2">
                    <c:v>0.14000000000000001</c:v>
                  </c:pt>
                  <c:pt idx="3">
                    <c:v>7.0000000000000007E-2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общее!$K$2:$K$5</c:f>
              <c:numCache>
                <c:formatCode>0.00</c:formatCode>
                <c:ptCount val="4"/>
                <c:pt idx="0">
                  <c:v>2.25</c:v>
                </c:pt>
                <c:pt idx="1">
                  <c:v>1.97</c:v>
                </c:pt>
                <c:pt idx="2">
                  <c:v>1.83</c:v>
                </c:pt>
                <c:pt idx="3">
                  <c:v>2.15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64-4074-B6FC-2767BADAD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563008"/>
        <c:axId val="267564928"/>
      </c:lineChart>
      <c:catAx>
        <c:axId val="26756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564928"/>
        <c:crosses val="autoZero"/>
        <c:auto val="1"/>
        <c:lblAlgn val="ctr"/>
        <c:lblOffset val="100"/>
        <c:noMultiLvlLbl val="0"/>
      </c:catAx>
      <c:valAx>
        <c:axId val="267564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Средний гистохимический коэффициент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756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общее!$I$1</c:f>
              <c:strCache>
                <c:ptCount val="1"/>
                <c:pt idx="0">
                  <c:v>КД (коэффициент дегрануляции)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общее!$J$2:$J$5</c:f>
                <c:numCache>
                  <c:formatCode>General</c:formatCode>
                  <c:ptCount val="4"/>
                  <c:pt idx="0">
                    <c:v>0.06</c:v>
                  </c:pt>
                  <c:pt idx="1">
                    <c:v>0.09</c:v>
                  </c:pt>
                  <c:pt idx="2">
                    <c:v>7.0000000000000007E-2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общее!$J$2:$J$5</c:f>
                <c:numCache>
                  <c:formatCode>General</c:formatCode>
                  <c:ptCount val="4"/>
                  <c:pt idx="0">
                    <c:v>0.06</c:v>
                  </c:pt>
                  <c:pt idx="1">
                    <c:v>0.09</c:v>
                  </c:pt>
                  <c:pt idx="2">
                    <c:v>7.0000000000000007E-2</c:v>
                  </c:pt>
                  <c:pt idx="3">
                    <c:v>7.0000000000000007E-2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общее!$I$2:$I$5</c:f>
              <c:numCache>
                <c:formatCode>0.00</c:formatCode>
                <c:ptCount val="4"/>
                <c:pt idx="0">
                  <c:v>0.75</c:v>
                </c:pt>
                <c:pt idx="1">
                  <c:v>0.63</c:v>
                </c:pt>
                <c:pt idx="2">
                  <c:v>0.64</c:v>
                </c:pt>
                <c:pt idx="3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B1-4076-849D-FB71BD97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577984"/>
        <c:axId val="267657984"/>
      </c:lineChart>
      <c:catAx>
        <c:axId val="267577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67657984"/>
        <c:crosses val="autoZero"/>
        <c:auto val="1"/>
        <c:lblAlgn val="ctr"/>
        <c:lblOffset val="100"/>
        <c:noMultiLvlLbl val="0"/>
      </c:catAx>
      <c:valAx>
        <c:axId val="26765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Коэффициент дегрануляции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675779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'графики ошибка'!$B$1</c:f>
              <c:strCache>
                <c:ptCount val="1"/>
                <c:pt idx="0">
                  <c:v>общее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20-48B3-AB7D-0A449B09899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20-48B3-AB7D-0A449B09899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20-48B3-AB7D-0A449B098997}"/>
              </c:ext>
            </c:extLst>
          </c:dPt>
          <c:dLbls>
            <c:delete val="1"/>
          </c:dLbls>
          <c:errBars>
            <c:errBarType val="both"/>
            <c:errValType val="cust"/>
            <c:noEndCap val="0"/>
            <c:plus>
              <c:numRef>
                <c:f>'графики ошибка'!$C$2:$C$6</c:f>
                <c:numCache>
                  <c:formatCode>General</c:formatCode>
                  <c:ptCount val="5"/>
                  <c:pt idx="0">
                    <c:v>0.83</c:v>
                  </c:pt>
                  <c:pt idx="1">
                    <c:v>1.49</c:v>
                  </c:pt>
                  <c:pt idx="2">
                    <c:v>0.47</c:v>
                  </c:pt>
                  <c:pt idx="3">
                    <c:v>0.9</c:v>
                  </c:pt>
                </c:numCache>
              </c:numRef>
            </c:plus>
            <c:minus>
              <c:numRef>
                <c:f>'графики ошибка'!$C$2:$C$6</c:f>
                <c:numCache>
                  <c:formatCode>General</c:formatCode>
                  <c:ptCount val="5"/>
                  <c:pt idx="0">
                    <c:v>0.83</c:v>
                  </c:pt>
                  <c:pt idx="1">
                    <c:v>1.49</c:v>
                  </c:pt>
                  <c:pt idx="2">
                    <c:v>0.47</c:v>
                  </c:pt>
                  <c:pt idx="3">
                    <c:v>0.9</c:v>
                  </c:pt>
                </c:numCache>
              </c:numRef>
            </c:minus>
          </c:errBars>
          <c:cat>
            <c:strRef>
              <c:f>'графики ошибка'!$A$2:$A$5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'графики ошибка'!$B$2:$B$5</c:f>
              <c:numCache>
                <c:formatCode>0.00</c:formatCode>
                <c:ptCount val="4"/>
                <c:pt idx="0">
                  <c:v>14.94</c:v>
                </c:pt>
                <c:pt idx="1">
                  <c:v>20.85</c:v>
                </c:pt>
                <c:pt idx="2">
                  <c:v>13.07</c:v>
                </c:pt>
                <c:pt idx="3">
                  <c:v>18.829999999999998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20-48B3-AB7D-0A449B0989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8645888"/>
        <c:axId val="268647808"/>
      </c:barChart>
      <c:catAx>
        <c:axId val="26864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Общее число ТК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64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общее!$C$1</c:f>
              <c:strCache>
                <c:ptCount val="1"/>
                <c:pt idx="0">
                  <c:v>Красные (зрелые)</c:v>
                </c:pt>
              </c:strCache>
            </c:strRef>
          </c:tx>
          <c:spPr>
            <a:solidFill>
              <a:srgbClr val="F3214E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'графики ошибка'!$E$2:$E$5</c:f>
                <c:numCache>
                  <c:formatCode>General</c:formatCode>
                  <c:ptCount val="4"/>
                  <c:pt idx="0">
                    <c:v>0.87</c:v>
                  </c:pt>
                  <c:pt idx="1">
                    <c:v>1.1399999999999999</c:v>
                  </c:pt>
                  <c:pt idx="2">
                    <c:v>0.47</c:v>
                  </c:pt>
                  <c:pt idx="3">
                    <c:v>0.66</c:v>
                  </c:pt>
                </c:numCache>
              </c:numRef>
            </c:plus>
            <c:minus>
              <c:numRef>
                <c:f>'графики ошибка'!$E$2:$E$5</c:f>
                <c:numCache>
                  <c:formatCode>General</c:formatCode>
                  <c:ptCount val="4"/>
                  <c:pt idx="0">
                    <c:v>0.87</c:v>
                  </c:pt>
                  <c:pt idx="1">
                    <c:v>1.1399999999999999</c:v>
                  </c:pt>
                  <c:pt idx="2">
                    <c:v>0.47</c:v>
                  </c:pt>
                  <c:pt idx="3">
                    <c:v>0.66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общее!$C$2:$C$5</c:f>
              <c:numCache>
                <c:formatCode>General</c:formatCode>
                <c:ptCount val="4"/>
                <c:pt idx="0">
                  <c:v>6.75</c:v>
                </c:pt>
                <c:pt idx="1">
                  <c:v>10.96</c:v>
                </c:pt>
                <c:pt idx="2">
                  <c:v>8.2799999999999994</c:v>
                </c:pt>
                <c:pt idx="3">
                  <c:v>8.39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33-4D9D-9A02-9B83C1540D86}"/>
            </c:ext>
          </c:extLst>
        </c:ser>
        <c:ser>
          <c:idx val="1"/>
          <c:order val="1"/>
          <c:tx>
            <c:strRef>
              <c:f>общее!$D$1</c:f>
              <c:strCache>
                <c:ptCount val="1"/>
                <c:pt idx="0">
                  <c:v>Фиолетовые (промежуточные)</c:v>
                </c:pt>
              </c:strCache>
            </c:strRef>
          </c:tx>
          <c:spPr>
            <a:solidFill>
              <a:srgbClr val="8937B7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'графики ошибка'!$G$2:$G$5</c:f>
                <c:numCache>
                  <c:formatCode>General</c:formatCode>
                  <c:ptCount val="4"/>
                  <c:pt idx="0">
                    <c:v>0.42</c:v>
                  </c:pt>
                  <c:pt idx="1">
                    <c:v>0.66</c:v>
                  </c:pt>
                  <c:pt idx="2">
                    <c:v>0.31</c:v>
                  </c:pt>
                  <c:pt idx="3">
                    <c:v>0.61</c:v>
                  </c:pt>
                </c:numCache>
              </c:numRef>
            </c:plus>
            <c:minus>
              <c:numRef>
                <c:f>'графики ошибка'!$G$2:$G$5</c:f>
                <c:numCache>
                  <c:formatCode>General</c:formatCode>
                  <c:ptCount val="4"/>
                  <c:pt idx="0">
                    <c:v>0.42</c:v>
                  </c:pt>
                  <c:pt idx="1">
                    <c:v>0.66</c:v>
                  </c:pt>
                  <c:pt idx="2">
                    <c:v>0.31</c:v>
                  </c:pt>
                  <c:pt idx="3">
                    <c:v>0.61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общее!$D$2:$D$5</c:f>
              <c:numCache>
                <c:formatCode>General</c:formatCode>
                <c:ptCount val="4"/>
                <c:pt idx="0">
                  <c:v>5.9</c:v>
                </c:pt>
                <c:pt idx="1">
                  <c:v>7.34</c:v>
                </c:pt>
                <c:pt idx="2">
                  <c:v>4.17</c:v>
                </c:pt>
                <c:pt idx="3">
                  <c:v>9.0299999999999994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33-4D9D-9A02-9B83C1540D86}"/>
            </c:ext>
          </c:extLst>
        </c:ser>
        <c:ser>
          <c:idx val="2"/>
          <c:order val="2"/>
          <c:tx>
            <c:strRef>
              <c:f>общее!$E$1</c:f>
              <c:strCache>
                <c:ptCount val="1"/>
                <c:pt idx="0">
                  <c:v>Синие (незрелые)</c:v>
                </c:pt>
              </c:strCache>
            </c:strRef>
          </c:tx>
          <c:spPr>
            <a:solidFill>
              <a:srgbClr val="3465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'графики ошибка'!$I$2:$I$5</c:f>
                <c:numCache>
                  <c:formatCode>General</c:formatCode>
                  <c:ptCount val="4"/>
                  <c:pt idx="0">
                    <c:v>0.3</c:v>
                  </c:pt>
                  <c:pt idx="1">
                    <c:v>0.35</c:v>
                  </c:pt>
                  <c:pt idx="2">
                    <c:v>0.1</c:v>
                  </c:pt>
                  <c:pt idx="3">
                    <c:v>0.26</c:v>
                  </c:pt>
                </c:numCache>
              </c:numRef>
            </c:plus>
            <c:minus>
              <c:numRef>
                <c:f>'графики ошибка'!$I$2:$I$5</c:f>
                <c:numCache>
                  <c:formatCode>General</c:formatCode>
                  <c:ptCount val="4"/>
                  <c:pt idx="0">
                    <c:v>0.3</c:v>
                  </c:pt>
                  <c:pt idx="1">
                    <c:v>0.35</c:v>
                  </c:pt>
                  <c:pt idx="2">
                    <c:v>0.1</c:v>
                  </c:pt>
                  <c:pt idx="3">
                    <c:v>0.26</c:v>
                  </c:pt>
                </c:numCache>
              </c:numRef>
            </c:minus>
          </c:errBars>
          <c:cat>
            <c:strRef>
              <c:f>общее!$A$2:$A$5</c:f>
              <c:strCache>
                <c:ptCount val="4"/>
                <c:pt idx="0">
                  <c:v>4 месяца</c:v>
                </c:pt>
                <c:pt idx="1">
                  <c:v>10 месяцев</c:v>
                </c:pt>
                <c:pt idx="2">
                  <c:v>12-14 месяцев</c:v>
                </c:pt>
                <c:pt idx="3">
                  <c:v>18-19 месяцев</c:v>
                </c:pt>
              </c:strCache>
            </c:strRef>
          </c:cat>
          <c:val>
            <c:numRef>
              <c:f>общее!$E$2:$E$5</c:f>
              <c:numCache>
                <c:formatCode>General</c:formatCode>
                <c:ptCount val="4"/>
                <c:pt idx="0">
                  <c:v>2.0299999999999998</c:v>
                </c:pt>
                <c:pt idx="1">
                  <c:v>2.39</c:v>
                </c:pt>
                <c:pt idx="2">
                  <c:v>0.62</c:v>
                </c:pt>
                <c:pt idx="3">
                  <c:v>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33-4D9D-9A02-9B83C1540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714368"/>
        <c:axId val="268716288"/>
      </c:barChart>
      <c:catAx>
        <c:axId val="26871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Возрастные группы экспериментальных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716288"/>
        <c:crosses val="autoZero"/>
        <c:auto val="1"/>
        <c:lblAlgn val="ctr"/>
        <c:lblOffset val="100"/>
        <c:noMultiLvlLbl val="0"/>
      </c:catAx>
      <c:valAx>
        <c:axId val="26871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Количество ТК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714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0.65365</cdr:x>
      <cdr:y>0.17564</cdr:y>
    </cdr:from>
    <cdr:to>
      <cdr:x>0.88006</cdr:x>
      <cdr:y>0.37029</cdr:y>
    </cdr:to>
    <cdr:grpSp>
      <cdr:nvGrpSpPr>
        <cdr:cNvPr id="6" name="Группа 5"/>
        <cdr:cNvGrpSpPr/>
      </cdr:nvGrpSpPr>
      <cdr:grpSpPr>
        <a:xfrm xmlns:a="http://schemas.openxmlformats.org/drawingml/2006/main">
          <a:off x="3322400" y="579172"/>
          <a:ext cx="1150807" cy="641857"/>
          <a:chOff x="2988488" y="505795"/>
          <a:chExt cx="1035146" cy="560538"/>
        </a:xfrm>
      </cdr:grpSpPr>
      <cdr:sp macro="" textlink="">
        <cdr:nvSpPr>
          <cdr:cNvPr id="2" name="5-конечная звезда 1"/>
          <cdr:cNvSpPr/>
        </cdr:nvSpPr>
        <cdr:spPr>
          <a:xfrm xmlns:a="http://schemas.openxmlformats.org/drawingml/2006/main">
            <a:off x="3894750" y="951029"/>
            <a:ext cx="128884" cy="115304"/>
          </a:xfrm>
          <a:prstGeom xmlns:a="http://schemas.openxmlformats.org/drawingml/2006/main" prst="star5">
            <a:avLst/>
          </a:prstGeom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3" name="Равнобедренный треугольник 2"/>
          <cdr:cNvSpPr/>
        </cdr:nvSpPr>
        <cdr:spPr>
          <a:xfrm xmlns:a="http://schemas.openxmlformats.org/drawingml/2006/main">
            <a:off x="2988488" y="505795"/>
            <a:ext cx="101452" cy="91806"/>
          </a:xfrm>
          <a:prstGeom xmlns:a="http://schemas.openxmlformats.org/drawingml/2006/main" prst="triangle">
            <a:avLst/>
          </a:prstGeom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4" name="Равнобедренный треугольник 3"/>
          <cdr:cNvSpPr/>
        </cdr:nvSpPr>
        <cdr:spPr>
          <a:xfrm xmlns:a="http://schemas.openxmlformats.org/drawingml/2006/main">
            <a:off x="3909197" y="759700"/>
            <a:ext cx="101453" cy="91835"/>
          </a:xfrm>
          <a:prstGeom xmlns:a="http://schemas.openxmlformats.org/drawingml/2006/main" prst="triangle">
            <a:avLst/>
          </a:prstGeom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5" name="Овал 4"/>
          <cdr:cNvSpPr/>
        </cdr:nvSpPr>
        <cdr:spPr>
          <a:xfrm xmlns:a="http://schemas.openxmlformats.org/drawingml/2006/main">
            <a:off x="3914043" y="572288"/>
            <a:ext cx="87509" cy="91805"/>
          </a:xfrm>
          <a:prstGeom xmlns:a="http://schemas.openxmlformats.org/drawingml/2006/main" prst="ellipse">
            <a:avLst/>
          </a:prstGeom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0.64488</cdr:x>
      <cdr:y>0.4502</cdr:y>
    </cdr:from>
    <cdr:to>
      <cdr:x>0.67162</cdr:x>
      <cdr:y>0.49184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3108088" y="1187825"/>
          <a:ext cx="128877" cy="109864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0.85163</cdr:x>
      <cdr:y>0.462</cdr:y>
    </cdr:from>
    <cdr:to>
      <cdr:x>0.87837</cdr:x>
      <cdr:y>0.50363</cdr:y>
    </cdr:to>
    <cdr:sp macro="" textlink="">
      <cdr:nvSpPr>
        <cdr:cNvPr id="3" name="5-конечная звезда 2"/>
        <cdr:cNvSpPr/>
      </cdr:nvSpPr>
      <cdr:spPr>
        <a:xfrm xmlns:a="http://schemas.openxmlformats.org/drawingml/2006/main">
          <a:off x="4104557" y="1218960"/>
          <a:ext cx="128877" cy="109837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0.39969</cdr:x>
      <cdr:y>0.04313</cdr:y>
    </cdr:from>
    <cdr:to>
      <cdr:x>0.42788</cdr:x>
      <cdr:y>0.08317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2893341" y="165880"/>
          <a:ext cx="204067" cy="153999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0.62937</cdr:x>
      <cdr:y>0.2779</cdr:y>
    </cdr:from>
    <cdr:to>
      <cdr:x>0.65156</cdr:x>
      <cdr:y>0.30978</cdr:y>
    </cdr:to>
    <cdr:sp macro="" textlink="">
      <cdr:nvSpPr>
        <cdr:cNvPr id="3" name="Равнобедренный треугольник 2"/>
        <cdr:cNvSpPr/>
      </cdr:nvSpPr>
      <cdr:spPr>
        <a:xfrm xmlns:a="http://schemas.openxmlformats.org/drawingml/2006/main">
          <a:off x="4556002" y="1068840"/>
          <a:ext cx="160633" cy="122615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0.85482</cdr:x>
      <cdr:y>0.21901</cdr:y>
    </cdr:from>
    <cdr:to>
      <cdr:x>0.87701</cdr:x>
      <cdr:y>0.25089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>
          <a:off x="4829885" y="779417"/>
          <a:ext cx="125377" cy="113454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0.64431</cdr:x>
      <cdr:y>0.13402</cdr:y>
    </cdr:from>
    <cdr:to>
      <cdr:x>0.6725</cdr:x>
      <cdr:y>0.17406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3662566" y="484398"/>
          <a:ext cx="160246" cy="144720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0.43554</cdr:x>
      <cdr:y>0.06297</cdr:y>
    </cdr:from>
    <cdr:to>
      <cdr:x>0.45879</cdr:x>
      <cdr:y>0.10302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2414438" y="181329"/>
          <a:ext cx="128887" cy="115333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0.85684</cdr:x>
      <cdr:y>0.13853</cdr:y>
    </cdr:from>
    <cdr:to>
      <cdr:x>0.88009</cdr:x>
      <cdr:y>0.17857</cdr:y>
    </cdr:to>
    <cdr:sp macro="" textlink="">
      <cdr:nvSpPr>
        <cdr:cNvPr id="3" name="5-конечная звезда 2"/>
        <cdr:cNvSpPr/>
      </cdr:nvSpPr>
      <cdr:spPr>
        <a:xfrm xmlns:a="http://schemas.openxmlformats.org/drawingml/2006/main">
          <a:off x="4749926" y="398924"/>
          <a:ext cx="128888" cy="115304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0.64847</cdr:x>
      <cdr:y>0.3309</cdr:y>
    </cdr:from>
    <cdr:to>
      <cdr:x>0.66677</cdr:x>
      <cdr:y>0.36279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>
          <a:off x="3594811" y="952909"/>
          <a:ext cx="101447" cy="91834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0.58889</cdr:x>
      <cdr:y>0.62727</cdr:y>
    </cdr:from>
    <cdr:to>
      <cdr:x>0.6018</cdr:x>
      <cdr:y>0.65129</cdr:y>
    </cdr:to>
    <cdr:sp macro="" textlink="">
      <cdr:nvSpPr>
        <cdr:cNvPr id="2" name="5-конечная звезда 1"/>
        <cdr:cNvSpPr/>
      </cdr:nvSpPr>
      <cdr:spPr>
        <a:xfrm xmlns:a="http://schemas.openxmlformats.org/drawingml/2006/main">
          <a:off x="3338601" y="1806351"/>
          <a:ext cx="73190" cy="691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0.58583</cdr:x>
      <cdr:y>0.56335</cdr:y>
    </cdr:from>
    <cdr:to>
      <cdr:x>0.60372</cdr:x>
      <cdr:y>0.59704</cdr:y>
    </cdr:to>
    <cdr:sp macro="" textlink="">
      <cdr:nvSpPr>
        <cdr:cNvPr id="3" name="Равнобедренный треугольник 2"/>
        <cdr:cNvSpPr/>
      </cdr:nvSpPr>
      <cdr:spPr>
        <a:xfrm xmlns:a="http://schemas.openxmlformats.org/drawingml/2006/main">
          <a:off x="3321244" y="1622282"/>
          <a:ext cx="101423" cy="97018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0.58818</cdr:x>
      <cdr:y>0.4996</cdr:y>
    </cdr:from>
    <cdr:to>
      <cdr:x>0.60049</cdr:x>
      <cdr:y>0.52645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334558" y="1438712"/>
          <a:ext cx="69789" cy="7732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0.26402</cdr:x>
      <cdr:y>0.09639</cdr:y>
    </cdr:from>
    <cdr:to>
      <cdr:x>0.27693</cdr:x>
      <cdr:y>0.1204</cdr:y>
    </cdr:to>
    <cdr:sp macro="" textlink="">
      <cdr:nvSpPr>
        <cdr:cNvPr id="5" name="5-конечная звезда 4"/>
        <cdr:cNvSpPr/>
      </cdr:nvSpPr>
      <cdr:spPr>
        <a:xfrm xmlns:a="http://schemas.openxmlformats.org/drawingml/2006/main">
          <a:off x="1496815" y="277573"/>
          <a:ext cx="73191" cy="69142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0.39754</cdr:x>
      <cdr:y>0.25987</cdr:y>
    </cdr:from>
    <cdr:to>
      <cdr:x>0.41045</cdr:x>
      <cdr:y>0.28389</cdr:y>
    </cdr:to>
    <cdr:sp macro="" textlink="">
      <cdr:nvSpPr>
        <cdr:cNvPr id="6" name="5-конечная звезда 5"/>
        <cdr:cNvSpPr/>
      </cdr:nvSpPr>
      <cdr:spPr>
        <a:xfrm xmlns:a="http://schemas.openxmlformats.org/drawingml/2006/main">
          <a:off x="2253789" y="748356"/>
          <a:ext cx="73190" cy="691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0.52986</cdr:x>
      <cdr:y>0.24618</cdr:y>
    </cdr:from>
    <cdr:to>
      <cdr:x>0.54277</cdr:x>
      <cdr:y>0.27019</cdr:y>
    </cdr:to>
    <cdr:sp macro="" textlink="">
      <cdr:nvSpPr>
        <cdr:cNvPr id="7" name="5-конечная звезда 6"/>
        <cdr:cNvSpPr/>
      </cdr:nvSpPr>
      <cdr:spPr>
        <a:xfrm xmlns:a="http://schemas.openxmlformats.org/drawingml/2006/main">
          <a:off x="3003932" y="708940"/>
          <a:ext cx="73190" cy="69142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0.42674</cdr:x>
      <cdr:y>0.47405</cdr:y>
    </cdr:from>
    <cdr:to>
      <cdr:x>0.43965</cdr:x>
      <cdr:y>0.49807</cdr:y>
    </cdr:to>
    <cdr:sp macro="" textlink="">
      <cdr:nvSpPr>
        <cdr:cNvPr id="8" name="5-конечная звезда 7"/>
        <cdr:cNvSpPr/>
      </cdr:nvSpPr>
      <cdr:spPr>
        <a:xfrm xmlns:a="http://schemas.openxmlformats.org/drawingml/2006/main">
          <a:off x="2419296" y="1365129"/>
          <a:ext cx="73190" cy="691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0.55753</cdr:x>
      <cdr:y>0.21249</cdr:y>
    </cdr:from>
    <cdr:to>
      <cdr:x>0.57044</cdr:x>
      <cdr:y>0.23651</cdr:y>
    </cdr:to>
    <cdr:sp macro="" textlink="">
      <cdr:nvSpPr>
        <cdr:cNvPr id="9" name="5-конечная звезда 8"/>
        <cdr:cNvSpPr/>
      </cdr:nvSpPr>
      <cdr:spPr>
        <a:xfrm xmlns:a="http://schemas.openxmlformats.org/drawingml/2006/main">
          <a:off x="3160812" y="611909"/>
          <a:ext cx="73190" cy="691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0.42519</cdr:x>
      <cdr:y>0.40279</cdr:y>
    </cdr:from>
    <cdr:to>
      <cdr:x>0.44309</cdr:x>
      <cdr:y>0.43648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2410508" y="1159923"/>
          <a:ext cx="101481" cy="97018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0.55666</cdr:x>
      <cdr:y>0.1552</cdr:y>
    </cdr:from>
    <cdr:to>
      <cdr:x>0.56897</cdr:x>
      <cdr:y>0.18205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3155871" y="446929"/>
          <a:ext cx="69789" cy="7732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0.45409</cdr:x>
      <cdr:y>0.66023</cdr:y>
    </cdr:from>
    <cdr:to>
      <cdr:x>0.46701</cdr:x>
      <cdr:y>0.68425</cdr:y>
    </cdr:to>
    <cdr:sp macro="" textlink="">
      <cdr:nvSpPr>
        <cdr:cNvPr id="12" name="5-конечная звезда 11"/>
        <cdr:cNvSpPr/>
      </cdr:nvSpPr>
      <cdr:spPr>
        <a:xfrm xmlns:a="http://schemas.openxmlformats.org/drawingml/2006/main">
          <a:off x="2574380" y="1901267"/>
          <a:ext cx="73247" cy="691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0.45255</cdr:x>
      <cdr:y>0.59563</cdr:y>
    </cdr:from>
    <cdr:to>
      <cdr:x>0.47044</cdr:x>
      <cdr:y>0.62932</cdr:y>
    </cdr:to>
    <cdr:sp macro="" textlink="">
      <cdr:nvSpPr>
        <cdr:cNvPr id="13" name="Равнобедренный треугольник 12"/>
        <cdr:cNvSpPr/>
      </cdr:nvSpPr>
      <cdr:spPr>
        <a:xfrm xmlns:a="http://schemas.openxmlformats.org/drawingml/2006/main">
          <a:off x="2565649" y="1715255"/>
          <a:ext cx="101423" cy="97018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F717D-D26E-441F-9287-3C206A16C21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C62ED-43B5-4EA1-B7C4-E3291F67C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3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C62ED-43B5-4EA1-B7C4-E3291F67CA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E73A-A87A-4BE7-B2E3-E0F3F96F01D4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7397-7916-417A-9E85-800A40DBC39A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2C99-FC5A-4852-A272-E90B02412B23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0D2A-1D20-4F67-846B-770F787F5DA6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9A1-B694-4862-A135-3815C8B6DED0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1DE4-F727-4FB4-A85E-CF7D11A0A090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0C97-F1D9-46B3-B9CA-219F5E3EDFA6}" type="datetime1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5EB-D5DE-4EA4-85F6-84FC355BD142}" type="datetime1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F9F-6D98-4066-928D-857A6C7CF3EF}" type="datetime1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402-F74E-4CAF-92A0-0CD9EBCB4418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C0F-AC74-49F0-8DA5-F277729A5540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1CA6-ED26-4FA3-913D-26A8EFCD24EB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5390"/>
            <a:ext cx="12210587" cy="689339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667000" y="1249680"/>
            <a:ext cx="9131322" cy="158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340" algn="ctr"/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ОНТОГЕНЕЗА</a:t>
            </a:r>
            <a:endParaRPr lang="ru-RU" sz="3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24199" y="3143518"/>
            <a:ext cx="90863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Задорина Дарья </a:t>
            </a:r>
            <a:r>
              <a:rPr lang="ru-RU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Николаевна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Магистрант 1-го года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УрФУ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специальность «Биология»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Биолог-исследователь лаборатории иммунофизиологии 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иммунофармакологии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Института иммунологии и физиологии УрО РАН, Екатеринбург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Научный руководитель: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к.б.н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доц. О.С.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Арташян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/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ctr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e-mail: zadorina.d@gmail.com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75" y="191918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8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330797" y="778221"/>
            <a:ext cx="10889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их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обсуждение: оценка популяции тучных клеток (окраска толуидиновым синим)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51202191"/>
              </p:ext>
            </p:extLst>
          </p:nvPr>
        </p:nvGraphicFramePr>
        <p:xfrm>
          <a:off x="2468880" y="1320227"/>
          <a:ext cx="7239000" cy="384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303572" y="5142947"/>
            <a:ext cx="11888428" cy="1449881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Рисунок 18 – Соотношение количества ТК в разных возрастных группах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★ 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значения возрастной группы достоверно отличаются от значений возрастной группы 4 месяца; по критерию Манна-Уитни </a:t>
            </a:r>
            <a:r>
              <a:rPr lang="en-US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 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▲ 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10 месяцев; по критерию Манна-Уитни </a:t>
            </a:r>
            <a:r>
              <a:rPr lang="en-US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доверительных интервалах отложена 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величина ошибки среднего</a:t>
            </a:r>
            <a:endParaRPr lang="ru-RU" sz="13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10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834596" y="756621"/>
            <a:ext cx="10889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их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обсуждение: оценка популяции тучных клеток (окраска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толуидиновым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синим)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79409020"/>
              </p:ext>
            </p:extLst>
          </p:nvPr>
        </p:nvGraphicFramePr>
        <p:xfrm>
          <a:off x="350520" y="1887266"/>
          <a:ext cx="5684520" cy="361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41647062"/>
              </p:ext>
            </p:extLst>
          </p:nvPr>
        </p:nvGraphicFramePr>
        <p:xfrm>
          <a:off x="6279350" y="1885828"/>
          <a:ext cx="5703424" cy="352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Объект 3"/>
          <p:cNvSpPr txBox="1">
            <a:spLocks/>
          </p:cNvSpPr>
          <p:nvPr/>
        </p:nvSpPr>
        <p:spPr>
          <a:xfrm>
            <a:off x="834596" y="5675540"/>
            <a:ext cx="5186082" cy="561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100" dirty="0" smtClean="0"/>
              <a:t>Рисунок 20 – Соотношение значений среднего гистохимического коэффициента в разных возрастных группах</a:t>
            </a:r>
            <a:endParaRPr lang="ru-RU" sz="1100" dirty="0"/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6751319" y="5520404"/>
            <a:ext cx="4972783" cy="4728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100" spc="-1" dirty="0" smtClean="0"/>
              <a:t>Рисунок 21 – Соотношение значений коэффициента </a:t>
            </a:r>
            <a:r>
              <a:rPr lang="ru-RU" sz="1100" spc="-1" dirty="0" err="1" smtClean="0"/>
              <a:t>дегрануляции</a:t>
            </a:r>
            <a:r>
              <a:rPr lang="ru-RU" sz="1100" spc="-1" dirty="0" smtClean="0"/>
              <a:t> в разных возрастных группах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11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986118" y="920117"/>
            <a:ext cx="10889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их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обсуждение: оценка популяции тучных клеток (окраска 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альциановым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синим-сафранином)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44430890"/>
              </p:ext>
            </p:extLst>
          </p:nvPr>
        </p:nvGraphicFramePr>
        <p:xfrm>
          <a:off x="170814" y="1854908"/>
          <a:ext cx="5666105" cy="315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Объект 3"/>
          <p:cNvSpPr>
            <a:spLocks noGrp="1"/>
          </p:cNvSpPr>
          <p:nvPr>
            <p:ph sz="quarter" idx="11"/>
          </p:nvPr>
        </p:nvSpPr>
        <p:spPr>
          <a:xfrm>
            <a:off x="325562" y="5122839"/>
            <a:ext cx="4928619" cy="1247482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Рисунок 22 – Соотношение количества ТК в разных возрастных группах</a:t>
            </a:r>
            <a:endParaRPr lang="ru-RU" sz="10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★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4 месяца; по критерию Манна-Уитни </a:t>
            </a: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▲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10 месяцев; по критерию Манна-Уитни </a:t>
            </a: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доверительных интервалах отложена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величина ошибки среднего</a:t>
            </a:r>
            <a:endParaRPr lang="ru-RU" sz="10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12125419"/>
              </p:ext>
            </p:extLst>
          </p:nvPr>
        </p:nvGraphicFramePr>
        <p:xfrm>
          <a:off x="6126480" y="1932803"/>
          <a:ext cx="5822150" cy="31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бъект 3"/>
          <p:cNvSpPr txBox="1">
            <a:spLocks/>
          </p:cNvSpPr>
          <p:nvPr/>
        </p:nvSpPr>
        <p:spPr>
          <a:xfrm>
            <a:off x="6126480" y="5120640"/>
            <a:ext cx="6080759" cy="1722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000" dirty="0" smtClean="0"/>
              <a:t>Рисунок 23 – Соотношение ТК разной степени зрелости в щитовидной железе крысы на разных стадиях онтогенеза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 smtClean="0"/>
              <a:t>★ </a:t>
            </a:r>
            <a:r>
              <a:rPr lang="ru-RU" sz="1000" dirty="0"/>
              <a:t>– </a:t>
            </a:r>
            <a:r>
              <a:rPr lang="ru-RU" sz="1000" dirty="0" smtClean="0"/>
              <a:t>значения возрастной группы достоверно отличаются от значений возрастной группы 4 месяца; по критерию Манна-Уитни </a:t>
            </a:r>
            <a:r>
              <a:rPr lang="en-US" sz="1000" dirty="0" smtClean="0"/>
              <a:t>p</a:t>
            </a:r>
            <a:r>
              <a:rPr lang="ru-RU" sz="1000" dirty="0" smtClean="0"/>
              <a:t>&lt;0,05; </a:t>
            </a:r>
            <a:br>
              <a:rPr lang="ru-RU" sz="1000" dirty="0" smtClean="0"/>
            </a:br>
            <a:r>
              <a:rPr lang="ru-RU" sz="1000" dirty="0" smtClean="0"/>
              <a:t>▲ – значения возрастной группы достоверно отличаются от значений возрастной группы 10 месяцев; по критерию Манна-Уитни </a:t>
            </a:r>
            <a:r>
              <a:rPr lang="en-US" sz="1000" dirty="0" smtClean="0"/>
              <a:t>p</a:t>
            </a:r>
            <a:r>
              <a:rPr lang="ru-RU" sz="1000" dirty="0" smtClean="0"/>
              <a:t>&lt;0,05; </a:t>
            </a:r>
            <a:br>
              <a:rPr lang="ru-RU" sz="1000" dirty="0" smtClean="0"/>
            </a:br>
            <a:r>
              <a:rPr lang="ru-RU" sz="1000" dirty="0" smtClean="0"/>
              <a:t>● – значения возрастной группы достоверно отличаются от значений возрастной группы 12 и 14 месяцев;  по критерию Манна-Уитни </a:t>
            </a:r>
            <a:r>
              <a:rPr lang="en-US" sz="1000" dirty="0" smtClean="0"/>
              <a:t>p</a:t>
            </a:r>
            <a:r>
              <a:rPr lang="ru-RU" sz="1000" dirty="0" smtClean="0"/>
              <a:t>&lt;0,05;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/>
              <a:t>На доверительных интервалах отложена </a:t>
            </a:r>
            <a:r>
              <a:rPr lang="ru-RU" sz="1000" dirty="0" smtClean="0"/>
              <a:t>величина ошибки среднего</a:t>
            </a:r>
            <a:endParaRPr lang="ru-RU" sz="1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12</a:t>
            </a:fld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986118" y="778221"/>
            <a:ext cx="10889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69" y="1178330"/>
            <a:ext cx="9366339" cy="3497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75275" y="4744216"/>
            <a:ext cx="117319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Verdana" pitchFamily="34" charset="0"/>
                <a:ea typeface="Verdana" pitchFamily="34" charset="0"/>
              </a:rPr>
              <a:t>Анализ изменений структурных элементов щитовидной железы показал, что возраст 4 и 10 месяцев является наиболее активным периодом (максимальная высота функционального фолликулярного эпителия и количество кровеносных сосудов на единицу площади), что подтверждается наибольшей активностью со стороны популяции ТК щитовидной железы в эти периоды времени (максимальное количество клеток и их синтетическая активность).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13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3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F48CA-1251-4345-8833-5A5D05FEB7B9}"/>
              </a:ext>
            </a:extLst>
          </p:cNvPr>
          <p:cNvSpPr txBox="1"/>
          <p:nvPr/>
        </p:nvSpPr>
        <p:spPr>
          <a:xfrm>
            <a:off x="986118" y="934896"/>
            <a:ext cx="10586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algn="just"/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является фундаментальным.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практическое внедрение полученных результатов при условии продолжения дальнейших исследований: разработка способов фармакологической коррекции активности тучных клеток в разные периоды онтогенеза для поддержания нормального уровня функционирования щитовидной железы.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14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F48CA-1251-4345-8833-5A5D05FEB7B9}"/>
              </a:ext>
            </a:extLst>
          </p:cNvPr>
          <p:cNvSpPr txBox="1"/>
          <p:nvPr/>
        </p:nvSpPr>
        <p:spPr>
          <a:xfrm>
            <a:off x="986118" y="934896"/>
            <a:ext cx="11083962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 smtClean="0"/>
              <a:t>Арташян</a:t>
            </a:r>
            <a:r>
              <a:rPr lang="ru-RU" sz="1500" dirty="0"/>
              <a:t>, О. С. Тучные клетки. Физиология и патофизиология. / Б. Г. Юшков, В. А. </a:t>
            </a:r>
            <a:r>
              <a:rPr lang="ru-RU" sz="1500" dirty="0" err="1"/>
              <a:t>Черешнев</a:t>
            </a:r>
            <a:r>
              <a:rPr lang="ru-RU" sz="1500" dirty="0"/>
              <a:t>, В. Г. </a:t>
            </a:r>
            <a:r>
              <a:rPr lang="ru-RU" sz="1500" dirty="0" err="1"/>
              <a:t>Климин</a:t>
            </a:r>
            <a:r>
              <a:rPr lang="ru-RU" sz="1500" dirty="0"/>
              <a:t>, О. С. </a:t>
            </a:r>
            <a:r>
              <a:rPr lang="ru-RU" sz="1500" dirty="0" err="1"/>
              <a:t>Арташян</a:t>
            </a:r>
            <a:r>
              <a:rPr lang="ru-RU" sz="1500" dirty="0"/>
              <a:t>. – Москва : Медицина, 2011. – 240 c.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Арташян</a:t>
            </a:r>
            <a:r>
              <a:rPr lang="ru-RU" sz="1500" dirty="0"/>
              <a:t>, О. С. Участие тучных клеток в процессе </a:t>
            </a:r>
            <a:r>
              <a:rPr lang="ru-RU" sz="1500" dirty="0" err="1"/>
              <a:t>репаративной</a:t>
            </a:r>
            <a:r>
              <a:rPr lang="ru-RU" sz="1500" dirty="0"/>
              <a:t> регенерации щитовидной железы / О. С. </a:t>
            </a:r>
            <a:r>
              <a:rPr lang="ru-RU" sz="1500" dirty="0" err="1"/>
              <a:t>Арташян</a:t>
            </a:r>
            <a:r>
              <a:rPr lang="ru-RU" sz="1500" dirty="0"/>
              <a:t>, Ю. С. Храмцова, Б. Г. Юшков. – Вестник уральской медицинской академической науки. – 2013. – № 2 (44).  – С. 36–38.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Гусельникова</a:t>
            </a:r>
            <a:r>
              <a:rPr lang="ru-RU" sz="1500" dirty="0"/>
              <a:t>, В. В. Тучные клетки тимуса как посредники в системе </a:t>
            </a:r>
            <a:r>
              <a:rPr lang="ru-RU" sz="1500" dirty="0" err="1"/>
              <a:t>нейро</a:t>
            </a:r>
            <a:r>
              <a:rPr lang="ru-RU" sz="1500" dirty="0"/>
              <a:t>-иммунных взаимодействий / В. В. </a:t>
            </a:r>
            <a:r>
              <a:rPr lang="ru-RU" sz="1500" dirty="0" err="1"/>
              <a:t>Гусельникова</a:t>
            </a:r>
            <a:r>
              <a:rPr lang="ru-RU" sz="1500" dirty="0"/>
              <a:t>, Е. Г. Сухорукова, Д. Э. </a:t>
            </a:r>
            <a:r>
              <a:rPr lang="ru-RU" sz="1500" dirty="0" err="1"/>
              <a:t>Коржевский</a:t>
            </a:r>
            <a:r>
              <a:rPr lang="ru-RU" sz="1500" dirty="0"/>
              <a:t>, А. В. </a:t>
            </a:r>
            <a:r>
              <a:rPr lang="ru-RU" sz="1500" dirty="0" err="1"/>
              <a:t>Полевщиков</a:t>
            </a:r>
            <a:r>
              <a:rPr lang="ru-RU" sz="1500" dirty="0"/>
              <a:t>. – Медицинский академический журнал. – 2013. – Т. 13, № 3. – С. 53–63.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Кондашевская</a:t>
            </a:r>
            <a:r>
              <a:rPr lang="ru-RU" sz="1500" dirty="0"/>
              <a:t>, М. В. Воздействие курсового введения гепарина на </a:t>
            </a:r>
            <a:r>
              <a:rPr lang="ru-RU" sz="1500" dirty="0" err="1"/>
              <a:t>ангиоархитектонику</a:t>
            </a:r>
            <a:r>
              <a:rPr lang="ru-RU" sz="1500" dirty="0"/>
              <a:t>, процессы репарации и цитофизиологическое состояние тучных клеток крыс </a:t>
            </a:r>
            <a:r>
              <a:rPr lang="ru-RU" sz="1500" dirty="0" err="1"/>
              <a:t>Wistar</a:t>
            </a:r>
            <a:r>
              <a:rPr lang="ru-RU" sz="1500" dirty="0"/>
              <a:t> / М. В. </a:t>
            </a:r>
            <a:r>
              <a:rPr lang="ru-RU" sz="1500" dirty="0" err="1"/>
              <a:t>Кондашевская</a:t>
            </a:r>
            <a:r>
              <a:rPr lang="ru-RU" sz="1500" dirty="0"/>
              <a:t>, О. В. Макарова. – Сборник науч. трудов II Съезда Российского общества </a:t>
            </a:r>
            <a:r>
              <a:rPr lang="ru-RU" sz="1500" dirty="0" err="1"/>
              <a:t>патологоанат</a:t>
            </a:r>
            <a:r>
              <a:rPr lang="ru-RU" sz="1500" dirty="0"/>
              <a:t>.. – Москва : Медицина, 2006. – С. 321–323.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Мангушева</a:t>
            </a:r>
            <a:r>
              <a:rPr lang="ru-RU" sz="1500" dirty="0"/>
              <a:t>, Л. Х. Влияние </a:t>
            </a:r>
            <a:r>
              <a:rPr lang="ru-RU" sz="1500" dirty="0" err="1"/>
              <a:t>иммобилизационного</a:t>
            </a:r>
            <a:r>
              <a:rPr lang="ru-RU" sz="1500" dirty="0"/>
              <a:t> стресса на структурно-функциональное состояние тучных и </a:t>
            </a:r>
            <a:r>
              <a:rPr lang="ru-RU" sz="1500" dirty="0" err="1"/>
              <a:t>парафолликулярных</a:t>
            </a:r>
            <a:r>
              <a:rPr lang="ru-RU" sz="1500" dirty="0"/>
              <a:t> клеток щитовидной железы крысы / Л. Х. </a:t>
            </a:r>
            <a:r>
              <a:rPr lang="ru-RU" sz="1500" dirty="0" err="1"/>
              <a:t>Мангушева</a:t>
            </a:r>
            <a:r>
              <a:rPr lang="ru-RU" sz="1500" dirty="0"/>
              <a:t>, Г. В. </a:t>
            </a:r>
            <a:r>
              <a:rPr lang="ru-RU" sz="1500" dirty="0" err="1"/>
              <a:t>Брюхин</a:t>
            </a:r>
            <a:r>
              <a:rPr lang="ru-RU" sz="1500" dirty="0"/>
              <a:t>. – Морфологические ведомости. – 2018. – № 26(4). – С. 29–31.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Рустембекова</a:t>
            </a:r>
            <a:r>
              <a:rPr lang="ru-RU" sz="1500" dirty="0"/>
              <a:t>, С. А. Возрастные особенности структуры и функции щитовидной железы / С. А. </a:t>
            </a:r>
            <a:r>
              <a:rPr lang="ru-RU" sz="1500" dirty="0" err="1"/>
              <a:t>Рустембекова</a:t>
            </a:r>
            <a:r>
              <a:rPr lang="ru-RU" sz="1500" dirty="0"/>
              <a:t>, А. М. </a:t>
            </a:r>
            <a:r>
              <a:rPr lang="ru-RU" sz="1500" dirty="0" err="1"/>
              <a:t>Тлиашинова</a:t>
            </a:r>
            <a:r>
              <a:rPr lang="ru-RU" sz="1500" dirty="0"/>
              <a:t>, Т. И. Бурая, Н. Б. </a:t>
            </a:r>
            <a:r>
              <a:rPr lang="ru-RU" sz="1500" dirty="0" err="1"/>
              <a:t>Сельверова</a:t>
            </a:r>
            <a:r>
              <a:rPr lang="ru-RU" sz="1500" dirty="0"/>
              <a:t>. – Новые исследования. – 2011. – № 28. – С. 65–74.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/>
              <a:t>Соколов, Е. В. Серая крыса: Систематика, экология, регуляция численности / Е. В. Соколов. – 2. – Москва : Наука, 1990. – 456 c.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Челомбитько</a:t>
            </a:r>
            <a:r>
              <a:rPr lang="ru-RU" sz="1500" dirty="0"/>
              <a:t>, М. А. Роль активных форм кислорода в </a:t>
            </a:r>
            <a:r>
              <a:rPr lang="ru-RU" sz="1500" dirty="0" err="1"/>
              <a:t>дегрануляции</a:t>
            </a:r>
            <a:r>
              <a:rPr lang="ru-RU" sz="1500" dirty="0"/>
              <a:t> тучных клеток / М. А. </a:t>
            </a:r>
            <a:r>
              <a:rPr lang="ru-RU" sz="1500" dirty="0" err="1"/>
              <a:t>Челомбитько</a:t>
            </a:r>
            <a:r>
              <a:rPr lang="ru-RU" sz="1500" dirty="0"/>
              <a:t>, А. В. Федоров, О. П. Ильинская [и др.]. – Биохимия. – 2017. – № 82. – С. 19–34.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/>
              <a:t>Юшков Б. Г., </a:t>
            </a:r>
            <a:r>
              <a:rPr lang="ru-RU" sz="1500" dirty="0" err="1"/>
              <a:t>Климин</a:t>
            </a:r>
            <a:r>
              <a:rPr lang="ru-RU" sz="1500" dirty="0"/>
              <a:t> В. Г. Физиология возбудимых тканей : учеб. пособие  – Екатеринбург : УрО РАН, 2001. – 103 с.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Яглова</a:t>
            </a:r>
            <a:r>
              <a:rPr lang="ru-RU" sz="1500" dirty="0"/>
              <a:t>, Н. В. Биология секреции тучных клеток / Н. В. </a:t>
            </a:r>
            <a:r>
              <a:rPr lang="ru-RU" sz="1500" dirty="0" err="1"/>
              <a:t>Яглова</a:t>
            </a:r>
            <a:r>
              <a:rPr lang="ru-RU" sz="1500" dirty="0"/>
              <a:t>, В. В. </a:t>
            </a:r>
            <a:r>
              <a:rPr lang="ru-RU" sz="1500" dirty="0" err="1"/>
              <a:t>Яглов</a:t>
            </a:r>
            <a:r>
              <a:rPr lang="ru-RU" sz="1500" dirty="0"/>
              <a:t> // Клиническая и экспериментальная морфология. – 2012. – № 4. – С. 4–10.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Яглова</a:t>
            </a:r>
            <a:r>
              <a:rPr lang="ru-RU" sz="1500" dirty="0"/>
              <a:t>, Н. В. Секреция тучных клеток щитовидной железы при воздействии тиреотропного гормона / Н. В. </a:t>
            </a:r>
            <a:r>
              <a:rPr lang="ru-RU" sz="1500" dirty="0" err="1"/>
              <a:t>Яглова</a:t>
            </a:r>
            <a:r>
              <a:rPr lang="ru-RU" sz="1500" dirty="0"/>
              <a:t>, В. В. </a:t>
            </a:r>
            <a:r>
              <a:rPr lang="ru-RU" sz="1500" dirty="0" err="1"/>
              <a:t>Яглов</a:t>
            </a:r>
            <a:r>
              <a:rPr lang="ru-RU" sz="1500" dirty="0"/>
              <a:t>. – Экспериментальная морфология. – 2012. – № 2. – С. 36–40.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500" dirty="0" err="1"/>
              <a:t>Ярилин</a:t>
            </a:r>
            <a:r>
              <a:rPr lang="ru-RU" sz="1500" dirty="0"/>
              <a:t>, А. А. Иммунология / А. А. </a:t>
            </a:r>
            <a:r>
              <a:rPr lang="ru-RU" sz="1500" dirty="0" err="1"/>
              <a:t>Ярилин</a:t>
            </a:r>
            <a:r>
              <a:rPr lang="ru-RU" sz="1500" dirty="0"/>
              <a:t>. – 1. – Москва : ГЭОТАР-Медиа, 2010. – 752 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15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2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F48CA-1251-4345-8833-5A5D05FEB7B9}"/>
              </a:ext>
            </a:extLst>
          </p:cNvPr>
          <p:cNvSpPr txBox="1"/>
          <p:nvPr/>
        </p:nvSpPr>
        <p:spPr>
          <a:xfrm>
            <a:off x="986118" y="934896"/>
            <a:ext cx="1120588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1400" dirty="0" smtClean="0"/>
              <a:t>Яценко</a:t>
            </a:r>
            <a:r>
              <a:rPr lang="ru-RU" sz="1400" dirty="0"/>
              <a:t>, А. С. Реакция системы тучных клеток на повреждение щитовидной железы / А. С. Яценко, О. С. </a:t>
            </a:r>
            <a:r>
              <a:rPr lang="ru-RU" sz="1400" dirty="0" err="1"/>
              <a:t>Арташян</a:t>
            </a:r>
            <a:r>
              <a:rPr lang="ru-RU" sz="1400" dirty="0"/>
              <a:t> // Биология будущего: традиции и новации : материалы II Всероссийской с международным участием школы-конференции молодых учёных (Екатеринбург, 01–05 октября 2012 г.). – Екатеринбург : Издательство Уральского университета, 2012. – С. 296-299.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Agis</a:t>
            </a:r>
            <a:r>
              <a:rPr lang="en-US" sz="1400" dirty="0"/>
              <a:t> H. Monocytes do not make mast cells when cultured in the presence of SCF. Characterization of the circulating mast cell progenitor as a c-kit+, CD34+, Ly-, CD14-, CD17-, colony-forming cell / </a:t>
            </a:r>
            <a:r>
              <a:rPr lang="en-US" sz="1400" dirty="0" err="1"/>
              <a:t>Agis</a:t>
            </a:r>
            <a:r>
              <a:rPr lang="en-US" sz="1400" dirty="0"/>
              <a:t> H. 14, </a:t>
            </a:r>
            <a:r>
              <a:rPr lang="en-US" sz="1400" dirty="0" err="1"/>
              <a:t>Willheim</a:t>
            </a:r>
            <a:r>
              <a:rPr lang="en-US" sz="1400" dirty="0"/>
              <a:t> M., </a:t>
            </a:r>
            <a:r>
              <a:rPr lang="en-US" sz="1400" dirty="0" err="1"/>
              <a:t>Sperr</a:t>
            </a:r>
            <a:r>
              <a:rPr lang="en-US" sz="1400" dirty="0"/>
              <a:t> W. R. [et al.]. // J Immunol. – 1993. – № 151. – P. 4221–4227.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Apa</a:t>
            </a:r>
            <a:r>
              <a:rPr lang="en-US" sz="1400" dirty="0"/>
              <a:t> D. Mast cells and fibrosis on testicular biopsies in male infertility / </a:t>
            </a:r>
            <a:r>
              <a:rPr lang="en-US" sz="1400" dirty="0" err="1"/>
              <a:t>Apa</a:t>
            </a:r>
            <a:r>
              <a:rPr lang="en-US" sz="1400" dirty="0"/>
              <a:t> D., </a:t>
            </a:r>
            <a:r>
              <a:rPr lang="en-US" sz="1400" dirty="0" err="1"/>
              <a:t>Cayan</a:t>
            </a:r>
            <a:r>
              <a:rPr lang="en-US" sz="1400" dirty="0"/>
              <a:t> S., </a:t>
            </a:r>
            <a:r>
              <a:rPr lang="en-US" sz="1400" dirty="0" err="1"/>
              <a:t>Polat</a:t>
            </a:r>
            <a:r>
              <a:rPr lang="en-US" sz="1400" dirty="0"/>
              <a:t> A., [et al.]. // Arch. </a:t>
            </a:r>
            <a:r>
              <a:rPr lang="en-US" sz="1400" dirty="0" err="1"/>
              <a:t>Androl</a:t>
            </a:r>
            <a:r>
              <a:rPr lang="en-US" sz="1400" dirty="0"/>
              <a:t>. – 2002. – V. 48, №5. – P. 337–344.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Baccari</a:t>
            </a:r>
            <a:r>
              <a:rPr lang="en-US" sz="1400" dirty="0"/>
              <a:t> G. C. Mast cells in </a:t>
            </a:r>
            <a:r>
              <a:rPr lang="en-US" sz="1400" dirty="0" err="1"/>
              <a:t>nonmammalian</a:t>
            </a:r>
            <a:r>
              <a:rPr lang="en-US" sz="1400" dirty="0"/>
              <a:t> vertebrates: an overview / </a:t>
            </a:r>
            <a:r>
              <a:rPr lang="en-US" sz="1400" dirty="0" err="1"/>
              <a:t>Baccari</a:t>
            </a:r>
            <a:r>
              <a:rPr lang="en-US" sz="1400" dirty="0"/>
              <a:t> G. C., </a:t>
            </a:r>
            <a:r>
              <a:rPr lang="en-US" sz="1400" dirty="0" err="1"/>
              <a:t>Pinelli</a:t>
            </a:r>
            <a:r>
              <a:rPr lang="en-US" sz="1400" dirty="0"/>
              <a:t> C., </a:t>
            </a:r>
            <a:r>
              <a:rPr lang="en-US" sz="1400" dirty="0" err="1"/>
              <a:t>Santillo</a:t>
            </a:r>
            <a:r>
              <a:rPr lang="en-US" sz="1400" dirty="0"/>
              <a:t> A., [et al.]. // Int. Rev. Cell Mol. Biol. – 2011. – №290. </a:t>
            </a:r>
            <a:r>
              <a:rPr lang="ru-RU" sz="1400" dirty="0"/>
              <a:t>–</a:t>
            </a:r>
            <a:r>
              <a:rPr lang="en-US" sz="1400" dirty="0"/>
              <a:t> P. 1–53.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/>
              <a:t>Blank U. The history of mast cell and basophil research – some lessons learnt from the last century / Blank U., Falcone F.H., Nilsson G. // Allergy. – 2013. – V. 68. – P. 1093–1101. 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Catini</a:t>
            </a:r>
            <a:r>
              <a:rPr lang="en-US" sz="1400" dirty="0"/>
              <a:t> C. Role of mast cells in health: daily rhythmic variations in their number, </a:t>
            </a:r>
            <a:r>
              <a:rPr lang="en-US" sz="1400" dirty="0" err="1"/>
              <a:t>exocytotic</a:t>
            </a:r>
            <a:r>
              <a:rPr lang="en-US" sz="1400" dirty="0"/>
              <a:t> activity, histamine and serotonin content in the rat thyroid gland / </a:t>
            </a:r>
            <a:r>
              <a:rPr lang="en-US" sz="1400" dirty="0" err="1"/>
              <a:t>Catini</a:t>
            </a:r>
            <a:r>
              <a:rPr lang="en-US" sz="1400" dirty="0"/>
              <a:t> C, </a:t>
            </a:r>
            <a:r>
              <a:rPr lang="en-US" sz="1400" dirty="0" err="1"/>
              <a:t>Legnaioli</a:t>
            </a:r>
            <a:r>
              <a:rPr lang="en-US" sz="1400" dirty="0"/>
              <a:t> M. //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Histochem</a:t>
            </a:r>
            <a:r>
              <a:rPr lang="en-US" sz="1400" dirty="0"/>
              <a:t>. – 1992. – V. 36(4). – P. 501–516.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Crivellato</a:t>
            </a:r>
            <a:r>
              <a:rPr lang="en-US" sz="1400" dirty="0"/>
              <a:t> E. Cell secretion mediated by granule-associated vesicle transport: a glimpse at evolution / </a:t>
            </a:r>
            <a:r>
              <a:rPr lang="en-US" sz="1400" dirty="0" err="1"/>
              <a:t>Crivellato</a:t>
            </a:r>
            <a:r>
              <a:rPr lang="en-US" sz="1400" dirty="0"/>
              <a:t> E., </a:t>
            </a:r>
            <a:r>
              <a:rPr lang="en-US" sz="1400" dirty="0" err="1"/>
              <a:t>Nico</a:t>
            </a:r>
            <a:r>
              <a:rPr lang="en-US" sz="1400" dirty="0"/>
              <a:t> B., Gallo V.P., [et al.]. // Anat. Rec. (Hoboken). – 2010. – V. 293 (7). </a:t>
            </a:r>
            <a:r>
              <a:rPr lang="ru-RU" sz="1400" dirty="0"/>
              <a:t>–</a:t>
            </a:r>
            <a:r>
              <a:rPr lang="en-US" sz="1400" dirty="0"/>
              <a:t> P. 1115–1124.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Florenzano</a:t>
            </a:r>
            <a:r>
              <a:rPr lang="en-US" sz="1400" dirty="0"/>
              <a:t> F. Degranulation, density, and distribution of mast cells in the rat thalamus: a light and electron microscopic study in basal conditions and after </a:t>
            </a:r>
            <a:r>
              <a:rPr lang="en-US" sz="1400" dirty="0" err="1"/>
              <a:t>intracerebroventricular</a:t>
            </a:r>
            <a:r>
              <a:rPr lang="en-US" sz="1400" dirty="0"/>
              <a:t> administration of nerve growth factor / </a:t>
            </a:r>
            <a:r>
              <a:rPr lang="en-US" sz="1400" dirty="0" err="1"/>
              <a:t>Florenzano</a:t>
            </a:r>
            <a:r>
              <a:rPr lang="en-US" sz="1400" dirty="0"/>
              <a:t> F., </a:t>
            </a:r>
            <a:r>
              <a:rPr lang="en-US" sz="1400" dirty="0" err="1"/>
              <a:t>Bentivoglio</a:t>
            </a:r>
            <a:r>
              <a:rPr lang="en-US" sz="1400" dirty="0"/>
              <a:t> M. // J. Comp. Neurol. – 2000. – V. 424 (4). </a:t>
            </a:r>
            <a:r>
              <a:rPr lang="ru-RU" sz="1400" dirty="0"/>
              <a:t>–</a:t>
            </a:r>
            <a:r>
              <a:rPr lang="en-US" sz="1400" dirty="0"/>
              <a:t> P. 651–669.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Galli</a:t>
            </a:r>
            <a:r>
              <a:rPr lang="en-US" sz="1400" dirty="0"/>
              <a:t> S. J. New insights into “the riddle of the mast cells”: </a:t>
            </a:r>
            <a:r>
              <a:rPr lang="en-US" sz="1400" dirty="0" err="1"/>
              <a:t>microenvironmental</a:t>
            </a:r>
            <a:r>
              <a:rPr lang="en-US" sz="1400" dirty="0"/>
              <a:t> regulation of mast cell development and phenotypic heterogeneity / </a:t>
            </a:r>
            <a:r>
              <a:rPr lang="en-US" sz="1400" dirty="0" err="1"/>
              <a:t>Galli</a:t>
            </a:r>
            <a:r>
              <a:rPr lang="en-US" sz="1400" dirty="0"/>
              <a:t> S. J. // Lab. Invest. – 1990. – V. 62 (1). – P. 5–33.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/>
              <a:t>Lehman M. CSF signaling in physiology and behavior / Lehman M., Silver R. // </a:t>
            </a:r>
            <a:r>
              <a:rPr lang="en-US" sz="1400" dirty="0" err="1"/>
              <a:t>Prog</a:t>
            </a:r>
            <a:r>
              <a:rPr lang="en-US" sz="1400" dirty="0"/>
              <a:t>. Brain Res. – V. 125. – P. 415–433.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Melander</a:t>
            </a:r>
            <a:r>
              <a:rPr lang="en-US" sz="1400" dirty="0"/>
              <a:t> A. Influence of histamine- and 5-hydroxytryptamine-containing thyroid mast cells on thyroid blood flow and permeability in the rat / </a:t>
            </a:r>
            <a:r>
              <a:rPr lang="en-US" sz="1400" dirty="0" err="1"/>
              <a:t>Melander</a:t>
            </a:r>
            <a:r>
              <a:rPr lang="en-US" sz="1400" dirty="0"/>
              <a:t> A., </a:t>
            </a:r>
            <a:r>
              <a:rPr lang="en-US" sz="1400" dirty="0" err="1"/>
              <a:t>Westgren</a:t>
            </a:r>
            <a:r>
              <a:rPr lang="en-US" sz="1400" dirty="0"/>
              <a:t> U., </a:t>
            </a:r>
            <a:r>
              <a:rPr lang="en-US" sz="1400" dirty="0" err="1"/>
              <a:t>Sundler</a:t>
            </a:r>
            <a:r>
              <a:rPr lang="en-US" sz="1400" dirty="0"/>
              <a:t> F., [et al.]. // Endocrinology. – 1975. – V. 97, № 5. – P. 1130–1137. </a:t>
            </a:r>
            <a:endParaRPr lang="ru-RU" sz="1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400" dirty="0" err="1"/>
              <a:t>Nelissen</a:t>
            </a:r>
            <a:r>
              <a:rPr lang="en-US" sz="1400" dirty="0"/>
              <a:t> S. The role of mast cells in </a:t>
            </a:r>
            <a:r>
              <a:rPr lang="en-US" sz="1400" dirty="0" err="1"/>
              <a:t>neuroinflammation</a:t>
            </a:r>
            <a:r>
              <a:rPr lang="en-US" sz="1400" dirty="0"/>
              <a:t>. / </a:t>
            </a:r>
            <a:r>
              <a:rPr lang="en-US" sz="1400" dirty="0" err="1"/>
              <a:t>Nelissen</a:t>
            </a:r>
            <a:r>
              <a:rPr lang="en-US" sz="1400" dirty="0"/>
              <a:t> S., </a:t>
            </a:r>
            <a:r>
              <a:rPr lang="en-US" sz="1400" dirty="0" err="1"/>
              <a:t>Lemmens</a:t>
            </a:r>
            <a:r>
              <a:rPr lang="en-US" sz="1400" dirty="0"/>
              <a:t> E., </a:t>
            </a:r>
            <a:r>
              <a:rPr lang="en-US" sz="1400" dirty="0" err="1"/>
              <a:t>Geurts</a:t>
            </a:r>
            <a:r>
              <a:rPr lang="en-US" sz="1400" dirty="0"/>
              <a:t> N., [et al.]. //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Neuropathol</a:t>
            </a:r>
            <a:r>
              <a:rPr lang="en-US" sz="1400" dirty="0"/>
              <a:t>. – 2013. – V. 125 (5). – P. 637–650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16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2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F48CA-1251-4345-8833-5A5D05FEB7B9}"/>
              </a:ext>
            </a:extLst>
          </p:cNvPr>
          <p:cNvSpPr txBox="1"/>
          <p:nvPr/>
        </p:nvSpPr>
        <p:spPr>
          <a:xfrm>
            <a:off x="986118" y="934896"/>
            <a:ext cx="1058646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 smtClean="0"/>
              <a:t>Rajkovic</a:t>
            </a:r>
            <a:r>
              <a:rPr lang="en-US" sz="1500" dirty="0" smtClean="0"/>
              <a:t> </a:t>
            </a:r>
            <a:r>
              <a:rPr lang="en-US" sz="1500" dirty="0"/>
              <a:t>V. Stereological analysis of thyroid mast cells in rats after exposure to extremely low frequency electromagnetic field and the following "off" field period / </a:t>
            </a:r>
            <a:r>
              <a:rPr lang="en-US" sz="1500" dirty="0" err="1"/>
              <a:t>Rajkovic</a:t>
            </a:r>
            <a:r>
              <a:rPr lang="en-US" sz="1500" dirty="0"/>
              <a:t> V., </a:t>
            </a:r>
            <a:r>
              <a:rPr lang="en-US" sz="1500" dirty="0" err="1"/>
              <a:t>Matavulj</a:t>
            </a:r>
            <a:r>
              <a:rPr lang="en-US" sz="1500" dirty="0"/>
              <a:t> M., </a:t>
            </a:r>
            <a:r>
              <a:rPr lang="en-US" sz="1500" dirty="0" err="1"/>
              <a:t>Lazetic</a:t>
            </a:r>
            <a:r>
              <a:rPr lang="en-US" sz="1500" dirty="0"/>
              <a:t> B. // </a:t>
            </a:r>
            <a:r>
              <a:rPr lang="en-US" sz="1500" dirty="0" err="1"/>
              <a:t>Acta</a:t>
            </a:r>
            <a:r>
              <a:rPr lang="en-US" sz="1500" dirty="0"/>
              <a:t>. Biol. Hung. – 2005. – V. 56, №1–2. – P.43–51.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Sakoda</a:t>
            </a:r>
            <a:r>
              <a:rPr lang="en-US" sz="1500" dirty="0"/>
              <a:t> H. Distribution and differentiation of murine mast cell progenitors determined with soft agar culture. / </a:t>
            </a:r>
            <a:r>
              <a:rPr lang="en-US" sz="1500" dirty="0" err="1"/>
              <a:t>Sakoda</a:t>
            </a:r>
            <a:r>
              <a:rPr lang="en-US" sz="1500" dirty="0"/>
              <a:t> H., Mori K. J. // </a:t>
            </a:r>
            <a:r>
              <a:rPr lang="en-US" sz="1500" dirty="0" err="1"/>
              <a:t>Exp</a:t>
            </a:r>
            <a:r>
              <a:rPr lang="en-US" sz="1500" dirty="0"/>
              <a:t> </a:t>
            </a:r>
            <a:r>
              <a:rPr lang="en-US" sz="1500" dirty="0" err="1"/>
              <a:t>Hematol</a:t>
            </a:r>
            <a:r>
              <a:rPr lang="en-US" sz="1500" dirty="0"/>
              <a:t>. – 1989.  – V. 17(7). – P. 791–794.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Sengupta</a:t>
            </a:r>
            <a:r>
              <a:rPr lang="en-US" sz="1500" dirty="0"/>
              <a:t> P. The Laboratory Rat: Relating Its Age With Human's / </a:t>
            </a:r>
            <a:r>
              <a:rPr lang="en-US" sz="1500" dirty="0" err="1"/>
              <a:t>Sengupta</a:t>
            </a:r>
            <a:r>
              <a:rPr lang="en-US" sz="1500" dirty="0"/>
              <a:t> P. // International journal of preventive medicine. – 2013. – V. 4(6). – P. 624–630.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Sudhanshu</a:t>
            </a:r>
            <a:r>
              <a:rPr lang="en-US" sz="1500" dirty="0"/>
              <a:t> </a:t>
            </a:r>
            <a:r>
              <a:rPr lang="en-US" sz="1500" dirty="0" err="1"/>
              <a:t>Bhushan</a:t>
            </a:r>
            <a:r>
              <a:rPr lang="en-US" sz="1500" dirty="0"/>
              <a:t>, Immune Cell Subtypes and Their Function in the Testis Front / </a:t>
            </a:r>
            <a:r>
              <a:rPr lang="en-US" sz="1500" dirty="0" err="1"/>
              <a:t>Sudhanshu</a:t>
            </a:r>
            <a:r>
              <a:rPr lang="en-US" sz="1500" dirty="0"/>
              <a:t> </a:t>
            </a:r>
            <a:r>
              <a:rPr lang="en-US" sz="1500" dirty="0" err="1"/>
              <a:t>Bhushan</a:t>
            </a:r>
            <a:r>
              <a:rPr lang="en-US" sz="1500" dirty="0"/>
              <a:t>, </a:t>
            </a:r>
            <a:r>
              <a:rPr lang="en-US" sz="1500" dirty="0" err="1"/>
              <a:t>María</a:t>
            </a:r>
            <a:r>
              <a:rPr lang="en-US" sz="1500" dirty="0"/>
              <a:t> S. </a:t>
            </a:r>
            <a:r>
              <a:rPr lang="en-US" sz="1500" dirty="0" err="1"/>
              <a:t>Theas</a:t>
            </a:r>
            <a:r>
              <a:rPr lang="en-US" sz="1500" dirty="0"/>
              <a:t>, </a:t>
            </a:r>
            <a:r>
              <a:rPr lang="en-US" sz="1500" dirty="0" err="1"/>
              <a:t>Vanesa</a:t>
            </a:r>
            <a:r>
              <a:rPr lang="en-US" sz="1500" dirty="0"/>
              <a:t> A. </a:t>
            </a:r>
            <a:r>
              <a:rPr lang="en-US" sz="1500" dirty="0" err="1"/>
              <a:t>Guazzone</a:t>
            </a:r>
            <a:r>
              <a:rPr lang="en-US" sz="1500" dirty="0"/>
              <a:t>, [et al.]. // Front Immunol. – 2020. – V. 11: 583304.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Theoharis</a:t>
            </a:r>
            <a:r>
              <a:rPr lang="en-US" sz="1500" dirty="0"/>
              <a:t> C. </a:t>
            </a:r>
            <a:r>
              <a:rPr lang="en-US" sz="1500" dirty="0" err="1"/>
              <a:t>Theoharides</a:t>
            </a:r>
            <a:r>
              <a:rPr lang="en-US" sz="1500" dirty="0"/>
              <a:t>. Mast cells, brain inflammation and autism / </a:t>
            </a:r>
            <a:r>
              <a:rPr lang="en-US" sz="1500" dirty="0" err="1"/>
              <a:t>Theoharis</a:t>
            </a:r>
            <a:r>
              <a:rPr lang="en-US" sz="1500" dirty="0"/>
              <a:t> C. </a:t>
            </a:r>
            <a:r>
              <a:rPr lang="en-US" sz="1500" dirty="0" err="1"/>
              <a:t>Theoharides</a:t>
            </a:r>
            <a:r>
              <a:rPr lang="en-US" sz="1500" dirty="0"/>
              <a:t>, Julia M. Stewart, </a:t>
            </a:r>
            <a:r>
              <a:rPr lang="en-US" sz="1500" dirty="0" err="1"/>
              <a:t>Smaro</a:t>
            </a:r>
            <a:r>
              <a:rPr lang="en-US" sz="1500" dirty="0"/>
              <a:t> </a:t>
            </a:r>
            <a:r>
              <a:rPr lang="en-US" sz="1500" dirty="0" err="1"/>
              <a:t>Panagiotidou</a:t>
            </a:r>
            <a:r>
              <a:rPr lang="en-US" sz="1500" dirty="0"/>
              <a:t>, [et al.]. // European Journal of Pharmacology. – 2016. – V. 778. – P. 96–102.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/>
              <a:t>Toda S. Growth factor expression mast cells accumulate in the thyroid tissue-regenerative site of </a:t>
            </a:r>
            <a:r>
              <a:rPr lang="en-US" sz="1500" dirty="0" err="1"/>
              <a:t>subacute</a:t>
            </a:r>
            <a:r>
              <a:rPr lang="en-US" sz="1500" dirty="0"/>
              <a:t> thyroiditis / Toda S., </a:t>
            </a:r>
            <a:r>
              <a:rPr lang="en-US" sz="1500" dirty="0" err="1"/>
              <a:t>Tokuda</a:t>
            </a:r>
            <a:r>
              <a:rPr lang="en-US" sz="1500" dirty="0"/>
              <a:t> Y., Koike N. [et al.]. // The thyroid gland. – 2000. – V. 10, № 5. – P. 381–386.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Valent</a:t>
            </a:r>
            <a:r>
              <a:rPr lang="en-US" sz="1500" dirty="0"/>
              <a:t> P. New aspects in thrombosis research: possible role of mast cells as </a:t>
            </a:r>
            <a:r>
              <a:rPr lang="en-US" sz="1500" dirty="0" err="1"/>
              <a:t>profibrinolytic</a:t>
            </a:r>
            <a:r>
              <a:rPr lang="en-US" sz="1500" dirty="0"/>
              <a:t> and antithrombotic cells / </a:t>
            </a:r>
            <a:r>
              <a:rPr lang="en-US" sz="1500" dirty="0" err="1"/>
              <a:t>Valent</a:t>
            </a:r>
            <a:r>
              <a:rPr lang="en-US" sz="1500" dirty="0"/>
              <a:t> P., </a:t>
            </a:r>
            <a:r>
              <a:rPr lang="en-US" sz="1500" dirty="0" err="1"/>
              <a:t>Baghestanian</a:t>
            </a:r>
            <a:r>
              <a:rPr lang="en-US" sz="1500" dirty="0"/>
              <a:t> M., </a:t>
            </a:r>
            <a:r>
              <a:rPr lang="en-US" sz="1500" dirty="0" err="1"/>
              <a:t>Bankl</a:t>
            </a:r>
            <a:r>
              <a:rPr lang="en-US" sz="1500" dirty="0"/>
              <a:t> H.C. [et al.]. // </a:t>
            </a:r>
            <a:r>
              <a:rPr lang="en-US" sz="1500" dirty="0" err="1"/>
              <a:t>Thromb</a:t>
            </a:r>
            <a:r>
              <a:rPr lang="en-US" sz="1500" dirty="0"/>
              <a:t>. </a:t>
            </a:r>
            <a:r>
              <a:rPr lang="en-US" sz="1500" dirty="0" err="1"/>
              <a:t>Haemost</a:t>
            </a:r>
            <a:r>
              <a:rPr lang="en-US" sz="1500" dirty="0"/>
              <a:t>. – 2002. – V. 87, № 5. – P. 786–790.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Vukman</a:t>
            </a:r>
            <a:r>
              <a:rPr lang="en-US" sz="1500" dirty="0"/>
              <a:t> K.V. Mast cell </a:t>
            </a:r>
            <a:r>
              <a:rPr lang="en-US" sz="1500" dirty="0" err="1"/>
              <a:t>secretome</a:t>
            </a:r>
            <a:r>
              <a:rPr lang="en-US" sz="1500" dirty="0"/>
              <a:t>: soluble and vesicular components / </a:t>
            </a:r>
            <a:r>
              <a:rPr lang="en-US" sz="1500" dirty="0" err="1"/>
              <a:t>Vukman</a:t>
            </a:r>
            <a:r>
              <a:rPr lang="en-US" sz="1500" dirty="0"/>
              <a:t> K.V., </a:t>
            </a:r>
            <a:r>
              <a:rPr lang="en-US" sz="1500" dirty="0" err="1"/>
              <a:t>Försönits</a:t>
            </a:r>
            <a:r>
              <a:rPr lang="en-US" sz="1500" dirty="0"/>
              <a:t> A., </a:t>
            </a:r>
            <a:r>
              <a:rPr lang="en-US" sz="1500" dirty="0" err="1"/>
              <a:t>Oszvald</a:t>
            </a:r>
            <a:r>
              <a:rPr lang="en-US" sz="1500" dirty="0"/>
              <a:t> Á., [et al.]. // </a:t>
            </a:r>
            <a:r>
              <a:rPr lang="en-US" sz="1500" dirty="0" err="1"/>
              <a:t>Semin</a:t>
            </a:r>
            <a:r>
              <a:rPr lang="en-US" sz="1500" dirty="0"/>
              <a:t>. Cell Dev. Biol. – 2017. – V.67. </a:t>
            </a:r>
            <a:r>
              <a:rPr lang="ru-RU" sz="1500" dirty="0"/>
              <a:t> </a:t>
            </a:r>
            <a:r>
              <a:rPr lang="en-US" sz="1500" dirty="0"/>
              <a:t>– P. 65–73.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/>
              <a:t>Wilhelm M. Central nervous system neurons acquire mast cell products via </a:t>
            </a:r>
            <a:r>
              <a:rPr lang="en-US" sz="1500" dirty="0" err="1"/>
              <a:t>transgranulation</a:t>
            </a:r>
            <a:r>
              <a:rPr lang="en-US" sz="1500" dirty="0"/>
              <a:t> / Wilhelm M., Silver R., Silverman A.J. // Eur. J. </a:t>
            </a:r>
            <a:r>
              <a:rPr lang="en-US" sz="1500" dirty="0" err="1"/>
              <a:t>Neurosci</a:t>
            </a:r>
            <a:r>
              <a:rPr lang="en-US" sz="1500" dirty="0"/>
              <a:t>. – 2005. – V. 22 (9). – P. 2238–2248.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/>
              <a:t>Wilhelm M. Gonadal steroids regulate the number and </a:t>
            </a:r>
            <a:r>
              <a:rPr lang="en-US" sz="1500" dirty="0" err="1"/>
              <a:t>activational</a:t>
            </a:r>
            <a:r>
              <a:rPr lang="en-US" sz="1500" dirty="0"/>
              <a:t> state of mast cells in the medial </a:t>
            </a:r>
            <a:r>
              <a:rPr lang="en-US" sz="1500" dirty="0" err="1"/>
              <a:t>habenula</a:t>
            </a:r>
            <a:r>
              <a:rPr lang="en-US" sz="1500" dirty="0"/>
              <a:t> / Wilhelm M., King B., Silverman A.J., [et al.]. // Endocrinology. – 2000. – V.141 (3). – P. 1178–1186. 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 err="1"/>
              <a:t>Xie</a:t>
            </a:r>
            <a:r>
              <a:rPr lang="en-US" sz="1500" dirty="0"/>
              <a:t>, Z. Immune Cell Confrontation in the Papillary Thyroid Carcinoma Microenvironment / </a:t>
            </a:r>
            <a:r>
              <a:rPr lang="en-US" sz="1500" dirty="0" err="1"/>
              <a:t>Xie</a:t>
            </a:r>
            <a:r>
              <a:rPr lang="en-US" sz="1500" dirty="0"/>
              <a:t>, Z., Li, X., He, Y., [et al.]. // Frontiers in Endocrinology. – 2020. – V. 11: 570604.</a:t>
            </a:r>
            <a:endParaRPr lang="ru-RU" sz="15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1500" dirty="0"/>
              <a:t>Yang M.F. Compound 48/80-induced degranulation of </a:t>
            </a:r>
            <a:r>
              <a:rPr lang="en-US" sz="1500" dirty="0" err="1"/>
              <a:t>GnRH</a:t>
            </a:r>
            <a:r>
              <a:rPr lang="en-US" sz="1500" dirty="0"/>
              <a:t>-like </a:t>
            </a:r>
            <a:r>
              <a:rPr lang="en-US" sz="1500" dirty="0" err="1"/>
              <a:t>immunoreactive</a:t>
            </a:r>
            <a:r>
              <a:rPr lang="en-US" sz="1500" dirty="0"/>
              <a:t> mast cells in the brain and mesentery of the gerbil / Yang M.F., </a:t>
            </a:r>
            <a:r>
              <a:rPr lang="en-US" sz="1500" dirty="0" err="1"/>
              <a:t>Chien</a:t>
            </a:r>
            <a:r>
              <a:rPr lang="en-US" sz="1500" dirty="0"/>
              <a:t> C.L., Lu K.S. // Zool. Stud. – 2002. – V. 41 (1). – P. 99–110.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17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2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53EFF8-9632-4825-9E26-7CFDEEEABC8E}"/>
              </a:ext>
            </a:extLst>
          </p:cNvPr>
          <p:cNvSpPr txBox="1"/>
          <p:nvPr/>
        </p:nvSpPr>
        <p:spPr>
          <a:xfrm>
            <a:off x="986118" y="920117"/>
            <a:ext cx="108895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2000" spc="-1" dirty="0">
                <a:latin typeface="Arial" panose="020B0604020202020204" pitchFamily="34" charset="0"/>
                <a:cs typeface="Arial" panose="020B0604020202020204" pitchFamily="34" charset="0"/>
              </a:rPr>
              <a:t>щитовидной железы – 30% населения (ВОЗ).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ТК – малоисследованы.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06E03-450B-436E-84F3-1CDE14EB1E4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Задорина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1" y="1999716"/>
            <a:ext cx="3851395" cy="25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8259" y="4568879"/>
            <a:ext cx="318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Рисунок 1 – Щитовидная железа. Источник: </a:t>
            </a:r>
            <a:r>
              <a:rPr lang="en-US" sz="800" dirty="0" smtClean="0">
                <a:latin typeface="Verdana" pitchFamily="34" charset="0"/>
                <a:ea typeface="Verdana" pitchFamily="34" charset="0"/>
              </a:rPr>
              <a:t>https</a:t>
            </a:r>
            <a:r>
              <a:rPr lang="en-US" sz="800" dirty="0">
                <a:latin typeface="Verdana" pitchFamily="34" charset="0"/>
                <a:ea typeface="Verdana" pitchFamily="34" charset="0"/>
              </a:rPr>
              <a:t>://www.chel.kp.ru/daily/26922/3969147/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" name="Picture 5" descr="https://autogear.ru/misc/i/gallery/2369/2230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32" y="1708372"/>
            <a:ext cx="4501662" cy="339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09132" y="51114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Рисунок 3 – Тучные клетки. Источник: </a:t>
            </a:r>
            <a:r>
              <a:rPr lang="en-US" sz="800" dirty="0" smtClean="0">
                <a:latin typeface="Verdana" pitchFamily="34" charset="0"/>
                <a:ea typeface="Verdana" pitchFamily="34" charset="0"/>
              </a:rPr>
              <a:t>https</a:t>
            </a:r>
            <a:r>
              <a:rPr lang="en-US" sz="800" dirty="0">
                <a:latin typeface="Verdana" pitchFamily="34" charset="0"/>
                <a:ea typeface="Verdana" pitchFamily="34" charset="0"/>
              </a:rPr>
              <a:t>://fb.ru/article/370178/tuchnyie-kletki---eto-chto-takoe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2" descr="Гипотиреоз что это? Симптомы, причины, 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11" y="4103912"/>
            <a:ext cx="3333331" cy="19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44871" y="61331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Рисунок 2 – Нарушения работы щитовидной железы. Источник: </a:t>
            </a:r>
          </a:p>
          <a:p>
            <a:r>
              <a:rPr lang="en-US" sz="800" dirty="0" smtClean="0">
                <a:latin typeface="Verdana" pitchFamily="34" charset="0"/>
                <a:ea typeface="Verdana" pitchFamily="34" charset="0"/>
              </a:rPr>
              <a:t>https</a:t>
            </a:r>
            <a:r>
              <a:rPr lang="en-US" sz="800" dirty="0">
                <a:latin typeface="Verdana" pitchFamily="34" charset="0"/>
                <a:ea typeface="Verdana" pitchFamily="34" charset="0"/>
              </a:rPr>
              <a:t>://www.renewal.ru/voprosy-zdorovya/gipotireoz-chto-eto/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2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47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53EFF8-9632-4825-9E26-7CFDEEEABC8E}"/>
              </a:ext>
            </a:extLst>
          </p:cNvPr>
          <p:cNvSpPr txBox="1"/>
          <p:nvPr/>
        </p:nvSpPr>
        <p:spPr>
          <a:xfrm>
            <a:off x="986118" y="920117"/>
            <a:ext cx="1088950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algn="just"/>
            <a:r>
              <a:rPr lang="ru-RU" sz="2000" dirty="0" smtClean="0"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оценить </a:t>
            </a:r>
            <a:r>
              <a:rPr lang="ru-RU" sz="2000" dirty="0"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динамику колебаний количества ТК и их функциональной активности  в щитовидной железе в процессе онтогенеза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Verdana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Изучить морфологическое состояние основных структурных элементов щитовидной железы крыс на разных этапах онтогенеза репродуктивного возраста;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Оценить количественные изменения и функциональную активность ТК в щитовидной железе крыс разных возрастных групп; 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Проанализировать качественный состав ТК щитовидной железы крыс разного возраста по степени зрелости гранул; 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Выявить возможную корреляцию между изменениями со стороны структуры щитовидной железы в онтогенезе и состоянием популяции ТК в ее строме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06E03-450B-436E-84F3-1CDE14EB1E4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3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2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94ED3-A828-494B-8F9B-5F302CEA51AB}"/>
              </a:ext>
            </a:extLst>
          </p:cNvPr>
          <p:cNvSpPr txBox="1"/>
          <p:nvPr/>
        </p:nvSpPr>
        <p:spPr>
          <a:xfrm>
            <a:off x="957861" y="929914"/>
            <a:ext cx="10642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84399"/>
              </p:ext>
            </p:extLst>
          </p:nvPr>
        </p:nvGraphicFramePr>
        <p:xfrm>
          <a:off x="338454" y="1573340"/>
          <a:ext cx="7357746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3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Возраст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Фаза жизни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Количество животных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4 месяца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Пубертатный период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10 месяцев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Первый взрослый период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12-14 месяцев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Второй взрослый период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18-19 месяцев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Период</a:t>
                      </a:r>
                      <a:r>
                        <a:rPr lang="ru-RU" sz="2000" baseline="0" dirty="0" smtClean="0">
                          <a:latin typeface="Verdana" pitchFamily="34" charset="0"/>
                          <a:ea typeface="Verdana" pitchFamily="34" charset="0"/>
                        </a:rPr>
                        <a:t> репродуктивного старения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ru-RU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153400" y="1107684"/>
            <a:ext cx="3458071" cy="5506476"/>
            <a:chOff x="5668583" y="895810"/>
            <a:chExt cx="3156768" cy="5214138"/>
          </a:xfrm>
        </p:grpSpPr>
        <p:pic>
          <p:nvPicPr>
            <p:cNvPr id="15" name="Picture 2" descr="https://i.pinimg.com/564x/30/4c/11/304c11950f8b98ac62198f27d1c4286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583" y="1709706"/>
              <a:ext cx="2036384" cy="112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pinimg.com/564x/30/4c/11/304c11950f8b98ac62198f27d1c4286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583" y="895810"/>
              <a:ext cx="1470768" cy="81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.pinimg.com/564x/30/4c/11/304c11950f8b98ac62198f27d1c4286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583" y="2836604"/>
              <a:ext cx="2792162" cy="1545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i.pinimg.com/564x/30/4c/11/304c11950f8b98ac62198f27d1c4286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583" y="4363054"/>
              <a:ext cx="3156768" cy="174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38455" y="5149756"/>
            <a:ext cx="454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Таблица 1 – Возрастные группы экспериментальных животных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826" y="6013996"/>
            <a:ext cx="2321574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Рисунок 4 – Возрастные группы экспериментальных животных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4</a:t>
            </a:fld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94ED3-A828-494B-8F9B-5F302CEA51AB}"/>
              </a:ext>
            </a:extLst>
          </p:cNvPr>
          <p:cNvSpPr txBox="1"/>
          <p:nvPr/>
        </p:nvSpPr>
        <p:spPr>
          <a:xfrm>
            <a:off x="224668" y="861440"/>
            <a:ext cx="10642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эксперимента: окрашивание гематоксилин-эозином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17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1" y="1422217"/>
            <a:ext cx="4437425" cy="3185843"/>
          </a:xfrm>
          <a:ln>
            <a:solidFill>
              <a:schemeClr val="tx1"/>
            </a:solidFill>
          </a:ln>
        </p:spPr>
      </p:pic>
      <p:sp>
        <p:nvSpPr>
          <p:cNvPr id="22" name="Объект 3"/>
          <p:cNvSpPr txBox="1">
            <a:spLocks/>
          </p:cNvSpPr>
          <p:nvPr/>
        </p:nvSpPr>
        <p:spPr>
          <a:xfrm>
            <a:off x="224668" y="4608060"/>
            <a:ext cx="4404348" cy="59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50" dirty="0" smtClean="0"/>
              <a:t>Рисунок 5 – Измерения фолликула щитовидной железы</a:t>
            </a:r>
            <a:endParaRPr lang="ru-RU" sz="105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1" y="1444429"/>
            <a:ext cx="3062408" cy="2853797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18851" r="29274" b="17899"/>
          <a:stretch/>
        </p:blipFill>
        <p:spPr bwMode="auto">
          <a:xfrm>
            <a:off x="8867643" y="1444429"/>
            <a:ext cx="3063600" cy="2853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Объект 3"/>
          <p:cNvSpPr>
            <a:spLocks noGrp="1"/>
          </p:cNvSpPr>
          <p:nvPr>
            <p:ph sz="quarter" idx="11"/>
          </p:nvPr>
        </p:nvSpPr>
        <p:spPr>
          <a:xfrm>
            <a:off x="5141076" y="4151261"/>
            <a:ext cx="2317683" cy="7537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050" dirty="0" smtClean="0">
                <a:solidFill>
                  <a:schemeClr val="tx1"/>
                </a:solidFill>
              </a:rPr>
              <a:t>Рисунок </a:t>
            </a:r>
            <a:r>
              <a:rPr lang="ru-RU" sz="1050" dirty="0">
                <a:solidFill>
                  <a:schemeClr val="tx1"/>
                </a:solidFill>
              </a:rPr>
              <a:t>6</a:t>
            </a:r>
            <a:r>
              <a:rPr lang="ru-RU" sz="1050" dirty="0" smtClean="0">
                <a:solidFill>
                  <a:schemeClr val="tx1"/>
                </a:solidFill>
              </a:rPr>
              <a:t> – Фолликулы </a:t>
            </a:r>
            <a:r>
              <a:rPr lang="ru-RU" sz="1050" dirty="0">
                <a:solidFill>
                  <a:schemeClr val="tx1"/>
                </a:solidFill>
              </a:rPr>
              <a:t>щитовидной железы </a:t>
            </a:r>
            <a:r>
              <a:rPr lang="ru-RU" sz="1050" dirty="0" smtClean="0">
                <a:solidFill>
                  <a:schemeClr val="tx1"/>
                </a:solidFill>
              </a:rPr>
              <a:t>крысы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8819478" y="4286621"/>
            <a:ext cx="3372522" cy="61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050" dirty="0" smtClean="0"/>
              <a:t>Рисунок 7 – Кровеносный сосуд с эритроцитами в ткани щитовидной железы крысы</a:t>
            </a:r>
            <a:endParaRPr lang="ru-RU" spc="-1" dirty="0" smtClean="0">
              <a:latin typeface="Arial"/>
            </a:endParaRPr>
          </a:p>
        </p:txBody>
      </p:sp>
      <p:sp>
        <p:nvSpPr>
          <p:cNvPr id="27" name="Объект 3"/>
          <p:cNvSpPr txBox="1">
            <a:spLocks/>
          </p:cNvSpPr>
          <p:nvPr/>
        </p:nvSpPr>
        <p:spPr>
          <a:xfrm>
            <a:off x="3833722" y="4898345"/>
            <a:ext cx="5659486" cy="205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ru-RU" sz="1200" dirty="0" smtClean="0"/>
              <a:t>Число заполненных коллоидом фолликулов на единицу площади;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Число пустых фолликулов на единицу площади;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Внутренний диаметр фолликула;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Внешний диаметр фолликула;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Высота фолликулярного эпителия;</a:t>
            </a:r>
          </a:p>
          <a:p>
            <a:pPr>
              <a:buFont typeface="+mj-lt"/>
              <a:buAutoNum type="arabicPeriod"/>
            </a:pPr>
            <a:r>
              <a:rPr lang="ru-RU" sz="1200" dirty="0" smtClean="0"/>
              <a:t>Количество кровеносных сосудов на единицу площади.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5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94ED3-A828-494B-8F9B-5F302CEA51AB}"/>
              </a:ext>
            </a:extLst>
          </p:cNvPr>
          <p:cNvSpPr txBox="1"/>
          <p:nvPr/>
        </p:nvSpPr>
        <p:spPr>
          <a:xfrm>
            <a:off x="957861" y="929914"/>
            <a:ext cx="10642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эксперимента: окрашивание 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толуидиновым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синим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19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6" y="1330024"/>
            <a:ext cx="6145444" cy="3321428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50" y="1611528"/>
            <a:ext cx="3980264" cy="6090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50" y="3287408"/>
            <a:ext cx="3086677" cy="644772"/>
          </a:xfrm>
          <a:prstGeom prst="rect">
            <a:avLst/>
          </a:prstGeom>
        </p:spPr>
      </p:pic>
      <p:sp>
        <p:nvSpPr>
          <p:cNvPr id="24" name="Объект 3"/>
          <p:cNvSpPr>
            <a:spLocks noGrp="1"/>
          </p:cNvSpPr>
          <p:nvPr>
            <p:ph sz="quarter" idx="11"/>
          </p:nvPr>
        </p:nvSpPr>
        <p:spPr>
          <a:xfrm>
            <a:off x="0" y="4529686"/>
            <a:ext cx="7131050" cy="290189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Рисунок 8 – Типирование тучных клеток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34184" r="25374" b="11565"/>
          <a:stretch/>
        </p:blipFill>
        <p:spPr bwMode="auto">
          <a:xfrm>
            <a:off x="1351878" y="4819875"/>
            <a:ext cx="252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4" t="1" r="-1" b="22397"/>
          <a:stretch/>
        </p:blipFill>
        <p:spPr bwMode="auto">
          <a:xfrm>
            <a:off x="5233189" y="4819875"/>
            <a:ext cx="252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t="44880" r="15580"/>
          <a:stretch/>
        </p:blipFill>
        <p:spPr bwMode="auto">
          <a:xfrm>
            <a:off x="8773087" y="4819875"/>
            <a:ext cx="252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78" y="6619875"/>
            <a:ext cx="2524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233188" y="6586558"/>
            <a:ext cx="2717321" cy="226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Рисунок 10 – </a:t>
            </a:r>
            <a:r>
              <a:rPr lang="ru-RU" sz="800" dirty="0" err="1" smtClean="0"/>
              <a:t>Недегранулирующая</a:t>
            </a:r>
            <a:r>
              <a:rPr lang="ru-RU" sz="800" dirty="0" smtClean="0"/>
              <a:t> ТК типа 3+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8773087" y="6596083"/>
            <a:ext cx="2520000" cy="26191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800" dirty="0" smtClean="0"/>
              <a:t>Рисунок 11 – ТК типа 0+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6</a:t>
            </a:fld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7591" b="36786"/>
          <a:stretch/>
        </p:blipFill>
        <p:spPr>
          <a:xfrm>
            <a:off x="2550285" y="872680"/>
            <a:ext cx="6908968" cy="3122575"/>
          </a:xfrm>
        </p:spPr>
      </p:pic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94ED3-A828-494B-8F9B-5F302CEA51AB}"/>
              </a:ext>
            </a:extLst>
          </p:cNvPr>
          <p:cNvSpPr txBox="1"/>
          <p:nvPr/>
        </p:nvSpPr>
        <p:spPr>
          <a:xfrm>
            <a:off x="929605" y="872680"/>
            <a:ext cx="10642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эксперимента: окрашивание </a:t>
            </a:r>
            <a:r>
              <a:rPr lang="ru-RU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альциановым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синим-сафранином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4" y="4288258"/>
            <a:ext cx="59324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432657" y="4569245"/>
            <a:ext cx="8135112" cy="2789416"/>
            <a:chOff x="557794" y="4569245"/>
            <a:chExt cx="8135112" cy="2789416"/>
          </a:xfrm>
        </p:grpSpPr>
        <p:pic>
          <p:nvPicPr>
            <p:cNvPr id="24" name="Рисунок 2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26" t="33505" r="23834" b="35955"/>
            <a:stretch/>
          </p:blipFill>
          <p:spPr>
            <a:xfrm>
              <a:off x="6328936" y="4569245"/>
              <a:ext cx="1800000" cy="1800000"/>
            </a:xfrm>
            <a:prstGeom prst="rect">
              <a:avLst/>
            </a:prstGeom>
          </p:spPr>
        </p:pic>
        <p:sp>
          <p:nvSpPr>
            <p:cNvPr id="25" name="Объект 2"/>
            <p:cNvSpPr txBox="1">
              <a:spLocks/>
            </p:cNvSpPr>
            <p:nvPr/>
          </p:nvSpPr>
          <p:spPr>
            <a:xfrm>
              <a:off x="6328935" y="6423386"/>
              <a:ext cx="2363971" cy="311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ru-RU" sz="800" dirty="0" smtClean="0"/>
                <a:t>Рисунок 15 – Зрелые (красные) ТК</a:t>
              </a:r>
              <a:endParaRPr lang="ru-RU" dirty="0"/>
            </a:p>
          </p:txBody>
        </p:sp>
        <p:pic>
          <p:nvPicPr>
            <p:cNvPr id="26" name="Рисунок 2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34" t="35574" r="48728" b="35625"/>
            <a:stretch/>
          </p:blipFill>
          <p:spPr bwMode="auto">
            <a:xfrm>
              <a:off x="664233" y="4569245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Объект 2"/>
            <p:cNvSpPr txBox="1">
              <a:spLocks/>
            </p:cNvSpPr>
            <p:nvPr/>
          </p:nvSpPr>
          <p:spPr>
            <a:xfrm>
              <a:off x="557794" y="6369245"/>
              <a:ext cx="2331606" cy="5006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ru-RU" sz="800" dirty="0" smtClean="0"/>
                <a:t>Рисунок 13 – Незрелая (синяя) ТК</a:t>
              </a:r>
              <a:endParaRPr lang="ru-RU" dirty="0"/>
            </a:p>
          </p:txBody>
        </p:sp>
        <p:pic>
          <p:nvPicPr>
            <p:cNvPr id="28" name="Рисунок 27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8" t="25162" r="22043" b="12215"/>
            <a:stretch/>
          </p:blipFill>
          <p:spPr bwMode="auto">
            <a:xfrm rot="5400000">
              <a:off x="3451373" y="4569245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3167864" y="6369245"/>
              <a:ext cx="2702789" cy="9894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ru-RU" sz="800" dirty="0" smtClean="0"/>
                <a:t>Рисунок 14 – ТК промежуточной стадии зрелости (фиолетовые</a:t>
              </a:r>
              <a:r>
                <a:rPr lang="ru-RU" sz="800" dirty="0"/>
                <a:t>)</a:t>
              </a:r>
              <a:endParaRPr lang="ru-RU" dirty="0"/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1828800" y="3418596"/>
            <a:ext cx="3078027" cy="50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050" dirty="0" smtClean="0"/>
              <a:t>Содержат </a:t>
            </a:r>
            <a:r>
              <a:rPr lang="ru-RU" sz="1050" dirty="0" err="1" smtClean="0"/>
              <a:t>несульфатированные</a:t>
            </a:r>
            <a:r>
              <a:rPr lang="ru-RU" sz="1050" dirty="0" smtClean="0"/>
              <a:t> или слабо сульфатированные </a:t>
            </a:r>
            <a:r>
              <a:rPr lang="ru-RU" sz="1050" dirty="0" err="1" smtClean="0"/>
              <a:t>мукополисахариды</a:t>
            </a:r>
            <a:endParaRPr lang="ru-RU" sz="240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636067" y="3441578"/>
            <a:ext cx="2935463" cy="50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050" dirty="0" smtClean="0"/>
              <a:t>Содержат высоко сульфатированные </a:t>
            </a:r>
            <a:r>
              <a:rPr lang="ru-RU" sz="1050" dirty="0" err="1" smtClean="0"/>
              <a:t>мукополисахариды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7</a:t>
            </a:fld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986118" y="783938"/>
            <a:ext cx="10889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их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20121"/>
              </p:ext>
            </p:extLst>
          </p:nvPr>
        </p:nvGraphicFramePr>
        <p:xfrm>
          <a:off x="334869" y="1213977"/>
          <a:ext cx="8747795" cy="189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9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9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95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95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97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Возрастные группы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 месяца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10 месяцев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12–14 месяцев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18–19 месяцев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Масса животного, г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422,40 ± 24,50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485,80 ± 19,75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579,00 ± 52,63*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610,33 ± 37,63*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Масса щитовидной железы (обеих долей), г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0,02 ± 0,00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0,05 ± 0,01*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0,04 ± 0,15*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0,05 ± 0,01*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869" y="3104957"/>
            <a:ext cx="115407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itchFamily="34" charset="0"/>
                <a:ea typeface="Verdana" pitchFamily="34" charset="0"/>
              </a:rPr>
              <a:t>Таблица 2 – Соотношение массы животного и массы щитовидной железы, изъятой для эксперимента</a:t>
            </a: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814642"/>
              </p:ext>
            </p:extLst>
          </p:nvPr>
        </p:nvGraphicFramePr>
        <p:xfrm>
          <a:off x="334869" y="3524336"/>
          <a:ext cx="8759825" cy="2924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1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245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Возрастные группы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 месяца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10 месяцев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12–14 месяцев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18–19 месяцев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Полных фолликулов 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60,86 ± 10,41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51,86 ± 10,41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59,89 ± 6,15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58,16 ± 9,09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itchFamily="34" charset="0"/>
                          <a:ea typeface="Verdana" pitchFamily="34" charset="0"/>
                        </a:rPr>
                        <a:t>Пустых фолликулов </a:t>
                      </a:r>
                      <a:endParaRPr lang="ru-RU" sz="11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4,66 ± 1,69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3,20 ± 1,86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4,18 ± 1,18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1,97 ± 0,69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Внутренний диаметр фолликула, мкм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118,36 ± 10,37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89,37 ± 9,29*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67,56 ± 4,39*,**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102,72 ± 8,43***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2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Внешний диаметр фолликула, мкм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137,42 ± 10,27</a:t>
                      </a:r>
                      <a:endParaRPr lang="ru-RU" sz="1100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109,85 ± 9,48*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84,93 ± 4,40*,**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115,43 ± 8,40***</a:t>
                      </a:r>
                      <a:endParaRPr lang="ru-RU" sz="1100" b="1" dirty="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33193" marR="3319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334869" y="6448474"/>
            <a:ext cx="8699667" cy="3611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200" dirty="0" smtClean="0"/>
              <a:t>Таблица 3 – Характеристика </a:t>
            </a:r>
            <a:r>
              <a:rPr lang="ru-RU" sz="1200" dirty="0"/>
              <a:t>фолликулов щитовидной железы на разных стадиях </a:t>
            </a:r>
            <a:r>
              <a:rPr lang="ru-RU" sz="1200" dirty="0" smtClean="0"/>
              <a:t>онтогенеза </a:t>
            </a:r>
            <a:endParaRPr lang="ru-RU" sz="1100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1"/>
          </p:nvPr>
        </p:nvSpPr>
        <p:spPr>
          <a:xfrm>
            <a:off x="9250680" y="1184048"/>
            <a:ext cx="2511268" cy="4866232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Примечание – * – значения возрастной группы достоверно отличаются от значений возрастной группы 4 месяца; по критерию Манна-Уитни p&lt;0,05; ** – значения возрастной группы достоверно отличаются от значений возрастной группы 10 месяцев; по критерию Манна-Уитни p&lt;0,05; *** – значения возрастной группы достоверно отличаются от значений возрастной группы 12 и 14 месяцев;  по критерию Манна-Уитни p&lt;0,05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8</a:t>
            </a:fld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C0795-ECD4-43C8-8171-ADE7ED6295AB}"/>
              </a:ext>
            </a:extLst>
          </p:cNvPr>
          <p:cNvSpPr txBox="1"/>
          <p:nvPr/>
        </p:nvSpPr>
        <p:spPr>
          <a:xfrm>
            <a:off x="986118" y="920117"/>
            <a:ext cx="10889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их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обсуждение: оценка морфофизиологического состояния щитовидной железы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E14D03-A552-4389-8A64-A54C61B772F0}"/>
              </a:ext>
            </a:extLst>
          </p:cNvPr>
          <p:cNvSpPr txBox="1"/>
          <p:nvPr/>
        </p:nvSpPr>
        <p:spPr>
          <a:xfrm>
            <a:off x="475275" y="110290"/>
            <a:ext cx="955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ТУЧНЫЕ КЛЕТКИ ЩИТОВИДНОЙ ЖЕЛЕЗЫ КРЫС В РАЗНЫЕ ПЕРИОДЫ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ОНТОГЕНЕЗА, Задорина Дарья Николаевна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8147640"/>
              </p:ext>
            </p:extLst>
          </p:nvPr>
        </p:nvGraphicFramePr>
        <p:xfrm>
          <a:off x="684690" y="1563570"/>
          <a:ext cx="5082843" cy="32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49178133"/>
              </p:ext>
            </p:extLst>
          </p:nvPr>
        </p:nvGraphicFramePr>
        <p:xfrm>
          <a:off x="6279350" y="1627068"/>
          <a:ext cx="5440210" cy="320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986118" y="4861063"/>
            <a:ext cx="4479988" cy="68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100" dirty="0" smtClean="0"/>
              <a:t>Рисунок 16 – Соотношение высоты стенки фолликула в разных возрастных группах</a:t>
            </a:r>
            <a:endParaRPr lang="ru-RU" sz="11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430871" y="4831308"/>
            <a:ext cx="4508437" cy="712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100" dirty="0" smtClean="0"/>
              <a:t>Рисунок 17 – Соотношение количества кровеносных сосудов в разных возрастных группах</a:t>
            </a:r>
            <a:endParaRPr lang="ru-RU" sz="1100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74427" y="5421773"/>
            <a:ext cx="9435333" cy="1116187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★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4 месяца; по критерию Манна-Уитни </a:t>
            </a: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▲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10 месяцев; по критерию Манна-Уитни </a:t>
            </a: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●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значения возрастной группы достоверно отличаются от значений возрастной группы 12 и 14 месяцев;  по критерию Манна-Уитни </a:t>
            </a:r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p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&lt;0,05;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доверительных интервалах отложена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величина ошибки среднего</a:t>
            </a:r>
            <a:endParaRPr lang="ru-RU" sz="10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" name="Объект 17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45" y="5133629"/>
            <a:ext cx="2401803" cy="1724371"/>
          </a:xfrm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9</a:t>
            </a:fld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2" y="96919"/>
            <a:ext cx="1318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5681</TotalTime>
  <Words>1597</Words>
  <Application>Microsoft Office PowerPoint</Application>
  <PresentationFormat>Произвольный</PresentationFormat>
  <Paragraphs>222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113</cp:revision>
  <dcterms:created xsi:type="dcterms:W3CDTF">2019-05-31T06:38:44Z</dcterms:created>
  <dcterms:modified xsi:type="dcterms:W3CDTF">2023-01-20T08:49:28Z</dcterms:modified>
</cp:coreProperties>
</file>