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2" r:id="rId4"/>
    <p:sldId id="270" r:id="rId5"/>
    <p:sldId id="269" r:id="rId6"/>
    <p:sldId id="263" r:id="rId7"/>
    <p:sldId id="264" r:id="rId8"/>
    <p:sldId id="265" r:id="rId9"/>
    <p:sldId id="267" r:id="rId10"/>
    <p:sldId id="268" r:id="rId11"/>
    <p:sldId id="260" r:id="rId12"/>
    <p:sldId id="26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F2DE35-BE05-F8DE-D0B7-F2E7E21C2A65}" name="Соломатина Лилия Владимировна" initials="СЛВ" userId="Соломатина Лилия Владимировна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920" autoAdjust="0"/>
  </p:normalViewPr>
  <p:slideViewPr>
    <p:cSldViewPr snapToGrid="0">
      <p:cViewPr>
        <p:scale>
          <a:sx n="96" d="100"/>
          <a:sy n="96" d="100"/>
        </p:scale>
        <p:origin x="-108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1B655-A115-4F1E-8B21-576775015F82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28074-523A-4020-9A19-99E47BBBD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69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3CE71-CBF8-4DEC-ABB5-5F7F87D686E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697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3CE71-CBF8-4DEC-ABB5-5F7F87D686E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91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12192000" cy="6861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473-A987-4EB5-B3D0-8EA2B165264A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2BE-C250-49D6-907A-3BBDB7404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4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63" b="371"/>
          <a:stretch/>
        </p:blipFill>
        <p:spPr>
          <a:xfrm>
            <a:off x="-1" y="0"/>
            <a:ext cx="2665927" cy="67831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2444" y="365125"/>
            <a:ext cx="821135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42444" y="1825625"/>
            <a:ext cx="8211356" cy="43513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473-A987-4EB5-B3D0-8EA2B165264A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2BE-C250-49D6-907A-3BBDB7404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256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63" b="371"/>
          <a:stretch/>
        </p:blipFill>
        <p:spPr>
          <a:xfrm>
            <a:off x="-1" y="0"/>
            <a:ext cx="2665927" cy="6783159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473-A987-4EB5-B3D0-8EA2B165264A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2BE-C250-49D6-907A-3BBDB7404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357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63" b="371"/>
          <a:stretch/>
        </p:blipFill>
        <p:spPr>
          <a:xfrm>
            <a:off x="-1" y="0"/>
            <a:ext cx="2665927" cy="67831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3656" y="365125"/>
            <a:ext cx="8340144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3656" y="1825625"/>
            <a:ext cx="8340144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473-A987-4EB5-B3D0-8EA2B165264A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2BE-C250-49D6-907A-3BBDB7404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198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63" b="371"/>
          <a:stretch/>
        </p:blipFill>
        <p:spPr>
          <a:xfrm>
            <a:off x="-1" y="0"/>
            <a:ext cx="2665927" cy="67831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776" y="1709738"/>
            <a:ext cx="834667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0776" y="4589463"/>
            <a:ext cx="834667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473-A987-4EB5-B3D0-8EA2B165264A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2BE-C250-49D6-907A-3BBDB7404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841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63" b="371"/>
          <a:stretch/>
        </p:blipFill>
        <p:spPr>
          <a:xfrm>
            <a:off x="-1" y="0"/>
            <a:ext cx="2665927" cy="67831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926" y="365125"/>
            <a:ext cx="8687874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07594" y="1825625"/>
            <a:ext cx="321220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473-A987-4EB5-B3D0-8EA2B165264A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2BE-C250-49D6-907A-3BBDB7404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966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473-A987-4EB5-B3D0-8EA2B165264A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2BE-C250-49D6-907A-3BBDB7404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19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63" b="371"/>
          <a:stretch/>
        </p:blipFill>
        <p:spPr>
          <a:xfrm>
            <a:off x="-1" y="0"/>
            <a:ext cx="2665927" cy="67831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203" y="326488"/>
            <a:ext cx="7580289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473-A987-4EB5-B3D0-8EA2B165264A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2BE-C250-49D6-907A-3BBDB7404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3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473-A987-4EB5-B3D0-8EA2B165264A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2BE-C250-49D6-907A-3BBDB740409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63" b="371"/>
          <a:stretch/>
        </p:blipFill>
        <p:spPr>
          <a:xfrm>
            <a:off x="-1" y="0"/>
            <a:ext cx="2665927" cy="678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8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63" b="371"/>
          <a:stretch/>
        </p:blipFill>
        <p:spPr>
          <a:xfrm>
            <a:off x="-1" y="0"/>
            <a:ext cx="2665927" cy="67831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7594" y="457200"/>
            <a:ext cx="196443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07594" y="2057400"/>
            <a:ext cx="196443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473-A987-4EB5-B3D0-8EA2B165264A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2BE-C250-49D6-907A-3BBDB7404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14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63" b="371"/>
          <a:stretch/>
        </p:blipFill>
        <p:spPr>
          <a:xfrm>
            <a:off x="-1" y="0"/>
            <a:ext cx="2665927" cy="67831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7594" y="457200"/>
            <a:ext cx="196443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07594" y="2057400"/>
            <a:ext cx="196443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473-A987-4EB5-B3D0-8EA2B165264A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2BE-C250-49D6-907A-3BBDB7404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721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E9473-A987-4EB5-B3D0-8EA2B165264A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282BE-C250-49D6-907A-3BBDB7404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54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331878"/>
            <a:ext cx="9144000" cy="1655762"/>
          </a:xfrm>
        </p:spPr>
        <p:txBody>
          <a:bodyPr>
            <a:normAutofit/>
          </a:bodyPr>
          <a:lstStyle/>
          <a:p>
            <a:pPr marL="107999" lvl="0">
              <a:spcBef>
                <a:spcPts val="0"/>
              </a:spcBef>
              <a:buClr>
                <a:srgbClr val="3F14AC"/>
              </a:buClr>
              <a:buSzPts val="2000"/>
            </a:pPr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Зудова А.И.</a:t>
            </a:r>
          </a:p>
          <a:p>
            <a:pPr marL="107999" lvl="0">
              <a:spcBef>
                <a:spcPts val="0"/>
              </a:spcBef>
              <a:buClr>
                <a:srgbClr val="3F14AC"/>
              </a:buClr>
              <a:buSzPts val="2000"/>
            </a:pPr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07999" lvl="0">
              <a:spcBef>
                <a:spcPts val="0"/>
              </a:spcBef>
              <a:buClr>
                <a:srgbClr val="3F14AC"/>
              </a:buClr>
              <a:buSzPts val="2000"/>
            </a:pPr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Научный руководитель:</a:t>
            </a:r>
          </a:p>
          <a:p>
            <a:pPr marL="108000" lvl="0"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к.м.н. Соломатина Л.В.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Google Shape;103;p16"/>
          <p:cNvSpPr txBox="1">
            <a:spLocks/>
          </p:cNvSpPr>
          <p:nvPr/>
        </p:nvSpPr>
        <p:spPr>
          <a:xfrm>
            <a:off x="609840" y="1176749"/>
            <a:ext cx="10972320" cy="114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ts val="3600"/>
            </a:pPr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Роль биомаркеров крови и данных компьютерной томографии в оценке тяжести и прогнозе при черепно-мозговой травме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09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6507" y="6453751"/>
            <a:ext cx="3330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Case courtesy of </a:t>
            </a:r>
            <a:r>
              <a:rPr lang="en-US" sz="1000" dirty="0" err="1"/>
              <a:t>Assoc</a:t>
            </a:r>
            <a:r>
              <a:rPr lang="en-US" sz="1000" dirty="0"/>
              <a:t> Prof Frank Gaillard, Radiopaedia.org, </a:t>
            </a:r>
            <a:r>
              <a:rPr lang="en-US" sz="1000" dirty="0" err="1"/>
              <a:t>rID</a:t>
            </a:r>
            <a:r>
              <a:rPr lang="en-US" sz="1000" dirty="0"/>
              <a:t>: 2995</a:t>
            </a:r>
            <a:endParaRPr lang="ru-RU" sz="1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71966" y="6427110"/>
            <a:ext cx="3268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Case courtesy of </a:t>
            </a:r>
            <a:r>
              <a:rPr lang="en-US" sz="1000" dirty="0" err="1"/>
              <a:t>Dr</a:t>
            </a:r>
            <a:r>
              <a:rPr lang="en-US" sz="1000" dirty="0"/>
              <a:t> Mark Rodrigues, Radiopaedia.org, </a:t>
            </a:r>
            <a:r>
              <a:rPr lang="en-US" sz="1000" dirty="0" err="1"/>
              <a:t>rID</a:t>
            </a:r>
            <a:r>
              <a:rPr lang="en-US" sz="1000" dirty="0"/>
              <a:t>: 59358</a:t>
            </a:r>
            <a:endParaRPr lang="ru-RU" sz="1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24161" y="5143378"/>
            <a:ext cx="339314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Рисунок 2. Субарахноидальное кровоизлияние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209241" y="5143380"/>
            <a:ext cx="320610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Рисунок 3. Внутримозговая гематома в лобной и теменной долях справа</a:t>
            </a:r>
          </a:p>
        </p:txBody>
      </p:sp>
      <p:pic>
        <p:nvPicPr>
          <p:cNvPr id="2" name="Рисунок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161" y="1540683"/>
            <a:ext cx="3132000" cy="3528000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966" y="1543695"/>
            <a:ext cx="3132000" cy="3521976"/>
          </a:xfrm>
          <a:prstGeom prst="rect">
            <a:avLst/>
          </a:prstGeom>
        </p:spPr>
      </p:pic>
      <p:pic>
        <p:nvPicPr>
          <p:cNvPr id="19" name="Рисунок 1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56" y="1543695"/>
            <a:ext cx="3132000" cy="352197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82532" y="5143379"/>
            <a:ext cx="339314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Рисунок 1. Внутрижелудочковое кровоизлияние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82532" y="6407256"/>
            <a:ext cx="3330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Case courtesy of </a:t>
            </a:r>
            <a:r>
              <a:rPr lang="en-US" sz="1000" dirty="0" err="1"/>
              <a:t>Dr</a:t>
            </a:r>
            <a:r>
              <a:rPr lang="en-US" sz="1000" dirty="0"/>
              <a:t> Derek Smith, Radiopaedia.org, </a:t>
            </a:r>
            <a:r>
              <a:rPr lang="en-US" sz="1000" dirty="0" err="1"/>
              <a:t>rID</a:t>
            </a:r>
            <a:r>
              <a:rPr lang="en-US" sz="1000" dirty="0"/>
              <a:t>: 72642</a:t>
            </a:r>
            <a:endParaRPr lang="ru-RU" sz="1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87724" y="113038"/>
            <a:ext cx="8728364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3200" kern="0" dirty="0">
                <a:latin typeface="Verdana" panose="020B0604030504040204" pitchFamily="34" charset="0"/>
                <a:ea typeface="Verdana" panose="020B0604030504040204" pitchFamily="34" charset="0"/>
              </a:rPr>
              <a:t>ДАННЫЕ ИНСТРУМЕНТАЛЬНЫХ МЕТОДОВ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00704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7" grpId="0"/>
      <p:bldP spid="18" grpId="0"/>
      <p:bldP spid="20" grpId="0"/>
      <p:bldP spid="21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227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алькулятор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7716" r="18138"/>
          <a:stretch/>
        </p:blipFill>
        <p:spPr>
          <a:xfrm>
            <a:off x="318655" y="1727162"/>
            <a:ext cx="4217606" cy="4038373"/>
          </a:xfrm>
        </p:spPr>
      </p:pic>
      <p:sp>
        <p:nvSpPr>
          <p:cNvPr id="5" name="Google Shape;171;p23"/>
          <p:cNvSpPr txBox="1">
            <a:spLocks/>
          </p:cNvSpPr>
          <p:nvPr/>
        </p:nvSpPr>
        <p:spPr>
          <a:xfrm>
            <a:off x="4785643" y="1355075"/>
            <a:ext cx="7406357" cy="4901600"/>
          </a:xfrm>
          <a:prstGeom prst="rect">
            <a:avLst/>
          </a:prstGeom>
        </p:spPr>
        <p:txBody>
          <a:bodyPr spcFirstLastPara="1" wrap="square" lIns="121900" tIns="60933" rIns="121900" bIns="60933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Клинический случай</a:t>
            </a:r>
          </a:p>
          <a:p>
            <a:pPr marL="0" indent="0"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  <a:sym typeface="Times New Roman"/>
              </a:rPr>
              <a:t>Пол: 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  <a:sym typeface="Times New Roman"/>
              </a:rPr>
              <a:t>мужской</a:t>
            </a:r>
          </a:p>
          <a:p>
            <a:pPr marL="0" indent="0"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  <a:sym typeface="Times New Roman"/>
              </a:rPr>
              <a:t>Возраст: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  <a:sym typeface="Times New Roman"/>
              </a:rPr>
              <a:t> 39</a:t>
            </a:r>
          </a:p>
          <a:p>
            <a:pPr marL="0" indent="0"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  <a:sym typeface="Times New Roman"/>
              </a:rPr>
              <a:t>Степень тяжести: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  <a:sym typeface="Times New Roman"/>
              </a:rPr>
              <a:t> тяжелая</a:t>
            </a:r>
          </a:p>
          <a:p>
            <a:pPr marL="0" indent="0"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  <a:sym typeface="Times New Roman"/>
              </a:rPr>
              <a:t>Хирургическое вмешательство: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  <a:sym typeface="Times New Roman"/>
              </a:rPr>
              <a:t> проводилось</a:t>
            </a:r>
          </a:p>
          <a:p>
            <a:pPr marL="0" indent="0"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  <a:sym typeface="Times New Roman"/>
              </a:rPr>
              <a:t>Баллы по ШКГ: 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  <a:sym typeface="Times New Roman"/>
              </a:rPr>
              <a:t>7</a:t>
            </a:r>
          </a:p>
          <a:p>
            <a:pPr marL="0" indent="0"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  <a:sym typeface="Times New Roman"/>
              </a:rPr>
              <a:t>Данные КТ: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  <a:sym typeface="Times New Roman"/>
              </a:rPr>
              <a:t> </a:t>
            </a:r>
          </a:p>
          <a:p>
            <a:pPr>
              <a:spcBef>
                <a:spcPts val="1333"/>
              </a:spcBef>
            </a:pP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  <a:sym typeface="Times New Roman"/>
              </a:rPr>
              <a:t>есть дислокация срединных структур</a:t>
            </a:r>
          </a:p>
          <a:p>
            <a:pPr>
              <a:spcBef>
                <a:spcPts val="1333"/>
              </a:spcBef>
            </a:pP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  <a:sym typeface="Times New Roman"/>
              </a:rPr>
              <a:t>нет внутримозговой гематомы</a:t>
            </a:r>
          </a:p>
          <a:p>
            <a:pPr marL="0" indent="0"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  <a:sym typeface="Times New Roman"/>
              </a:rPr>
              <a:t>Концентрация калия: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  <a:sym typeface="Times New Roman"/>
              </a:rPr>
              <a:t> 4.15 ммоль/л</a:t>
            </a:r>
          </a:p>
          <a:p>
            <a:pPr marL="0" indent="0">
              <a:spcBef>
                <a:spcPts val="1333"/>
              </a:spcBef>
              <a:buSzPts val="1100"/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spcBef>
                <a:spcPts val="1333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6" name="Google Shape;168;p23"/>
          <p:cNvSpPr txBox="1">
            <a:spLocks/>
          </p:cNvSpPr>
          <p:nvPr/>
        </p:nvSpPr>
        <p:spPr>
          <a:xfrm>
            <a:off x="652000" y="328651"/>
            <a:ext cx="10888000" cy="7000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В итоге…</a:t>
            </a:r>
          </a:p>
        </p:txBody>
      </p:sp>
    </p:spTree>
    <p:extLst>
      <p:ext uri="{BB962C8B-B14F-4D97-AF65-F5344CB8AC3E}">
        <p14:creationId xmlns:p14="http://schemas.microsoft.com/office/powerpoint/2010/main" val="202799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9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8420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381" y="328651"/>
            <a:ext cx="2452719" cy="2452719"/>
          </a:xfrm>
        </p:spPr>
      </p:pic>
      <p:sp>
        <p:nvSpPr>
          <p:cNvPr id="5" name="Прямоугольник 4"/>
          <p:cNvSpPr/>
          <p:nvPr/>
        </p:nvSpPr>
        <p:spPr>
          <a:xfrm>
            <a:off x="360218" y="3027586"/>
            <a:ext cx="57357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В мире:</a:t>
            </a:r>
          </a:p>
          <a:p>
            <a:pPr marL="342900" indent="-342900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Около 64–74 миллионов случаев черепно-мозговой травмы (ЧМТ)</a:t>
            </a:r>
          </a:p>
          <a:p>
            <a:pPr marL="342900" indent="-342900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Погибает 1,5 млн. человек после ЧМТ</a:t>
            </a:r>
          </a:p>
          <a:p>
            <a:pPr marL="342900" indent="-342900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Инвалидами становятся 2,5 млн. человек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14426" y="1312382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Ежегодно: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304103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В Российской Федерации:</a:t>
            </a:r>
          </a:p>
          <a:p>
            <a:pPr marL="342900" indent="-342900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Около 600 тысяч случаев ЧМТ</a:t>
            </a:r>
          </a:p>
          <a:p>
            <a:pPr marL="342900" indent="-342900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Погибает 50 тыс. человек после ЧМТ</a:t>
            </a:r>
          </a:p>
          <a:p>
            <a:pPr marL="342900" indent="-342900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Инвалидами становятся 50 тыс. человек</a:t>
            </a:r>
          </a:p>
        </p:txBody>
      </p:sp>
      <p:sp>
        <p:nvSpPr>
          <p:cNvPr id="8" name="Google Shape;168;p23"/>
          <p:cNvSpPr txBox="1">
            <a:spLocks/>
          </p:cNvSpPr>
          <p:nvPr/>
        </p:nvSpPr>
        <p:spPr>
          <a:xfrm>
            <a:off x="652000" y="328651"/>
            <a:ext cx="10888000" cy="7000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</a:rPr>
              <a:t>Почему эта тема важна?</a:t>
            </a:r>
          </a:p>
        </p:txBody>
      </p:sp>
    </p:spTree>
    <p:extLst>
      <p:ext uri="{BB962C8B-B14F-4D97-AF65-F5344CB8AC3E}">
        <p14:creationId xmlns:p14="http://schemas.microsoft.com/office/powerpoint/2010/main" val="402677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oogle Shape;377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777" y="1357302"/>
            <a:ext cx="3084527" cy="2696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7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3304" y="1357303"/>
            <a:ext cx="2668052" cy="2736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7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777" y="4054044"/>
            <a:ext cx="3084527" cy="261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7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3304" y="4054044"/>
            <a:ext cx="2668052" cy="26193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68;p23"/>
          <p:cNvSpPr txBox="1">
            <a:spLocks/>
          </p:cNvSpPr>
          <p:nvPr/>
        </p:nvSpPr>
        <p:spPr>
          <a:xfrm>
            <a:off x="198777" y="328651"/>
            <a:ext cx="11674355" cy="7000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>Так может выглядеть травма воочию и при помощи инструментальных методов исследования  </a:t>
            </a:r>
          </a:p>
        </p:txBody>
      </p:sp>
      <p:pic>
        <p:nvPicPr>
          <p:cNvPr id="12" name="Google Shape;401;p45"/>
          <p:cNvPicPr preferRelativeResize="0"/>
          <p:nvPr/>
        </p:nvPicPr>
        <p:blipFill rotWithShape="1">
          <a:blip r:embed="rId6">
            <a:alphaModFix/>
          </a:blip>
          <a:srcRect l="984" t="1197" r="1888" b="1787"/>
          <a:stretch/>
        </p:blipFill>
        <p:spPr>
          <a:xfrm>
            <a:off x="6221004" y="1357302"/>
            <a:ext cx="5402444" cy="5307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15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4" y="3587870"/>
            <a:ext cx="2978453" cy="2783601"/>
          </a:xfrm>
        </p:spPr>
      </p:pic>
      <p:pic>
        <p:nvPicPr>
          <p:cNvPr id="4" name="Google Shape;384;p42"/>
          <p:cNvPicPr preferRelativeResize="0"/>
          <p:nvPr/>
        </p:nvPicPr>
        <p:blipFill rotWithShape="1">
          <a:blip r:embed="rId3">
            <a:alphaModFix/>
          </a:blip>
          <a:srcRect l="33201"/>
          <a:stretch/>
        </p:blipFill>
        <p:spPr>
          <a:xfrm>
            <a:off x="6221005" y="710839"/>
            <a:ext cx="5551895" cy="54363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3402" y="6371471"/>
            <a:ext cx="58605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/>
              <a:t>Case</a:t>
            </a:r>
            <a:r>
              <a:rPr lang="ru-RU" sz="1200" dirty="0"/>
              <a:t> </a:t>
            </a:r>
            <a:r>
              <a:rPr lang="ru-RU" sz="1200" dirty="0" err="1"/>
              <a:t>courtesy</a:t>
            </a:r>
            <a:r>
              <a:rPr lang="ru-RU" sz="1200" dirty="0"/>
              <a:t> </a:t>
            </a:r>
            <a:r>
              <a:rPr lang="ru-RU" sz="1200" dirty="0" err="1"/>
              <a:t>of</a:t>
            </a:r>
            <a:r>
              <a:rPr lang="ru-RU" sz="1200" dirty="0"/>
              <a:t> </a:t>
            </a:r>
            <a:r>
              <a:rPr lang="ru-RU" sz="1200" dirty="0" err="1"/>
              <a:t>Tony</a:t>
            </a:r>
            <a:r>
              <a:rPr lang="ru-RU" sz="1200" dirty="0"/>
              <a:t> </a:t>
            </a:r>
            <a:r>
              <a:rPr lang="ru-RU" sz="1200" dirty="0" err="1"/>
              <a:t>Lamont</a:t>
            </a:r>
            <a:r>
              <a:rPr lang="ru-RU" sz="1200" dirty="0"/>
              <a:t>, Radiopaedia.org, </a:t>
            </a:r>
            <a:r>
              <a:rPr lang="ru-RU" sz="1200" dirty="0" err="1"/>
              <a:t>rID</a:t>
            </a:r>
            <a:r>
              <a:rPr lang="ru-RU" sz="1200" dirty="0"/>
              <a:t>: 17753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02" y="3587870"/>
            <a:ext cx="2844026" cy="27836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t="1564" r="17831" b="12482"/>
          <a:stretch/>
        </p:blipFill>
        <p:spPr>
          <a:xfrm>
            <a:off x="198434" y="378664"/>
            <a:ext cx="5745476" cy="30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928" y="57921"/>
            <a:ext cx="8340144" cy="1325563"/>
          </a:xfrm>
        </p:spPr>
        <p:txBody>
          <a:bodyPr/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Цель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3" y="1245741"/>
            <a:ext cx="11443854" cy="1708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Определение возможных предикторов исхода и степени тяжести при ЧМТ среди показателей периферической крови и данных компьютерной томографии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18" y="2819082"/>
            <a:ext cx="8652163" cy="346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1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27" y="1260209"/>
            <a:ext cx="7391545" cy="5225822"/>
          </a:xfrm>
        </p:spPr>
      </p:pic>
      <p:sp>
        <p:nvSpPr>
          <p:cNvPr id="5" name="Google Shape;168;p23"/>
          <p:cNvSpPr txBox="1">
            <a:spLocks/>
          </p:cNvSpPr>
          <p:nvPr/>
        </p:nvSpPr>
        <p:spPr>
          <a:xfrm>
            <a:off x="652000" y="328651"/>
            <a:ext cx="10888000" cy="7000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</a:rPr>
              <a:t>Что можно сделать?</a:t>
            </a:r>
          </a:p>
        </p:txBody>
      </p:sp>
    </p:spTree>
    <p:extLst>
      <p:ext uri="{BB962C8B-B14F-4D97-AF65-F5344CB8AC3E}">
        <p14:creationId xmlns:p14="http://schemas.microsoft.com/office/powerpoint/2010/main" val="294120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3656" y="0"/>
            <a:ext cx="8340144" cy="1325563"/>
          </a:xfrm>
        </p:spPr>
        <p:txBody>
          <a:bodyPr/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План действий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3656" y="1325563"/>
            <a:ext cx="8340144" cy="5255346"/>
          </a:xfrm>
        </p:spPr>
        <p:txBody>
          <a:bodyPr>
            <a:normAutofit/>
          </a:bodyPr>
          <a:lstStyle/>
          <a:p>
            <a:pPr marL="571500" indent="-457200">
              <a:lnSpc>
                <a:spcPct val="140000"/>
              </a:lnSpc>
              <a:buClr>
                <a:schemeClr val="tx1"/>
              </a:buClr>
              <a:buSzPct val="120000"/>
            </a:pPr>
            <a:r>
              <a:rPr lang="ru-RU" dirty="0"/>
              <a:t>Оценить данные компьютерной томографии головного мозга и показателей периферической крови </a:t>
            </a:r>
          </a:p>
          <a:p>
            <a:pPr marL="571500" indent="-457200">
              <a:lnSpc>
                <a:spcPct val="140000"/>
              </a:lnSpc>
              <a:buClr>
                <a:schemeClr val="tx1"/>
              </a:buClr>
              <a:buSzPct val="120000"/>
            </a:pPr>
            <a:r>
              <a:rPr lang="ru-RU" dirty="0"/>
              <a:t>Установить взаимосвязь с исходом и степенью тяжести заболевания</a:t>
            </a:r>
          </a:p>
          <a:p>
            <a:pPr marL="571500" indent="-457200">
              <a:lnSpc>
                <a:spcPct val="140000"/>
              </a:lnSpc>
              <a:buClr>
                <a:schemeClr val="tx1"/>
              </a:buClr>
              <a:buSzPct val="120000"/>
            </a:pPr>
            <a:r>
              <a:rPr lang="ru-RU" dirty="0"/>
              <a:t>Разработать шкалу (электронный калькулятор) для определения степени тяжести и необходимости хирургического вмешательства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85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763" y="1336836"/>
            <a:ext cx="3581400" cy="479184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5473" y="230188"/>
            <a:ext cx="11901053" cy="699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>ДАННЫЕ ЛАБОРАТОРНЫХ МЕТОДОВ ИССЛЕДОВАНИЯ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8655" y="1212145"/>
            <a:ext cx="7481454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Общий анализ крови 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120000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(лейкоциты, эритроциты, гематокрит, гемоглобин, тромбоциты, СОЭ, гранулоциты, моноциты, лимфоциты)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120000"/>
            </a:pP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Биохимический анализ крови 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120000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(общий белок, глюкоза, мочевина, билирубин, калий, натрий, хлор, кальций)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120000"/>
            </a:pP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Гемостазиограмма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120000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(МНО, ПТИ,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тромбиновое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время, АЧТВ, фибриноген)</a:t>
            </a:r>
          </a:p>
        </p:txBody>
      </p:sp>
    </p:spTree>
    <p:extLst>
      <p:ext uri="{BB962C8B-B14F-4D97-AF65-F5344CB8AC3E}">
        <p14:creationId xmlns:p14="http://schemas.microsoft.com/office/powerpoint/2010/main" val="208784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406" y="6376259"/>
            <a:ext cx="3557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Case courtesy of </a:t>
            </a:r>
            <a:r>
              <a:rPr lang="en-US" sz="1000" dirty="0" err="1"/>
              <a:t>Dr</a:t>
            </a:r>
            <a:r>
              <a:rPr lang="en-US" sz="1000" dirty="0"/>
              <a:t> David </a:t>
            </a:r>
            <a:r>
              <a:rPr lang="en-US" sz="1000" dirty="0" err="1"/>
              <a:t>Cuete</a:t>
            </a:r>
            <a:r>
              <a:rPr lang="en-US" sz="1000" dirty="0"/>
              <a:t>, Radiopaedia.org, </a:t>
            </a:r>
            <a:r>
              <a:rPr lang="en-US" sz="1000" dirty="0" err="1"/>
              <a:t>rID</a:t>
            </a:r>
            <a:r>
              <a:rPr lang="en-US" sz="1000" dirty="0"/>
              <a:t>: 30344</a:t>
            </a:r>
            <a:endParaRPr lang="ru-RU" sz="1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71966" y="6427110"/>
            <a:ext cx="3268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Case courtesy of David </a:t>
            </a:r>
            <a:r>
              <a:rPr lang="en-US" sz="1000" dirty="0" err="1"/>
              <a:t>Puyó</a:t>
            </a:r>
            <a:r>
              <a:rPr lang="en-US" sz="1000" dirty="0"/>
              <a:t>, Radiopaedia.org, </a:t>
            </a:r>
            <a:r>
              <a:rPr lang="en-US" sz="1000" dirty="0" err="1"/>
              <a:t>rID</a:t>
            </a:r>
            <a:r>
              <a:rPr lang="en-US" sz="1000" dirty="0"/>
              <a:t>: 22251</a:t>
            </a:r>
            <a:endParaRPr lang="ru-RU" sz="10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43906" y="139870"/>
            <a:ext cx="8561313" cy="69981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ru-RU" sz="32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ДАННЫЕ ИНСТРУМЕНТАЛЬНЫХ МЕТОДОВ ИССЛЕДОВАНИЯ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14956" y="5143381"/>
            <a:ext cx="35571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Рисунок 1. Эпидуральная гематома справа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188627" y="5143381"/>
            <a:ext cx="32061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Рисунок 3. Субдуральная гематома слева</a:t>
            </a:r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0" y="1606816"/>
            <a:ext cx="3131252" cy="3528000"/>
          </a:xfrm>
          <a:prstGeom prst="rect">
            <a:avLst/>
          </a:prstGeom>
        </p:spPr>
      </p:pic>
      <p:pic>
        <p:nvPicPr>
          <p:cNvPr id="13" name="Рисунок 12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1" t="10707" r="14242" b="6061"/>
          <a:stretch/>
        </p:blipFill>
        <p:spPr>
          <a:xfrm>
            <a:off x="4458562" y="1615381"/>
            <a:ext cx="3132000" cy="352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458563" y="5143381"/>
            <a:ext cx="35571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Рисунок 2. Дислокация срединных структур влево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458563" y="6427110"/>
            <a:ext cx="3557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/>
              <a:t>Case</a:t>
            </a:r>
            <a:r>
              <a:rPr lang="ru-RU" sz="1000" dirty="0"/>
              <a:t> </a:t>
            </a:r>
            <a:r>
              <a:rPr lang="ru-RU" sz="1000" dirty="0" err="1"/>
              <a:t>courtesy</a:t>
            </a:r>
            <a:r>
              <a:rPr lang="ru-RU" sz="1000" dirty="0"/>
              <a:t> </a:t>
            </a:r>
            <a:r>
              <a:rPr lang="ru-RU" sz="1000" dirty="0" err="1"/>
              <a:t>of</a:t>
            </a:r>
            <a:r>
              <a:rPr lang="ru-RU" sz="1000" dirty="0"/>
              <a:t> </a:t>
            </a:r>
            <a:r>
              <a:rPr lang="ru-RU" sz="1000" dirty="0" err="1"/>
              <a:t>UoE</a:t>
            </a:r>
            <a:r>
              <a:rPr lang="ru-RU" sz="1000" dirty="0"/>
              <a:t> </a:t>
            </a:r>
            <a:r>
              <a:rPr lang="ru-RU" sz="1000" dirty="0" err="1"/>
              <a:t>Radiology</a:t>
            </a:r>
            <a:r>
              <a:rPr lang="ru-RU" sz="1000" dirty="0"/>
              <a:t>, Radiopaedia.org, </a:t>
            </a:r>
            <a:r>
              <a:rPr lang="ru-RU" sz="1000" dirty="0" err="1"/>
              <a:t>rID</a:t>
            </a:r>
            <a:r>
              <a:rPr lang="ru-RU" sz="1000" dirty="0"/>
              <a:t>: 34098</a:t>
            </a:r>
          </a:p>
        </p:txBody>
      </p:sp>
      <p:pic>
        <p:nvPicPr>
          <p:cNvPr id="17" name="Рисунок 1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64"/>
          <a:stretch/>
        </p:blipFill>
        <p:spPr bwMode="auto">
          <a:xfrm>
            <a:off x="8188626" y="1621434"/>
            <a:ext cx="3132000" cy="352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5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6" grpId="0"/>
      <p:bldP spid="18" grpId="0"/>
      <p:bldP spid="15" grpId="0"/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379</Words>
  <Application>Microsoft Office PowerPoint</Application>
  <PresentationFormat>Произвольный</PresentationFormat>
  <Paragraphs>60</Paragraphs>
  <Slides>12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работы</vt:lpstr>
      <vt:lpstr>Презентация PowerPoint</vt:lpstr>
      <vt:lpstr>План действий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43</cp:revision>
  <dcterms:created xsi:type="dcterms:W3CDTF">2019-10-21T10:01:02Z</dcterms:created>
  <dcterms:modified xsi:type="dcterms:W3CDTF">2023-01-20T09:28:20Z</dcterms:modified>
</cp:coreProperties>
</file>