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0" r:id="rId8"/>
    <p:sldId id="265" r:id="rId9"/>
    <p:sldId id="269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70"/>
  </p:normalViewPr>
  <p:slideViewPr>
    <p:cSldViewPr snapToGrid="0" snapToObjects="1">
      <p:cViewPr varScale="1">
        <p:scale>
          <a:sx n="90" d="100"/>
          <a:sy n="90" d="100"/>
        </p:scale>
        <p:origin x="23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8D430F-D31A-0F47-81D1-4499FA307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248807"/>
            <a:ext cx="9448800" cy="685800"/>
          </a:xfrm>
        </p:spPr>
        <p:txBody>
          <a:bodyPr/>
          <a:lstStyle/>
          <a:p>
            <a:r>
              <a:rPr lang="en-US" dirty="0"/>
              <a:t>			- </a:t>
            </a:r>
            <a:r>
              <a:rPr lang="ru-RU" dirty="0"/>
              <a:t>новое слово в челюстно-лицевой хирургии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8D742F-0C2B-2D48-80EA-CA49A90EF0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806" b="35601"/>
          <a:stretch/>
        </p:blipFill>
        <p:spPr>
          <a:xfrm>
            <a:off x="2314575" y="1953829"/>
            <a:ext cx="7562850" cy="20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66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C68386A-3904-084A-87F4-65BD959D9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44" y="1329894"/>
            <a:ext cx="2050349" cy="508214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EFF1A93-322B-4C4C-8971-8B37E67CE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806" b="35601"/>
          <a:stretch/>
        </p:blipFill>
        <p:spPr>
          <a:xfrm rot="5400000">
            <a:off x="840765" y="4313931"/>
            <a:ext cx="1800505" cy="4788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F9530DD-BDA1-204D-8F2B-D0075DDD53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806" b="35601"/>
          <a:stretch/>
        </p:blipFill>
        <p:spPr>
          <a:xfrm>
            <a:off x="6096000" y="561761"/>
            <a:ext cx="4981904" cy="1324845"/>
          </a:xfrm>
          <a:prstGeom prst="rect">
            <a:avLst/>
          </a:prstGeom>
          <a:effectLst>
            <a:softEdge rad="0"/>
          </a:effectLst>
        </p:spPr>
      </p:pic>
      <p:sp>
        <p:nvSpPr>
          <p:cNvPr id="21" name="Объект 2">
            <a:extLst>
              <a:ext uri="{FF2B5EF4-FFF2-40B4-BE49-F238E27FC236}">
                <a16:creationId xmlns:a16="http://schemas.microsoft.com/office/drawing/2014/main" id="{9B3E3705-CC6A-DE41-B148-5C506BAE9CE2}"/>
              </a:ext>
            </a:extLst>
          </p:cNvPr>
          <p:cNvSpPr txBox="1">
            <a:spLocks/>
          </p:cNvSpPr>
          <p:nvPr/>
        </p:nvSpPr>
        <p:spPr>
          <a:xfrm>
            <a:off x="3268183" y="2538247"/>
            <a:ext cx="7566109" cy="37574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800" b="1" dirty="0"/>
              <a:t>Содержит природный, </a:t>
            </a:r>
            <a:br>
              <a:rPr lang="ru-RU" sz="2800" b="1" dirty="0"/>
            </a:br>
            <a:r>
              <a:rPr lang="ru-RU" sz="2800" b="1" dirty="0"/>
              <a:t>высокоочищенный коллаген и </a:t>
            </a:r>
            <a:r>
              <a:rPr lang="ru-RU" sz="2800" b="1" dirty="0" err="1"/>
              <a:t>гидрокисаппатит</a:t>
            </a:r>
            <a:r>
              <a:rPr lang="ru-RU" sz="2800" b="1" dirty="0"/>
              <a:t> </a:t>
            </a:r>
          </a:p>
          <a:p>
            <a:pPr>
              <a:lnSpc>
                <a:spcPct val="150000"/>
              </a:lnSpc>
            </a:pPr>
            <a:endParaRPr lang="ru-RU" sz="2800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/>
              <a:t>*Это повышает </a:t>
            </a:r>
            <a:r>
              <a:rPr lang="ru-RU" sz="2000" dirty="0" err="1"/>
              <a:t>биодоступность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/>
              <a:t>и снижает риск развития </a:t>
            </a:r>
            <a:br>
              <a:rPr lang="ru-RU" sz="2000" dirty="0"/>
            </a:br>
            <a:r>
              <a:rPr lang="ru-RU" sz="2000" dirty="0"/>
              <a:t>аллергических реакций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074CD5-0408-4B4D-8929-1C3EDBBD4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625" y="2722617"/>
            <a:ext cx="3164927" cy="3388710"/>
          </a:xfrm>
          <a:prstGeom prst="rect">
            <a:avLst/>
          </a:prstGeom>
        </p:spPr>
      </p:pic>
      <p:sp>
        <p:nvSpPr>
          <p:cNvPr id="7" name="Пятиугольник 6">
            <a:extLst>
              <a:ext uri="{FF2B5EF4-FFF2-40B4-BE49-F238E27FC236}">
                <a16:creationId xmlns:a16="http://schemas.microsoft.com/office/drawing/2014/main" id="{E6D8DC22-F337-A24E-BD50-F2706758F229}"/>
              </a:ext>
            </a:extLst>
          </p:cNvPr>
          <p:cNvSpPr/>
          <p:nvPr/>
        </p:nvSpPr>
        <p:spPr>
          <a:xfrm rot="10800000">
            <a:off x="2477594" y="2538248"/>
            <a:ext cx="6390290" cy="1781503"/>
          </a:xfrm>
          <a:prstGeom prst="homePlat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034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C68386A-3904-084A-87F4-65BD959D9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44" y="1329894"/>
            <a:ext cx="2050349" cy="508214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EFF1A93-322B-4C4C-8971-8B37E67CE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806" b="35601"/>
          <a:stretch/>
        </p:blipFill>
        <p:spPr>
          <a:xfrm rot="5400000">
            <a:off x="840765" y="4313931"/>
            <a:ext cx="1800505" cy="4788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F9530DD-BDA1-204D-8F2B-D0075DDD53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806" b="35601"/>
          <a:stretch/>
        </p:blipFill>
        <p:spPr>
          <a:xfrm>
            <a:off x="6096000" y="561761"/>
            <a:ext cx="4981904" cy="1324845"/>
          </a:xfrm>
          <a:prstGeom prst="rect">
            <a:avLst/>
          </a:prstGeom>
          <a:effectLst>
            <a:softEdge rad="0"/>
          </a:effectLst>
        </p:spPr>
      </p:pic>
      <p:sp>
        <p:nvSpPr>
          <p:cNvPr id="21" name="Объект 2">
            <a:extLst>
              <a:ext uri="{FF2B5EF4-FFF2-40B4-BE49-F238E27FC236}">
                <a16:creationId xmlns:a16="http://schemas.microsoft.com/office/drawing/2014/main" id="{9B3E3705-CC6A-DE41-B148-5C506BAE9CE2}"/>
              </a:ext>
            </a:extLst>
          </p:cNvPr>
          <p:cNvSpPr txBox="1">
            <a:spLocks/>
          </p:cNvSpPr>
          <p:nvPr/>
        </p:nvSpPr>
        <p:spPr>
          <a:xfrm>
            <a:off x="3068487" y="3689866"/>
            <a:ext cx="5518465" cy="3142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800" b="1" dirty="0"/>
              <a:t>Содержит стволовые клетки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800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/>
              <a:t>*Ускоренная регенерация </a:t>
            </a:r>
          </a:p>
        </p:txBody>
      </p:sp>
      <p:sp>
        <p:nvSpPr>
          <p:cNvPr id="7" name="Пятиугольник 6">
            <a:extLst>
              <a:ext uri="{FF2B5EF4-FFF2-40B4-BE49-F238E27FC236}">
                <a16:creationId xmlns:a16="http://schemas.microsoft.com/office/drawing/2014/main" id="{E6D8DC22-F337-A24E-BD50-F2706758F229}"/>
              </a:ext>
            </a:extLst>
          </p:cNvPr>
          <p:cNvSpPr/>
          <p:nvPr/>
        </p:nvSpPr>
        <p:spPr>
          <a:xfrm rot="10800000">
            <a:off x="2482413" y="3653083"/>
            <a:ext cx="6390290" cy="876876"/>
          </a:xfrm>
          <a:prstGeom prst="homePlat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62DAB0-7BCD-DD47-B356-91C7F8051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144" y="3473550"/>
            <a:ext cx="2941012" cy="342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1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C68386A-3904-084A-87F4-65BD959D9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44" y="1329894"/>
            <a:ext cx="2050349" cy="508214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EFF1A93-322B-4C4C-8971-8B37E67CE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806" b="35601"/>
          <a:stretch/>
        </p:blipFill>
        <p:spPr>
          <a:xfrm rot="5400000">
            <a:off x="840765" y="4313931"/>
            <a:ext cx="1800505" cy="4788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F9530DD-BDA1-204D-8F2B-D0075DDD53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806" b="35601"/>
          <a:stretch/>
        </p:blipFill>
        <p:spPr>
          <a:xfrm>
            <a:off x="6096000" y="561761"/>
            <a:ext cx="4981904" cy="1324845"/>
          </a:xfrm>
          <a:prstGeom prst="rect">
            <a:avLst/>
          </a:prstGeom>
          <a:effectLst>
            <a:softEdge rad="0"/>
          </a:effectLst>
        </p:spPr>
      </p:pic>
      <p:sp>
        <p:nvSpPr>
          <p:cNvPr id="21" name="Объект 2">
            <a:extLst>
              <a:ext uri="{FF2B5EF4-FFF2-40B4-BE49-F238E27FC236}">
                <a16:creationId xmlns:a16="http://schemas.microsoft.com/office/drawing/2014/main" id="{9B3E3705-CC6A-DE41-B148-5C506BAE9CE2}"/>
              </a:ext>
            </a:extLst>
          </p:cNvPr>
          <p:cNvSpPr txBox="1">
            <a:spLocks/>
          </p:cNvSpPr>
          <p:nvPr/>
        </p:nvSpPr>
        <p:spPr>
          <a:xfrm>
            <a:off x="3241293" y="2893340"/>
            <a:ext cx="5518465" cy="27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ru-RU" sz="2800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/>
              <a:t>*Отсутствие ограничений в объеме 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000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3000" b="1" dirty="0" err="1"/>
              <a:t>Гелевая</a:t>
            </a:r>
            <a:r>
              <a:rPr lang="ru-RU" sz="3000" b="1" dirty="0"/>
              <a:t> форма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000" dirty="0"/>
          </a:p>
        </p:txBody>
      </p:sp>
      <p:sp>
        <p:nvSpPr>
          <p:cNvPr id="7" name="Пятиугольник 6">
            <a:extLst>
              <a:ext uri="{FF2B5EF4-FFF2-40B4-BE49-F238E27FC236}">
                <a16:creationId xmlns:a16="http://schemas.microsoft.com/office/drawing/2014/main" id="{E6D8DC22-F337-A24E-BD50-F2706758F229}"/>
              </a:ext>
            </a:extLst>
          </p:cNvPr>
          <p:cNvSpPr/>
          <p:nvPr/>
        </p:nvSpPr>
        <p:spPr>
          <a:xfrm rot="10800000">
            <a:off x="2455524" y="4822725"/>
            <a:ext cx="4092421" cy="876876"/>
          </a:xfrm>
          <a:prstGeom prst="homePlat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A6C25B-FABE-B04B-A17F-F7E866710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624" y="2893340"/>
            <a:ext cx="3149077" cy="295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64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C68386A-3904-084A-87F4-65BD959D9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589016" y="-1636195"/>
            <a:ext cx="3013968" cy="747064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EFF1A93-322B-4C4C-8971-8B37E67CE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806" b="35601"/>
          <a:stretch/>
        </p:blipFill>
        <p:spPr>
          <a:xfrm>
            <a:off x="5819384" y="1746353"/>
            <a:ext cx="2653103" cy="70554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F9530DD-BDA1-204D-8F2B-D0075DDD53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806" b="35601"/>
          <a:stretch/>
        </p:blipFill>
        <p:spPr>
          <a:xfrm>
            <a:off x="5819384" y="1693940"/>
            <a:ext cx="2653102" cy="70554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4E079D-5726-5F4B-8485-99E3D74C6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358" y="3251889"/>
            <a:ext cx="3028460" cy="3013970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B89C24C6-B31A-A84A-908E-6B3545AFB5C7}"/>
              </a:ext>
            </a:extLst>
          </p:cNvPr>
          <p:cNvSpPr txBox="1">
            <a:spLocks/>
          </p:cNvSpPr>
          <p:nvPr/>
        </p:nvSpPr>
        <p:spPr>
          <a:xfrm>
            <a:off x="4857642" y="3657076"/>
            <a:ext cx="6226393" cy="301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3200" b="1" dirty="0"/>
              <a:t>Объемная доказательная база и экспериментально-доказанная эффективность </a:t>
            </a:r>
          </a:p>
        </p:txBody>
      </p:sp>
    </p:spTree>
    <p:extLst>
      <p:ext uri="{BB962C8B-B14F-4D97-AF65-F5344CB8AC3E}">
        <p14:creationId xmlns:p14="http://schemas.microsoft.com/office/powerpoint/2010/main" val="1032464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C68386A-3904-084A-87F4-65BD959D9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589015" y="-721738"/>
            <a:ext cx="3013968" cy="747064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EFF1A93-322B-4C4C-8971-8B37E67CE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806" b="35601"/>
          <a:stretch/>
        </p:blipFill>
        <p:spPr>
          <a:xfrm>
            <a:off x="5840405" y="2660810"/>
            <a:ext cx="2653103" cy="705544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B89C24C6-B31A-A84A-908E-6B3545AFB5C7}"/>
              </a:ext>
            </a:extLst>
          </p:cNvPr>
          <p:cNvSpPr txBox="1">
            <a:spLocks/>
          </p:cNvSpPr>
          <p:nvPr/>
        </p:nvSpPr>
        <p:spPr>
          <a:xfrm>
            <a:off x="383627" y="4519449"/>
            <a:ext cx="11424745" cy="956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3200" b="1" dirty="0"/>
              <a:t>Современные научные знания, воплощенные в жизнь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C18FEF-E6BE-C942-BACF-55DC453DF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086" y="318440"/>
            <a:ext cx="2751145" cy="26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93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102C0-4D15-4442-943E-DDFB7EBC6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Уже в 18 лет: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A0F701-76F1-3A45-B703-B3047F5EB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Удаляются постоянные зубы, не подлежащие лечению;</a:t>
            </a:r>
          </a:p>
          <a:p>
            <a:r>
              <a:rPr lang="ru-RU" sz="3200" dirty="0"/>
              <a:t>Значительно повышается риск </a:t>
            </a:r>
            <a:r>
              <a:rPr lang="ru-RU" sz="3200" dirty="0" err="1"/>
              <a:t>травматизации</a:t>
            </a:r>
            <a:r>
              <a:rPr lang="ru-RU" sz="3200" dirty="0"/>
              <a:t> </a:t>
            </a:r>
            <a:br>
              <a:rPr lang="ru-RU" sz="3200" dirty="0"/>
            </a:br>
            <a:r>
              <a:rPr lang="ru-RU" sz="3200" dirty="0"/>
              <a:t>челюстно-лицевой области;</a:t>
            </a:r>
          </a:p>
          <a:p>
            <a:r>
              <a:rPr lang="ru-RU" sz="3200" dirty="0"/>
              <a:t>Недостаточная осведомленность о </a:t>
            </a:r>
            <a:br>
              <a:rPr lang="ru-RU" sz="3200" dirty="0"/>
            </a:br>
            <a:r>
              <a:rPr lang="ru-RU" sz="3200" dirty="0"/>
              <a:t>необходимости восстановления.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7CFE83-DA99-064D-BDC4-F9871C301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633" y="3678620"/>
            <a:ext cx="2491567" cy="317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3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331C4-2D9D-694D-90F3-D89BEBD7A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Чем восстанавливали ранее?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E20840-0E9A-A647-90E8-E6BE2BC45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Коллагеновые губки</a:t>
            </a:r>
          </a:p>
        </p:txBody>
      </p:sp>
      <p:pic>
        <p:nvPicPr>
          <p:cNvPr id="1026" name="Picture 2" descr="Botiss Collacone (12шт) - коллагеновый конус">
            <a:extLst>
              <a:ext uri="{FF2B5EF4-FFF2-40B4-BE49-F238E27FC236}">
                <a16:creationId xmlns:a16="http://schemas.microsoft.com/office/drawing/2014/main" id="{458F7AD8-B42B-924A-8B7F-3BFDDFF56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889" y="2138716"/>
            <a:ext cx="3744311" cy="249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емостатическая губка Equispon | Эталон">
            <a:extLst>
              <a:ext uri="{FF2B5EF4-FFF2-40B4-BE49-F238E27FC236}">
                <a16:creationId xmlns:a16="http://schemas.microsoft.com/office/drawing/2014/main" id="{8BBD4E65-3B00-0F40-9BE7-579042931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98" y="3290228"/>
            <a:ext cx="3954985" cy="268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емостатическая губка после удаления зуба - инструкция по установке в десну">
            <a:extLst>
              <a:ext uri="{FF2B5EF4-FFF2-40B4-BE49-F238E27FC236}">
                <a16:creationId xmlns:a16="http://schemas.microsoft.com/office/drawing/2014/main" id="{3B560291-8627-6A4A-ABDA-E1AB6BD75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87603"/>
            <a:ext cx="4042168" cy="268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226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331C4-2D9D-694D-90F3-D89BEBD7A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Чем восстанавливали ранее?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E20840-0E9A-A647-90E8-E6BE2BC45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Коллагеновые губки:</a:t>
            </a:r>
          </a:p>
          <a:p>
            <a:pPr>
              <a:buFontTx/>
              <a:buChar char="-"/>
            </a:pPr>
            <a:r>
              <a:rPr lang="ru-RU" sz="4000" dirty="0"/>
              <a:t>Длительный срок регенерации;</a:t>
            </a:r>
          </a:p>
          <a:p>
            <a:pPr>
              <a:buFontTx/>
              <a:buChar char="-"/>
            </a:pPr>
            <a:r>
              <a:rPr lang="ru-RU" sz="4000" dirty="0"/>
              <a:t>Ограниченный объем;</a:t>
            </a:r>
          </a:p>
          <a:p>
            <a:pPr>
              <a:buFontTx/>
              <a:buChar char="-"/>
            </a:pPr>
            <a:r>
              <a:rPr lang="ru-RU" sz="4000" dirty="0"/>
              <a:t>Индивидуальная </a:t>
            </a:r>
            <a:br>
              <a:rPr lang="ru-RU" sz="4000" dirty="0"/>
            </a:br>
            <a:r>
              <a:rPr lang="ru-RU" sz="4000" dirty="0"/>
              <a:t>непереносимость.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8E459E-9677-5B45-8C64-E28F3D10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910" y="3571363"/>
            <a:ext cx="4104290" cy="328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46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331C4-2D9D-694D-90F3-D89BEBD7A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Чем восстанавливали ранее?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E20840-0E9A-A647-90E8-E6BE2BC45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124" y="2194560"/>
            <a:ext cx="7189076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Аллогенные материалы</a:t>
            </a:r>
          </a:p>
          <a:p>
            <a:pPr marL="0" indent="0">
              <a:buNone/>
            </a:pPr>
            <a:endParaRPr lang="ru-RU" sz="4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8E459E-9677-5B45-8C64-E28F3D10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34" y="3571362"/>
            <a:ext cx="4104290" cy="3286638"/>
          </a:xfrm>
          <a:prstGeom prst="rect">
            <a:avLst/>
          </a:prstGeom>
        </p:spPr>
      </p:pic>
      <p:pic>
        <p:nvPicPr>
          <p:cNvPr id="3074" name="Picture 2" descr="ПОЛОСКА Минерализованная кортикальная распорка бедренной кости Лиопласт 6 х  1 х 0,5 см). МКП. ЛИО-28">
            <a:extLst>
              <a:ext uri="{FF2B5EF4-FFF2-40B4-BE49-F238E27FC236}">
                <a16:creationId xmlns:a16="http://schemas.microsoft.com/office/drawing/2014/main" id="{ACC15D8A-4C4C-7446-AE3F-8D3F27F52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936622"/>
            <a:ext cx="35433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БЛОК Костный губчатый блок Лиопласт 2 см х 2 см х 1см. БГ - Блок Губчатый.  ЛИО-72">
            <a:extLst>
              <a:ext uri="{FF2B5EF4-FFF2-40B4-BE49-F238E27FC236}">
                <a16:creationId xmlns:a16="http://schemas.microsoft.com/office/drawing/2014/main" id="{B789A8C4-56F4-244A-A3BA-5ABF09DEF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624" y="3825766"/>
            <a:ext cx="4045063" cy="272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09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331C4-2D9D-694D-90F3-D89BEBD7A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Чем восстанавливали ранее?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E20840-0E9A-A647-90E8-E6BE2BC45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124" y="2194560"/>
            <a:ext cx="7189076" cy="4024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/>
              <a:t>Аллогенные материалы:</a:t>
            </a:r>
          </a:p>
          <a:p>
            <a:pPr>
              <a:buFontTx/>
              <a:buChar char="-"/>
            </a:pPr>
            <a:r>
              <a:rPr lang="ru-RU" sz="4000" dirty="0"/>
              <a:t>Источник крупный рогатый скот или </a:t>
            </a:r>
            <a:r>
              <a:rPr lang="ru-RU" sz="4000" dirty="0" err="1"/>
              <a:t>кадаверное</a:t>
            </a:r>
            <a:r>
              <a:rPr lang="ru-RU" sz="4000" dirty="0"/>
              <a:t> происхождение;</a:t>
            </a:r>
          </a:p>
          <a:p>
            <a:pPr>
              <a:buFontTx/>
              <a:buChar char="-"/>
            </a:pPr>
            <a:r>
              <a:rPr lang="ru-RU" sz="4000" dirty="0"/>
              <a:t>Этическое разногласие;</a:t>
            </a:r>
          </a:p>
          <a:p>
            <a:pPr>
              <a:buFontTx/>
              <a:buChar char="-"/>
            </a:pPr>
            <a:r>
              <a:rPr lang="ru-RU" sz="4000" dirty="0"/>
              <a:t>Ограниченность объема. </a:t>
            </a:r>
          </a:p>
          <a:p>
            <a:pPr marL="0" indent="0">
              <a:buNone/>
            </a:pP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F7324C-6299-E84C-9248-082E0BEAF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693" y="3067050"/>
            <a:ext cx="4349707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95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D335-4C0B-8741-BBC8-4C9D33400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нужно учитывать?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679BC8-4F12-EF4E-89CE-BCD853A8B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362720"/>
            <a:ext cx="5410200" cy="4024125"/>
          </a:xfrm>
        </p:spPr>
        <p:txBody>
          <a:bodyPr/>
          <a:lstStyle/>
          <a:p>
            <a:r>
              <a:rPr lang="ru-RU" sz="2800" dirty="0"/>
              <a:t>Высокая </a:t>
            </a:r>
            <a:r>
              <a:rPr lang="ru-RU" sz="2800" dirty="0" err="1"/>
              <a:t>биодоступность</a:t>
            </a:r>
            <a:endParaRPr lang="ru-RU" sz="2800" dirty="0"/>
          </a:p>
          <a:p>
            <a:r>
              <a:rPr lang="ru-RU" sz="2800" dirty="0"/>
              <a:t>Возможность применения для больших дефектов</a:t>
            </a:r>
          </a:p>
          <a:p>
            <a:r>
              <a:rPr lang="ru-RU" sz="2800" dirty="0"/>
              <a:t>Быстрота регенерации</a:t>
            </a:r>
          </a:p>
          <a:p>
            <a:r>
              <a:rPr lang="ru-RU" sz="2800" dirty="0"/>
              <a:t>Отсутствие нежелательных реакций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8EAA40-24BA-B549-8D7B-C6D4478B2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66" y="2057401"/>
            <a:ext cx="3523385" cy="40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83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D335-4C0B-8741-BBC8-4C9D33400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достичь?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679BC8-4F12-EF4E-89CE-BCD853A8B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2225561"/>
            <a:ext cx="5410200" cy="4024125"/>
          </a:xfrm>
        </p:spPr>
        <p:txBody>
          <a:bodyPr/>
          <a:lstStyle/>
          <a:p>
            <a:r>
              <a:rPr lang="ru-RU" sz="2800" dirty="0"/>
              <a:t>Высокая </a:t>
            </a:r>
            <a:r>
              <a:rPr lang="ru-RU" sz="2800" dirty="0" err="1"/>
              <a:t>биодоступность</a:t>
            </a:r>
            <a:endParaRPr lang="ru-RU" sz="2800" dirty="0"/>
          </a:p>
          <a:p>
            <a:r>
              <a:rPr lang="ru-RU" sz="2800" dirty="0"/>
              <a:t>Возможность применения для больших дефектов</a:t>
            </a:r>
          </a:p>
          <a:p>
            <a:r>
              <a:rPr lang="ru-RU" sz="2800" dirty="0"/>
              <a:t>Быстрота регенерации</a:t>
            </a:r>
          </a:p>
          <a:p>
            <a:r>
              <a:rPr lang="ru-RU" sz="2800" dirty="0"/>
              <a:t>Отсутствие нежелательных реакций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5" name="Стрелка вправо 4">
            <a:extLst>
              <a:ext uri="{FF2B5EF4-FFF2-40B4-BE49-F238E27FC236}">
                <a16:creationId xmlns:a16="http://schemas.microsoft.com/office/drawing/2014/main" id="{1C4BE2A3-2A77-AE4E-80FA-A5DDC47B4B47}"/>
              </a:ext>
            </a:extLst>
          </p:cNvPr>
          <p:cNvSpPr/>
          <p:nvPr/>
        </p:nvSpPr>
        <p:spPr>
          <a:xfrm>
            <a:off x="5184900" y="2385842"/>
            <a:ext cx="2016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extLst>
              <a:ext uri="{FF2B5EF4-FFF2-40B4-BE49-F238E27FC236}">
                <a16:creationId xmlns:a16="http://schemas.microsoft.com/office/drawing/2014/main" id="{9BC67841-2348-D049-946B-2FAC3C0D0B08}"/>
              </a:ext>
            </a:extLst>
          </p:cNvPr>
          <p:cNvSpPr/>
          <p:nvPr/>
        </p:nvSpPr>
        <p:spPr>
          <a:xfrm>
            <a:off x="5454869" y="3128147"/>
            <a:ext cx="174603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id="{FFD0046D-2DCB-3D43-A38E-98396E3B6956}"/>
              </a:ext>
            </a:extLst>
          </p:cNvPr>
          <p:cNvSpPr/>
          <p:nvPr/>
        </p:nvSpPr>
        <p:spPr>
          <a:xfrm>
            <a:off x="5184899" y="3796174"/>
            <a:ext cx="2016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id="{D2E20EC6-2975-FE41-AC9B-E0B330B15963}"/>
              </a:ext>
            </a:extLst>
          </p:cNvPr>
          <p:cNvSpPr/>
          <p:nvPr/>
        </p:nvSpPr>
        <p:spPr>
          <a:xfrm>
            <a:off x="5600700" y="4497686"/>
            <a:ext cx="1600199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599B245D-6C1A-6340-8A4C-502DCCC135CC}"/>
              </a:ext>
            </a:extLst>
          </p:cNvPr>
          <p:cNvSpPr txBox="1">
            <a:spLocks/>
          </p:cNvSpPr>
          <p:nvPr/>
        </p:nvSpPr>
        <p:spPr>
          <a:xfrm>
            <a:off x="7505700" y="2075786"/>
            <a:ext cx="4686300" cy="662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800" dirty="0" err="1"/>
              <a:t>Аутогенность</a:t>
            </a:r>
            <a:endParaRPr lang="ru-RU" sz="2800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8829E08B-0C53-4449-8712-F55061567BD6}"/>
              </a:ext>
            </a:extLst>
          </p:cNvPr>
          <p:cNvSpPr txBox="1">
            <a:spLocks/>
          </p:cNvSpPr>
          <p:nvPr/>
        </p:nvSpPr>
        <p:spPr>
          <a:xfrm>
            <a:off x="7505700" y="2829906"/>
            <a:ext cx="4686300" cy="662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800" dirty="0"/>
              <a:t>Пластичность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C6660117-9141-C444-841D-EDD9319EBEFE}"/>
              </a:ext>
            </a:extLst>
          </p:cNvPr>
          <p:cNvSpPr txBox="1">
            <a:spLocks/>
          </p:cNvSpPr>
          <p:nvPr/>
        </p:nvSpPr>
        <p:spPr>
          <a:xfrm>
            <a:off x="7505700" y="3475608"/>
            <a:ext cx="4686300" cy="662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800" dirty="0"/>
              <a:t>Активация репарации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2D0B9CE-2233-734A-952B-39ADA294E53F}"/>
              </a:ext>
            </a:extLst>
          </p:cNvPr>
          <p:cNvSpPr txBox="1">
            <a:spLocks/>
          </p:cNvSpPr>
          <p:nvPr/>
        </p:nvSpPr>
        <p:spPr>
          <a:xfrm>
            <a:off x="7505700" y="4187630"/>
            <a:ext cx="4686300" cy="662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800" dirty="0" err="1"/>
              <a:t>Апирогенность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7289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id="{599B245D-6C1A-6340-8A4C-502DCCC135CC}"/>
              </a:ext>
            </a:extLst>
          </p:cNvPr>
          <p:cNvSpPr txBox="1">
            <a:spLocks/>
          </p:cNvSpPr>
          <p:nvPr/>
        </p:nvSpPr>
        <p:spPr>
          <a:xfrm>
            <a:off x="285120" y="2075786"/>
            <a:ext cx="4686300" cy="662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800" dirty="0" err="1"/>
              <a:t>Аутогенность</a:t>
            </a:r>
            <a:endParaRPr lang="ru-RU" sz="2800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8829E08B-0C53-4449-8712-F55061567BD6}"/>
              </a:ext>
            </a:extLst>
          </p:cNvPr>
          <p:cNvSpPr txBox="1">
            <a:spLocks/>
          </p:cNvSpPr>
          <p:nvPr/>
        </p:nvSpPr>
        <p:spPr>
          <a:xfrm>
            <a:off x="285120" y="2829906"/>
            <a:ext cx="4686300" cy="662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800" dirty="0"/>
              <a:t>Пластичность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C6660117-9141-C444-841D-EDD9319EBEFE}"/>
              </a:ext>
            </a:extLst>
          </p:cNvPr>
          <p:cNvSpPr txBox="1">
            <a:spLocks/>
          </p:cNvSpPr>
          <p:nvPr/>
        </p:nvSpPr>
        <p:spPr>
          <a:xfrm>
            <a:off x="285120" y="3475608"/>
            <a:ext cx="4686300" cy="662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800" dirty="0"/>
              <a:t>Активация репарации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2D0B9CE-2233-734A-952B-39ADA294E53F}"/>
              </a:ext>
            </a:extLst>
          </p:cNvPr>
          <p:cNvSpPr txBox="1">
            <a:spLocks/>
          </p:cNvSpPr>
          <p:nvPr/>
        </p:nvSpPr>
        <p:spPr>
          <a:xfrm>
            <a:off x="285120" y="4177120"/>
            <a:ext cx="4686300" cy="662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800" dirty="0" err="1"/>
              <a:t>Апирогенность</a:t>
            </a:r>
            <a:endParaRPr lang="ru-RU" sz="280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C56FFAAA-E6CA-2344-88D3-3F7F23A13D5D}"/>
              </a:ext>
            </a:extLst>
          </p:cNvPr>
          <p:cNvSpPr txBox="1">
            <a:spLocks/>
          </p:cNvSpPr>
          <p:nvPr/>
        </p:nvSpPr>
        <p:spPr>
          <a:xfrm>
            <a:off x="2895600" y="764373"/>
            <a:ext cx="5367831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Особенности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442BDE3-177F-CE42-8B1F-F70055F2EF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806" b="35601"/>
          <a:stretch/>
        </p:blipFill>
        <p:spPr>
          <a:xfrm>
            <a:off x="8263431" y="938832"/>
            <a:ext cx="3550197" cy="944109"/>
          </a:xfrm>
          <a:prstGeom prst="rect">
            <a:avLst/>
          </a:prstGeom>
          <a:effectLst>
            <a:softEdge rad="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9AAC55C-6DC5-8440-9150-93DD78DBF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865" y="3197966"/>
            <a:ext cx="3702411" cy="36586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C68386A-3904-084A-87F4-65BD959D9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505739">
            <a:off x="8083597" y="1633261"/>
            <a:ext cx="2050349" cy="508214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EFF1A93-322B-4C4C-8971-8B37E67CE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806" b="35601"/>
          <a:stretch/>
        </p:blipFill>
        <p:spPr>
          <a:xfrm rot="2295494">
            <a:off x="8778740" y="4376992"/>
            <a:ext cx="1800505" cy="478811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334135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180</TotalTime>
  <Words>176</Words>
  <Application>Microsoft Macintosh PowerPoint</Application>
  <PresentationFormat>Широкоэкранный</PresentationFormat>
  <Paragraphs>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След самолета</vt:lpstr>
      <vt:lpstr>Презентация PowerPoint</vt:lpstr>
      <vt:lpstr>Уже в 18 лет:</vt:lpstr>
      <vt:lpstr>Чем восстанавливали ранее?</vt:lpstr>
      <vt:lpstr>Чем восстанавливали ранее?</vt:lpstr>
      <vt:lpstr>Чем восстанавливали ранее?</vt:lpstr>
      <vt:lpstr>Чем восстанавливали ранее?</vt:lpstr>
      <vt:lpstr>Что нужно учитывать?</vt:lpstr>
      <vt:lpstr>Как достичь?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Чумаков</dc:creator>
  <cp:lastModifiedBy>Никита Чумаков</cp:lastModifiedBy>
  <cp:revision>2</cp:revision>
  <dcterms:created xsi:type="dcterms:W3CDTF">2022-01-19T05:48:22Z</dcterms:created>
  <dcterms:modified xsi:type="dcterms:W3CDTF">2022-01-19T08:51:29Z</dcterms:modified>
</cp:coreProperties>
</file>