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4" r:id="rId4"/>
    <p:sldId id="263" r:id="rId5"/>
    <p:sldId id="258" r:id="rId6"/>
    <p:sldId id="25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707"/>
    <a:srgbClr val="FEACAC"/>
    <a:srgbClr val="FAFF2F"/>
    <a:srgbClr val="FF0909"/>
    <a:srgbClr val="5141ED"/>
    <a:srgbClr val="F13117"/>
    <a:srgbClr val="EBE7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9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2011</c:v>
                </c:pt>
                <c:pt idx="2">
                  <c:v>2021</c:v>
                </c:pt>
                <c:pt idx="3">
                  <c:v>2030</c:v>
                </c:pt>
                <c:pt idx="4">
                  <c:v>2045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151</c:v>
                </c:pt>
                <c:pt idx="1">
                  <c:v>366</c:v>
                </c:pt>
                <c:pt idx="2">
                  <c:v>537</c:v>
                </c:pt>
                <c:pt idx="3">
                  <c:v>643</c:v>
                </c:pt>
                <c:pt idx="4">
                  <c:v>784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B4-4ADD-A263-5A5DBA33B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78520"/>
        <c:axId val="61449432"/>
      </c:lineChart>
      <c:catAx>
        <c:axId val="12667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449432"/>
        <c:crosses val="autoZero"/>
        <c:auto val="1"/>
        <c:lblAlgn val="ctr"/>
        <c:lblOffset val="100"/>
        <c:noMultiLvlLbl val="0"/>
      </c:catAx>
      <c:valAx>
        <c:axId val="6144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67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E414-0EE4-418B-BDEE-5F78ACBB7C0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1B4F-3134-4246-947B-2E5179029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1B4F-3134-4246-947B-2E5179029C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8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4EDC-1836-46C2-8F2A-BEBC175E7AA0}" type="datetime1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3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FA11-75C5-4F29-BAD5-CDB2FD6864D4}" type="datetime1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4E0-EB95-4955-9911-4BDD91463243}" type="datetime1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2FA0-FC6E-4502-9D88-11D23CA841E1}" type="datetime1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B9C-D6C4-42CA-B3E8-84E214D9DBE7}" type="datetime1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0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EA3B-95D0-4DF6-B29E-A21EB576B34D}" type="datetime1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1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0AC8-F8C9-4D0B-862B-AB8DFFCF30D2}" type="datetime1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5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F56B-DC2D-4971-9481-680E34664227}" type="datetime1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B3-E2C5-4083-A952-FCCADE0359C5}" type="datetime1">
              <a:rPr lang="ru-RU" smtClean="0"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3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E58-E34D-49DC-B44F-C381C6D582D4}" type="datetime1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98D-9118-432D-9590-7B8FD96C9FE8}" type="datetime1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5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95B6-8747-49BC-A3B1-417C95E2E08D}" type="datetime1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DBF6-D040-4B4C-B24D-807BCAE3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9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2.gif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8351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РЕАКЦИЯ ФИБРОБЛАСТОВ И ФИБРОБЛАСТОПОДОБНЫХ КЛЕТОК ПОДЖЕЛУДОЧНОЙ ЖЕЛЕЗЫ ПРИ РАЗВИТИИ КОМПЕНСАТОРНЫХ ПРОЦЕССОВ В УСЛОВИЯХ ЭКСПЕРИМЕНТАЛЬНОГО САХАРНОГО ДИАБЕТА 2 ТИПА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8610" cy="54868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01979" y="3148631"/>
            <a:ext cx="4223821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Научные руководители: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Данилова Ирина Георгиевна, д.б.н., доц.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Мухлынина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Елена Артуровна, к.б.н.</a:t>
            </a:r>
          </a:p>
          <a:p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427984" y="2492896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1600" i="1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Аспирант 1 года </a:t>
            </a:r>
            <a:b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Форма</a:t>
            </a:r>
            <a:r>
              <a:rPr kumimoji="0" lang="ru-RU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обучения: очная</a:t>
            </a:r>
            <a:r>
              <a:rPr kumimoji="0" lang="ru-RU" sz="16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06.06.01 Биологические науки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03.03.01 </a:t>
            </a:r>
            <a:r>
              <a:rPr lang="ru-R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Физиология</a:t>
            </a:r>
            <a:br>
              <a:rPr lang="ru-RU" sz="16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1600" noProof="0" dirty="0"/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Султанова Татьяна Рашидовна</a:t>
            </a:r>
          </a:p>
        </p:txBody>
      </p:sp>
    </p:spTree>
    <p:extLst>
      <p:ext uri="{BB962C8B-B14F-4D97-AF65-F5344CB8AC3E}">
        <p14:creationId xmlns:p14="http://schemas.microsoft.com/office/powerpoint/2010/main" val="15489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3989250" y="732567"/>
            <a:ext cx="6731345" cy="6125433"/>
          </a:xfrm>
          <a:prstGeom prst="ellipse">
            <a:avLst/>
          </a:prstGeom>
          <a:solidFill>
            <a:srgbClr val="FAFF2F">
              <a:alpha val="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-1426483" y="822663"/>
            <a:ext cx="6410325" cy="6035337"/>
          </a:xfrm>
          <a:prstGeom prst="ellipse">
            <a:avLst/>
          </a:prstGeom>
          <a:solidFill>
            <a:srgbClr val="FF0909">
              <a:alpha val="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C1C3F56-5168-4951-BEB2-02C9DE0AFEF8}"/>
              </a:ext>
            </a:extLst>
          </p:cNvPr>
          <p:cNvSpPr/>
          <p:nvPr/>
        </p:nvSpPr>
        <p:spPr>
          <a:xfrm>
            <a:off x="433000" y="4542716"/>
            <a:ext cx="3071818" cy="1678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2</a:t>
            </a:fld>
            <a:endParaRPr lang="ru-RU"/>
          </a:p>
        </p:txBody>
      </p:sp>
      <p:pic>
        <p:nvPicPr>
          <p:cNvPr id="3" name="Picture 2" descr="C:\Users\Xenia\Desktop\ДИССЕРтация финал\Защита 16 июня 2021\199emblemorg32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" y="7937"/>
            <a:ext cx="1833350" cy="8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8678" y="237658"/>
            <a:ext cx="449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Анализ </a:t>
            </a:r>
            <a:r>
              <a:rPr lang="ru-RU" b="1" u="sng" dirty="0" smtClean="0"/>
              <a:t>литературы и</a:t>
            </a:r>
          </a:p>
          <a:p>
            <a:pPr algn="ctr"/>
            <a:r>
              <a:rPr lang="ru-RU" b="1" u="sng" dirty="0" smtClean="0"/>
              <a:t>формулировка темы</a:t>
            </a:r>
            <a:endParaRPr lang="ru-RU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1457" y="2512353"/>
            <a:ext cx="2422396" cy="316142"/>
          </a:xfrm>
          <a:prstGeom prst="rect">
            <a:avLst/>
          </a:prstGeom>
          <a:solidFill>
            <a:srgbClr val="FEACAC"/>
          </a:solidFill>
          <a:ln>
            <a:solidFill>
              <a:srgbClr val="830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Сахарный </a:t>
            </a:r>
            <a:r>
              <a:rPr lang="ru-RU" dirty="0" smtClean="0">
                <a:solidFill>
                  <a:schemeClr val="tx1"/>
                </a:solidFill>
              </a:rPr>
              <a:t>диабет (СД)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7845" y="1516949"/>
            <a:ext cx="3268691" cy="84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Фибробласты и </a:t>
            </a:r>
            <a:r>
              <a:rPr lang="ru-RU" dirty="0" err="1">
                <a:solidFill>
                  <a:schemeClr val="tx1"/>
                </a:solidFill>
              </a:rPr>
              <a:t>фибробластоподобные</a:t>
            </a:r>
            <a:r>
              <a:rPr lang="ru-RU" dirty="0">
                <a:solidFill>
                  <a:schemeClr val="tx1"/>
                </a:solidFill>
              </a:rPr>
              <a:t> клетки поджелудочной железы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402" y="2853777"/>
            <a:ext cx="3180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Широко распространён</a:t>
            </a:r>
          </a:p>
          <a:p>
            <a:pPr marL="285750" indent="-285750">
              <a:buFontTx/>
              <a:buChar char="-"/>
            </a:pPr>
            <a:r>
              <a:rPr lang="ru-RU" dirty="0"/>
              <a:t>Число больных растёт с каждым годом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Около 90% случаев относится к СД 2 типа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7765" y="2368014"/>
            <a:ext cx="4090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dirty="0"/>
              <a:t>Гетерогенные популяции </a:t>
            </a:r>
            <a:r>
              <a:rPr lang="ru-RU" dirty="0" smtClean="0"/>
              <a:t>фибробластов</a:t>
            </a:r>
          </a:p>
          <a:p>
            <a:pPr algn="r"/>
            <a:endParaRPr lang="ru-RU" dirty="0" smtClean="0"/>
          </a:p>
          <a:p>
            <a:pPr marL="285750" indent="-285750" algn="ctr">
              <a:buFontTx/>
              <a:buChar char="-"/>
            </a:pPr>
            <a:r>
              <a:rPr lang="ru-RU" dirty="0" smtClean="0"/>
              <a:t>- Неоднозначная </a:t>
            </a:r>
            <a:r>
              <a:rPr lang="ru-RU" dirty="0"/>
              <a:t>роль при патологии в поджелудочной железе: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7405C4AB-0B62-4FCE-924B-76117D4A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0" y="1058313"/>
            <a:ext cx="2048929" cy="13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50648" y="4117324"/>
            <a:ext cx="3199483" cy="2202220"/>
            <a:chOff x="0" y="3876503"/>
            <a:chExt cx="3199483" cy="2202220"/>
          </a:xfrm>
        </p:grpSpPr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1447239227"/>
                </p:ext>
              </p:extLst>
            </p:nvPr>
          </p:nvGraphicFramePr>
          <p:xfrm>
            <a:off x="82352" y="4278523"/>
            <a:ext cx="3117131" cy="1800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0" y="3876503"/>
              <a:ext cx="8437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/>
                <a:t>Млн. человек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648" y="6223133"/>
            <a:ext cx="3154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Количество больных сахарным диабетом в мире</a:t>
            </a:r>
          </a:p>
          <a:p>
            <a:r>
              <a:rPr lang="ru-RU" sz="1050" dirty="0"/>
              <a:t>(</a:t>
            </a:r>
            <a:r>
              <a:rPr lang="en-US" sz="1050" dirty="0"/>
              <a:t>IDF Diabetes Atlas</a:t>
            </a:r>
            <a:r>
              <a:rPr lang="ru-RU" sz="1050" dirty="0"/>
              <a:t> 10</a:t>
            </a:r>
            <a:r>
              <a:rPr lang="en-US" sz="1050" baseline="30000" dirty="0" err="1"/>
              <a:t>th</a:t>
            </a:r>
            <a:r>
              <a:rPr lang="en-US" sz="1050" dirty="0"/>
              <a:t> edition 2021</a:t>
            </a:r>
            <a:r>
              <a:rPr lang="ru-RU" sz="1050" dirty="0"/>
              <a:t>)</a:t>
            </a:r>
          </a:p>
        </p:txBody>
      </p:sp>
      <p:pic>
        <p:nvPicPr>
          <p:cNvPr id="17" name="Picture 2" descr="http://medic-ill.ru/wp-content/public_images2/bda1ef5550c3a4a7ca6232c64f1fd58e-300x2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0872" y="198148"/>
            <a:ext cx="190101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3412480" y="3234954"/>
            <a:ext cx="2166701" cy="6873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</a:t>
            </a:r>
          </a:p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7148794" y="2991311"/>
            <a:ext cx="337856" cy="2476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42314" y="3746374"/>
            <a:ext cx="4779752" cy="1266773"/>
            <a:chOff x="473451" y="2289532"/>
            <a:chExt cx="9015612" cy="1266773"/>
          </a:xfrm>
        </p:grpSpPr>
        <p:sp>
          <p:nvSpPr>
            <p:cNvPr id="33" name="TextBox 32"/>
            <p:cNvSpPr txBox="1"/>
            <p:nvPr/>
          </p:nvSpPr>
          <p:spPr>
            <a:xfrm>
              <a:off x="913042" y="2425483"/>
              <a:ext cx="3058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u="sng" dirty="0"/>
                <a:t>Восстановление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13938" y="2289532"/>
              <a:ext cx="457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u="sng" dirty="0"/>
                <a:t>Усугубление патологического процесса</a:t>
              </a:r>
            </a:p>
          </p:txBody>
        </p:sp>
        <p:sp>
          <p:nvSpPr>
            <p:cNvPr id="35" name="Двойная стрелка влево/вправо 34"/>
            <p:cNvSpPr/>
            <p:nvPr/>
          </p:nvSpPr>
          <p:spPr>
            <a:xfrm>
              <a:off x="4070405" y="2370799"/>
              <a:ext cx="1629988" cy="430357"/>
            </a:xfrm>
            <a:prstGeom prst="left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Роль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66338" y="307190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- Фиброз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3451" y="2725308"/>
              <a:ext cx="45988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- </a:t>
              </a:r>
              <a:r>
                <a:rPr lang="ru-RU" sz="1600" dirty="0" err="1"/>
                <a:t>Трансдифференцировка</a:t>
              </a:r>
              <a:endParaRPr lang="ru-RU" sz="1600" dirty="0"/>
            </a:p>
            <a:p>
              <a:r>
                <a:rPr lang="ru-RU" sz="1600" dirty="0"/>
                <a:t>- Стимулирование пролиферации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20615" y="5082890"/>
            <a:ext cx="440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 мало </a:t>
            </a:r>
            <a:r>
              <a:rPr lang="ru-RU" dirty="0"/>
              <a:t>работ комплексно раскрывает изменения их активности при возникновении </a:t>
            </a:r>
            <a:r>
              <a:rPr lang="ru-RU" dirty="0" smtClean="0"/>
              <a:t>СД 2 типа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340" y="819328"/>
            <a:ext cx="803110" cy="6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3</a:t>
            </a:fld>
            <a:endParaRPr lang="ru-RU"/>
          </a:p>
        </p:txBody>
      </p:sp>
      <p:pic>
        <p:nvPicPr>
          <p:cNvPr id="3" name="Picture 2" descr="C:\Users\Xenia\Desktop\ДИССЕРтация финал\Защита 16 июня 2021\199emblemorg32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" y="7937"/>
            <a:ext cx="1833350" cy="8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064" y="2155778"/>
            <a:ext cx="2789853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Фибробласты и </a:t>
            </a:r>
            <a:r>
              <a:rPr lang="ru-RU" dirty="0" err="1" smtClean="0"/>
              <a:t>фибробластоподобные</a:t>
            </a:r>
            <a:r>
              <a:rPr lang="ru-RU" dirty="0" smtClean="0"/>
              <a:t> клетки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524480" y="2485838"/>
            <a:ext cx="1492839" cy="5143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Активация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990" y="932387"/>
            <a:ext cx="1885507" cy="4777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Патологические факторы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320530" y="1478186"/>
            <a:ext cx="314545" cy="62194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750764" y="1227369"/>
            <a:ext cx="2797141" cy="931772"/>
            <a:chOff x="5314950" y="813642"/>
            <a:chExt cx="3313222" cy="122084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314950" y="1045742"/>
              <a:ext cx="3200400" cy="90284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Синтез компонентов внеклеточного матрикса</a:t>
              </a:r>
              <a:endParaRPr lang="ru-RU" dirty="0"/>
            </a:p>
          </p:txBody>
        </p:sp>
        <p:sp>
          <p:nvSpPr>
            <p:cNvPr id="15" name="Стрелка вверх 14"/>
            <p:cNvSpPr/>
            <p:nvPr/>
          </p:nvSpPr>
          <p:spPr>
            <a:xfrm>
              <a:off x="8332897" y="813642"/>
              <a:ext cx="295275" cy="1220845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675298" y="2216541"/>
            <a:ext cx="3297803" cy="684980"/>
            <a:chOff x="4749787" y="2312819"/>
            <a:chExt cx="4258963" cy="86387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749787" y="2549538"/>
              <a:ext cx="4085398" cy="56311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Пролиферативная активность</a:t>
              </a:r>
              <a:endParaRPr lang="ru-RU" dirty="0"/>
            </a:p>
          </p:txBody>
        </p:sp>
        <p:sp>
          <p:nvSpPr>
            <p:cNvPr id="16" name="Стрелка вверх 15"/>
            <p:cNvSpPr/>
            <p:nvPr/>
          </p:nvSpPr>
          <p:spPr>
            <a:xfrm>
              <a:off x="8713474" y="2312819"/>
              <a:ext cx="295276" cy="863877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740457" y="3015307"/>
            <a:ext cx="2940097" cy="626789"/>
            <a:chOff x="5314950" y="3054919"/>
            <a:chExt cx="2582507" cy="104608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14950" y="3349859"/>
              <a:ext cx="2447207" cy="57921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Миграционная активность</a:t>
              </a:r>
              <a:endParaRPr lang="ru-RU" dirty="0"/>
            </a:p>
          </p:txBody>
        </p:sp>
        <p:sp>
          <p:nvSpPr>
            <p:cNvPr id="17" name="Стрелка вверх 16"/>
            <p:cNvSpPr/>
            <p:nvPr/>
          </p:nvSpPr>
          <p:spPr>
            <a:xfrm>
              <a:off x="7698351" y="3054919"/>
              <a:ext cx="199106" cy="1046085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90704" y="125071"/>
            <a:ext cx="449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Анализ литературы и</a:t>
            </a:r>
          </a:p>
          <a:p>
            <a:pPr algn="ctr"/>
            <a:r>
              <a:rPr lang="ru-RU" b="1" u="sng" dirty="0" smtClean="0"/>
              <a:t>формирование цели и задач</a:t>
            </a:r>
            <a:endParaRPr lang="ru-RU" b="1" u="sng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22236" y="894048"/>
            <a:ext cx="3040748" cy="2896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Изменение фенотипа клеток</a:t>
            </a:r>
            <a:endParaRPr lang="ru-RU" dirty="0"/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4071343" y="261235"/>
            <a:ext cx="599360" cy="835376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223057" y="4829250"/>
            <a:ext cx="8229600" cy="206000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ru-RU" sz="1600" dirty="0">
                <a:cs typeface="Arial" charset="0"/>
              </a:rPr>
              <a:t>Охарактеризовать реакции различных популяций фибробластов и </a:t>
            </a:r>
            <a:r>
              <a:rPr lang="ru-RU" sz="1600" dirty="0" err="1">
                <a:cs typeface="Arial" charset="0"/>
              </a:rPr>
              <a:t>фибробластоподобных</a:t>
            </a:r>
            <a:r>
              <a:rPr lang="ru-RU" sz="1600" dirty="0">
                <a:cs typeface="Arial" charset="0"/>
              </a:rPr>
              <a:t> клеток поджелудочной железы в ходе развития компенсаторных процессов в ответ на экспериментальный сахарный диабет 2 </a:t>
            </a:r>
            <a:r>
              <a:rPr lang="ru-RU" sz="1600" dirty="0" smtClean="0">
                <a:cs typeface="Arial" charset="0"/>
              </a:rPr>
              <a:t>типа:</a:t>
            </a:r>
          </a:p>
          <a:p>
            <a:pPr lvl="1">
              <a:buFontTx/>
              <a:buChar char="-"/>
              <a:defRPr/>
            </a:pPr>
            <a:r>
              <a:rPr lang="ru-RU" sz="1400" dirty="0" smtClean="0">
                <a:cs typeface="Arial" pitchFamily="34" charset="0"/>
              </a:rPr>
              <a:t>Сравнить локализацию, количество, размеры и функциональную активность различных популяций фибробластов и </a:t>
            </a:r>
            <a:r>
              <a:rPr lang="ru-RU" sz="1400" dirty="0" err="1" smtClean="0">
                <a:cs typeface="Arial" pitchFamily="34" charset="0"/>
              </a:rPr>
              <a:t>фибробластоподобных</a:t>
            </a:r>
            <a:r>
              <a:rPr lang="ru-RU" sz="1400" dirty="0" smtClean="0">
                <a:cs typeface="Arial" pitchFamily="34" charset="0"/>
              </a:rPr>
              <a:t> клеток </a:t>
            </a:r>
          </a:p>
          <a:p>
            <a:pPr lvl="1">
              <a:lnSpc>
                <a:spcPct val="115000"/>
              </a:lnSpc>
              <a:buFontTx/>
              <a:buChar char="-"/>
            </a:pPr>
            <a:r>
              <a:rPr lang="ru-RU" sz="1400" dirty="0" smtClean="0">
                <a:cs typeface="Arial" pitchFamily="34" charset="0"/>
              </a:rPr>
              <a:t>Проанализировать состав внеклеточного матрикса соединительной ткани</a:t>
            </a:r>
          </a:p>
          <a:p>
            <a:pPr lvl="1">
              <a:lnSpc>
                <a:spcPct val="115000"/>
              </a:lnSpc>
              <a:buFontTx/>
              <a:buChar char="-"/>
            </a:pPr>
            <a:r>
              <a:rPr lang="ru-RU" sz="1400" dirty="0" smtClean="0">
                <a:cs typeface="Arial" pitchFamily="34" charset="0"/>
              </a:rPr>
              <a:t>Оценить миграционную, пролиферативную активности, </a:t>
            </a:r>
            <a:r>
              <a:rPr lang="ru-RU" sz="1400" dirty="0" err="1" smtClean="0">
                <a:cs typeface="Arial" pitchFamily="34" charset="0"/>
              </a:rPr>
              <a:t>апоптоз</a:t>
            </a:r>
            <a:r>
              <a:rPr lang="ru-RU" sz="1400" dirty="0" smtClean="0">
                <a:cs typeface="Arial" pitchFamily="34" charset="0"/>
              </a:rPr>
              <a:t>, продукцию цитокинов у различных </a:t>
            </a:r>
            <a:r>
              <a:rPr lang="ru-RU" sz="1400" dirty="0">
                <a:cs typeface="Arial" pitchFamily="34" charset="0"/>
              </a:rPr>
              <a:t>популяций фибробластов и </a:t>
            </a:r>
            <a:r>
              <a:rPr lang="ru-RU" sz="1400" dirty="0" err="1">
                <a:cs typeface="Arial" pitchFamily="34" charset="0"/>
              </a:rPr>
              <a:t>фибробластоподобных</a:t>
            </a:r>
            <a:r>
              <a:rPr lang="ru-RU" sz="1400" dirty="0">
                <a:cs typeface="Arial" pitchFamily="34" charset="0"/>
              </a:rPr>
              <a:t> клеток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524027" y="3650642"/>
            <a:ext cx="2426256" cy="626789"/>
            <a:chOff x="5766295" y="3054919"/>
            <a:chExt cx="2131162" cy="104608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766295" y="3349859"/>
              <a:ext cx="1995862" cy="57921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Секреция цитокинов</a:t>
              </a:r>
              <a:endParaRPr lang="ru-RU" dirty="0"/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7698351" y="3054919"/>
              <a:ext cx="199106" cy="1046085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Picture 4" descr="https://naked-science.ru/wp-content/uploads/2017/03/field_image_untitled-1_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0" y="3079644"/>
            <a:ext cx="1279299" cy="9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554" y="1676125"/>
            <a:ext cx="946355" cy="768914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2882296" y="4578068"/>
            <a:ext cx="2911121" cy="2626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и задачи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682" y="3379845"/>
            <a:ext cx="1137612" cy="8675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912" y="1685235"/>
            <a:ext cx="1123749" cy="7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5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9F6946-2A74-49A1-972A-C7FC0D52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6FAD2-F5AE-4673-9140-D42C4D85397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E329DD-73BA-4A2C-9B7D-40C74F372A7A}"/>
              </a:ext>
            </a:extLst>
          </p:cNvPr>
          <p:cNvSpPr txBox="1"/>
          <p:nvPr/>
        </p:nvSpPr>
        <p:spPr>
          <a:xfrm>
            <a:off x="326719" y="4112392"/>
            <a:ext cx="249873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- Биохимический анализ 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Иммуноферментный анализ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C353EFA-C5F0-4110-9A0D-1D7B9AF1596B}"/>
              </a:ext>
            </a:extLst>
          </p:cNvPr>
          <p:cNvSpPr txBox="1"/>
          <p:nvPr/>
        </p:nvSpPr>
        <p:spPr>
          <a:xfrm>
            <a:off x="6139922" y="5290584"/>
            <a:ext cx="2201833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- Продукция цитокинов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Пролиферация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Миграция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</a:t>
            </a:r>
            <a:r>
              <a:rPr lang="ru-RU" sz="1400" dirty="0" err="1">
                <a:solidFill>
                  <a:schemeClr val="bg1"/>
                </a:solidFill>
              </a:rPr>
              <a:t>Апоптоз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xmlns="" id="{FB75C9FB-BEDD-4FAA-A82F-ECA28CFFA0E1}"/>
              </a:ext>
            </a:extLst>
          </p:cNvPr>
          <p:cNvSpPr/>
          <p:nvPr/>
        </p:nvSpPr>
        <p:spPr>
          <a:xfrm rot="1929432">
            <a:off x="4621206" y="3455337"/>
            <a:ext cx="317986" cy="496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xmlns="" id="{9256B151-61C0-4F23-95BB-54EBCBE411CC}"/>
              </a:ext>
            </a:extLst>
          </p:cNvPr>
          <p:cNvSpPr/>
          <p:nvPr/>
        </p:nvSpPr>
        <p:spPr>
          <a:xfrm rot="3416702">
            <a:off x="3096448" y="1484672"/>
            <a:ext cx="354554" cy="1588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xmlns="" id="{CEA207FE-E260-42DB-8B9A-1F31B50CE0F3}"/>
              </a:ext>
            </a:extLst>
          </p:cNvPr>
          <p:cNvSpPr/>
          <p:nvPr/>
        </p:nvSpPr>
        <p:spPr>
          <a:xfrm rot="20334973">
            <a:off x="6228560" y="3452504"/>
            <a:ext cx="294803" cy="5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F370BD3-1A73-4FC6-9567-93E465461755}"/>
              </a:ext>
            </a:extLst>
          </p:cNvPr>
          <p:cNvSpPr txBox="1"/>
          <p:nvPr/>
        </p:nvSpPr>
        <p:spPr>
          <a:xfrm>
            <a:off x="4165902" y="3118369"/>
            <a:ext cx="281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Поджелудочная железа</a:t>
            </a:r>
          </a:p>
        </p:txBody>
      </p:sp>
      <p:sp>
        <p:nvSpPr>
          <p:cNvPr id="52" name="Стрелка: вниз 51">
            <a:extLst>
              <a:ext uri="{FF2B5EF4-FFF2-40B4-BE49-F238E27FC236}">
                <a16:creationId xmlns:a16="http://schemas.microsoft.com/office/drawing/2014/main" xmlns="" id="{464EDECF-2604-415C-9088-46077DD5B8DD}"/>
              </a:ext>
            </a:extLst>
          </p:cNvPr>
          <p:cNvSpPr/>
          <p:nvPr/>
        </p:nvSpPr>
        <p:spPr>
          <a:xfrm rot="19768923">
            <a:off x="4585886" y="1854872"/>
            <a:ext cx="327563" cy="761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низ 25">
            <a:extLst>
              <a:ext uri="{FF2B5EF4-FFF2-40B4-BE49-F238E27FC236}">
                <a16:creationId xmlns:a16="http://schemas.microsoft.com/office/drawing/2014/main" xmlns="" id="{FB75C9FB-BEDD-4FAA-A82F-ECA28CFFA0E1}"/>
              </a:ext>
            </a:extLst>
          </p:cNvPr>
          <p:cNvSpPr/>
          <p:nvPr/>
        </p:nvSpPr>
        <p:spPr>
          <a:xfrm rot="5400000">
            <a:off x="2020149" y="5289691"/>
            <a:ext cx="171123" cy="504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25">
            <a:extLst>
              <a:ext uri="{FF2B5EF4-FFF2-40B4-BE49-F238E27FC236}">
                <a16:creationId xmlns:a16="http://schemas.microsoft.com/office/drawing/2014/main" xmlns="" id="{FB75C9FB-BEDD-4FAA-A82F-ECA28CFFA0E1}"/>
              </a:ext>
            </a:extLst>
          </p:cNvPr>
          <p:cNvSpPr/>
          <p:nvPr/>
        </p:nvSpPr>
        <p:spPr>
          <a:xfrm rot="5400000">
            <a:off x="2036675" y="5468977"/>
            <a:ext cx="153646" cy="504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742A249-3C2B-44F8-B248-D6563FD3684E}"/>
              </a:ext>
            </a:extLst>
          </p:cNvPr>
          <p:cNvSpPr txBox="1"/>
          <p:nvPr/>
        </p:nvSpPr>
        <p:spPr>
          <a:xfrm>
            <a:off x="-737971" y="5365811"/>
            <a:ext cx="259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Островковой части</a:t>
            </a:r>
          </a:p>
          <a:p>
            <a:pPr algn="r"/>
            <a:r>
              <a:rPr lang="ru-RU" sz="1400" dirty="0" err="1"/>
              <a:t>Внеостровковой</a:t>
            </a:r>
            <a:r>
              <a:rPr lang="ru-RU" sz="1400" dirty="0"/>
              <a:t> части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2947943" y="-82338"/>
            <a:ext cx="2653554" cy="55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u="sng" dirty="0">
                <a:latin typeface="+mn-lt"/>
                <a:cs typeface="Arial" pitchFamily="34" charset="0"/>
              </a:rPr>
              <a:t>Схема исследования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306551C-6907-43B3-863D-F2052985E77D}"/>
              </a:ext>
            </a:extLst>
          </p:cNvPr>
          <p:cNvGrpSpPr/>
          <p:nvPr/>
        </p:nvGrpSpPr>
        <p:grpSpPr>
          <a:xfrm>
            <a:off x="2185784" y="390624"/>
            <a:ext cx="2105261" cy="1165608"/>
            <a:chOff x="1863762" y="1201296"/>
            <a:chExt cx="2105261" cy="1165608"/>
          </a:xfrm>
        </p:grpSpPr>
        <p:pic>
          <p:nvPicPr>
            <p:cNvPr id="43" name="Рисунок 42" descr="Крыса со сплошной заливкой">
              <a:extLst>
                <a:ext uri="{FF2B5EF4-FFF2-40B4-BE49-F238E27FC236}">
                  <a16:creationId xmlns:a16="http://schemas.microsoft.com/office/drawing/2014/main" xmlns="" id="{997662A6-6CFC-4CA2-9FAF-84146C9D8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992734" y="1348234"/>
              <a:ext cx="949272" cy="949272"/>
            </a:xfrm>
            <a:prstGeom prst="rect">
              <a:avLst/>
            </a:prstGeom>
          </p:spPr>
        </p:pic>
        <p:pic>
          <p:nvPicPr>
            <p:cNvPr id="44" name="Рисунок 43" descr="Крыса со сплошной заливкой">
              <a:extLst>
                <a:ext uri="{FF2B5EF4-FFF2-40B4-BE49-F238E27FC236}">
                  <a16:creationId xmlns:a16="http://schemas.microsoft.com/office/drawing/2014/main" xmlns="" id="{E34079E8-6A8B-4536-8F0B-A911CA3DB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013160" y="1335332"/>
              <a:ext cx="949272" cy="94927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286AEE9-0FFB-4063-8DE4-5B7D5C3297A1}"/>
                </a:ext>
              </a:extLst>
            </p:cNvPr>
            <p:cNvSpPr txBox="1"/>
            <p:nvPr/>
          </p:nvSpPr>
          <p:spPr>
            <a:xfrm>
              <a:off x="1863762" y="1986629"/>
              <a:ext cx="1279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Контроль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EE10096-32E0-4DAA-A139-9DB7976CE9A4}"/>
                </a:ext>
              </a:extLst>
            </p:cNvPr>
            <p:cNvSpPr txBox="1"/>
            <p:nvPr/>
          </p:nvSpPr>
          <p:spPr>
            <a:xfrm>
              <a:off x="3132046" y="1997572"/>
              <a:ext cx="836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СД2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7EC9120-4308-4726-90F7-870AF3BB4705}"/>
                </a:ext>
              </a:extLst>
            </p:cNvPr>
            <p:cNvSpPr txBox="1"/>
            <p:nvPr/>
          </p:nvSpPr>
          <p:spPr>
            <a:xfrm>
              <a:off x="2503428" y="1201296"/>
              <a:ext cx="1026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30 </a:t>
              </a:r>
              <a:r>
                <a:rPr lang="ru-RU" dirty="0" err="1"/>
                <a:t>сут</a:t>
              </a:r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8290D81B-C030-4C96-967A-6FBBE67882D8}"/>
              </a:ext>
            </a:extLst>
          </p:cNvPr>
          <p:cNvGrpSpPr/>
          <p:nvPr/>
        </p:nvGrpSpPr>
        <p:grpSpPr>
          <a:xfrm>
            <a:off x="4425339" y="416588"/>
            <a:ext cx="2105261" cy="1168267"/>
            <a:chOff x="4419849" y="1219309"/>
            <a:chExt cx="2105261" cy="1168267"/>
          </a:xfrm>
        </p:grpSpPr>
        <p:pic>
          <p:nvPicPr>
            <p:cNvPr id="41" name="Рисунок 40" descr="Крыса со сплошной заливкой">
              <a:extLst>
                <a:ext uri="{FF2B5EF4-FFF2-40B4-BE49-F238E27FC236}">
                  <a16:creationId xmlns:a16="http://schemas.microsoft.com/office/drawing/2014/main" xmlns="" id="{94FECB5D-1F64-4131-BA93-A1BF0CB1B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08640" y="1365074"/>
              <a:ext cx="949272" cy="949272"/>
            </a:xfrm>
            <a:prstGeom prst="rect">
              <a:avLst/>
            </a:prstGeom>
          </p:spPr>
        </p:pic>
        <p:pic>
          <p:nvPicPr>
            <p:cNvPr id="42" name="Рисунок 41" descr="Крыса со сплошной заливкой">
              <a:extLst>
                <a:ext uri="{FF2B5EF4-FFF2-40B4-BE49-F238E27FC236}">
                  <a16:creationId xmlns:a16="http://schemas.microsoft.com/office/drawing/2014/main" xmlns="" id="{90ACFB99-EAAF-407E-86B9-61A156CD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32351" y="1371970"/>
              <a:ext cx="949272" cy="94927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E1A926B-B6E8-46D2-9A78-C0F73240F3BF}"/>
                </a:ext>
              </a:extLst>
            </p:cNvPr>
            <p:cNvSpPr txBox="1"/>
            <p:nvPr/>
          </p:nvSpPr>
          <p:spPr>
            <a:xfrm>
              <a:off x="4419849" y="2007301"/>
              <a:ext cx="1279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Контроль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D817D55-14A0-4170-A18F-ADA06AEA7A18}"/>
                </a:ext>
              </a:extLst>
            </p:cNvPr>
            <p:cNvSpPr txBox="1"/>
            <p:nvPr/>
          </p:nvSpPr>
          <p:spPr>
            <a:xfrm>
              <a:off x="5688133" y="2018244"/>
              <a:ext cx="836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СД2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8ABCD45-51DD-4CFE-A8FE-4BD9F2A38E0E}"/>
                </a:ext>
              </a:extLst>
            </p:cNvPr>
            <p:cNvSpPr txBox="1"/>
            <p:nvPr/>
          </p:nvSpPr>
          <p:spPr>
            <a:xfrm>
              <a:off x="4968446" y="1219309"/>
              <a:ext cx="1026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60 </a:t>
              </a:r>
              <a:r>
                <a:rPr lang="ru-RU" dirty="0" err="1"/>
                <a:t>сут</a:t>
              </a:r>
              <a:endParaRPr lang="ru-RU" dirty="0"/>
            </a:p>
          </p:txBody>
        </p:sp>
      </p:grp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xmlns="" id="{D1761A5D-0D24-4F4B-9874-0B263C3C498E}"/>
              </a:ext>
            </a:extLst>
          </p:cNvPr>
          <p:cNvSpPr/>
          <p:nvPr/>
        </p:nvSpPr>
        <p:spPr>
          <a:xfrm rot="5400000">
            <a:off x="4059130" y="-489140"/>
            <a:ext cx="511718" cy="415996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C:\Users\Xenia\Desktop\ДИССЕРтация финал\Защита 16 июня 2021\199emblemorg323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" y="7937"/>
            <a:ext cx="1833350" cy="8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B2C1B7EE-47BB-4EB0-8E22-3BD557C60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3768" y="2007069"/>
            <a:ext cx="866406" cy="17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759" y="3769529"/>
            <a:ext cx="2106534" cy="342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Верификация СД2</a:t>
            </a:r>
          </a:p>
        </p:txBody>
      </p:sp>
      <p:pic>
        <p:nvPicPr>
          <p:cNvPr id="47" name="Picture 2" descr="http://medic-ill.ru/wp-content/public_images2/bda1ef5550c3a4a7ca6232c64f1fd58e-300x2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3233" y="2184958"/>
            <a:ext cx="1465386" cy="11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177220" y="3998016"/>
            <a:ext cx="2010048" cy="1492015"/>
            <a:chOff x="6691727" y="3274187"/>
            <a:chExt cx="2125582" cy="1577773"/>
          </a:xfrm>
        </p:grpSpPr>
        <p:pic>
          <p:nvPicPr>
            <p:cNvPr id="48" name="Picture 2" descr="https://www.pathologyoutlines.com/images/softtissue/02_28C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569" y="3274187"/>
              <a:ext cx="1377740" cy="1140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https://wikizoo.ru/upload/iblock/41e/41e67356b66696e39b24db470177680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727" y="3346135"/>
              <a:ext cx="1505825" cy="150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6" descr="https://i.sunhome.ru/journal/176/lecheniya-stvolovimi-kletkami-v2.or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084660"/>
            <a:ext cx="1435733" cy="9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2548697" y="5767637"/>
            <a:ext cx="2974698" cy="6418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- Морфофункциональная характеристика клеток</a:t>
            </a:r>
          </a:p>
          <a:p>
            <a:r>
              <a:rPr lang="ru-RU" sz="1400" dirty="0"/>
              <a:t>- Состав внеклеточного матрикса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139922" y="5015792"/>
            <a:ext cx="2201833" cy="29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Клеточные культуры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423181" y="5463888"/>
            <a:ext cx="3270442" cy="30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Гистологическое исследование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F370BD3-1A73-4FC6-9567-93E465461755}"/>
              </a:ext>
            </a:extLst>
          </p:cNvPr>
          <p:cNvSpPr txBox="1"/>
          <p:nvPr/>
        </p:nvSpPr>
        <p:spPr>
          <a:xfrm>
            <a:off x="2054892" y="2701280"/>
            <a:ext cx="94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Кровь</a:t>
            </a:r>
          </a:p>
        </p:txBody>
      </p:sp>
    </p:spTree>
    <p:extLst>
      <p:ext uri="{BB962C8B-B14F-4D97-AF65-F5344CB8AC3E}">
        <p14:creationId xmlns:p14="http://schemas.microsoft.com/office/powerpoint/2010/main" val="13357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5</a:t>
            </a:fld>
            <a:endParaRPr lang="ru-RU"/>
          </a:p>
        </p:txBody>
      </p:sp>
      <p:pic>
        <p:nvPicPr>
          <p:cNvPr id="3" name="Picture 2" descr="C:\Users\Xenia\Desktop\ДИССЕРтация финал\Защита 16 июня 2021\199emblemorg32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" y="7937"/>
            <a:ext cx="1833350" cy="8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0046" y="858859"/>
            <a:ext cx="3257936" cy="2443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0004" y="2622482"/>
            <a:ext cx="2393950" cy="1795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4917" t="21334"/>
          <a:stretch/>
        </p:blipFill>
        <p:spPr>
          <a:xfrm>
            <a:off x="4898572" y="4370777"/>
            <a:ext cx="4245428" cy="1985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298" y="705029"/>
            <a:ext cx="2102390" cy="19002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51974" y="249642"/>
            <a:ext cx="2696547" cy="5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Заполнение документов для этического комитета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7767" y="3666672"/>
            <a:ext cx="2566399" cy="769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Подбор реактивов и расходных материалов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080758" y="5807582"/>
            <a:ext cx="3262136" cy="1050418"/>
            <a:chOff x="543584" y="5035580"/>
            <a:chExt cx="3262136" cy="1050418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D306551C-6907-43B3-863D-F2052985E77D}"/>
                </a:ext>
              </a:extLst>
            </p:cNvPr>
            <p:cNvGrpSpPr/>
            <p:nvPr/>
          </p:nvGrpSpPr>
          <p:grpSpPr>
            <a:xfrm>
              <a:off x="543584" y="5036195"/>
              <a:ext cx="1676303" cy="1049803"/>
              <a:chOff x="2013160" y="1199245"/>
              <a:chExt cx="2035039" cy="1555448"/>
            </a:xfrm>
          </p:grpSpPr>
          <p:pic>
            <p:nvPicPr>
              <p:cNvPr id="12" name="Рисунок 11" descr="Крыса со сплошной заливкой">
                <a:extLst>
                  <a:ext uri="{FF2B5EF4-FFF2-40B4-BE49-F238E27FC236}">
                    <a16:creationId xmlns:a16="http://schemas.microsoft.com/office/drawing/2014/main" xmlns="" id="{997662A6-6CFC-4CA2-9FAF-84146C9D8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2992734" y="1348234"/>
                <a:ext cx="949272" cy="949272"/>
              </a:xfrm>
              <a:prstGeom prst="rect">
                <a:avLst/>
              </a:prstGeom>
            </p:spPr>
          </p:pic>
          <p:pic>
            <p:nvPicPr>
              <p:cNvPr id="13" name="Рисунок 12" descr="Крыса со сплошной заливкой">
                <a:extLst>
                  <a:ext uri="{FF2B5EF4-FFF2-40B4-BE49-F238E27FC236}">
                    <a16:creationId xmlns:a16="http://schemas.microsoft.com/office/drawing/2014/main" xmlns="" id="{E34079E8-6A8B-4536-8F0B-A911CA3DB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2013160" y="1335332"/>
                <a:ext cx="949272" cy="949272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286AEE9-0FFB-4063-8DE4-5B7D5C3297A1}"/>
                  </a:ext>
                </a:extLst>
              </p:cNvPr>
              <p:cNvSpPr txBox="1"/>
              <p:nvPr/>
            </p:nvSpPr>
            <p:spPr>
              <a:xfrm>
                <a:off x="2022509" y="1986627"/>
                <a:ext cx="1279331" cy="76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/>
                  <a:t>Контроль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EE10096-32E0-4DAA-A139-9DB7976CE9A4}"/>
                  </a:ext>
                </a:extLst>
              </p:cNvPr>
              <p:cNvSpPr txBox="1"/>
              <p:nvPr/>
            </p:nvSpPr>
            <p:spPr>
              <a:xfrm>
                <a:off x="3211221" y="1997572"/>
                <a:ext cx="836978" cy="472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/>
                  <a:t>СД2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7EC9120-4308-4726-90F7-870AF3BB4705}"/>
                  </a:ext>
                </a:extLst>
              </p:cNvPr>
              <p:cNvSpPr txBox="1"/>
              <p:nvPr/>
            </p:nvSpPr>
            <p:spPr>
              <a:xfrm>
                <a:off x="2639331" y="1199245"/>
                <a:ext cx="1026354" cy="472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/>
                  <a:t>30 </a:t>
                </a:r>
                <a:r>
                  <a:rPr lang="ru-RU" sz="1000" dirty="0" err="1"/>
                  <a:t>сут</a:t>
                </a:r>
                <a:endParaRPr lang="ru-RU" sz="1000" dirty="0"/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8290D81B-C030-4C96-967A-6FBBE67882D8}"/>
                </a:ext>
              </a:extLst>
            </p:cNvPr>
            <p:cNvGrpSpPr/>
            <p:nvPr/>
          </p:nvGrpSpPr>
          <p:grpSpPr>
            <a:xfrm>
              <a:off x="2212283" y="5035580"/>
              <a:ext cx="1593437" cy="1039772"/>
              <a:chOff x="4532351" y="1219005"/>
              <a:chExt cx="2049371" cy="1540587"/>
            </a:xfrm>
          </p:grpSpPr>
          <p:pic>
            <p:nvPicPr>
              <p:cNvPr id="18" name="Рисунок 17" descr="Крыса со сплошной заливкой">
                <a:extLst>
                  <a:ext uri="{FF2B5EF4-FFF2-40B4-BE49-F238E27FC236}">
                    <a16:creationId xmlns:a16="http://schemas.microsoft.com/office/drawing/2014/main" xmlns="" id="{94FECB5D-1F64-4131-BA93-A1BF0CB1B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5508640" y="1365074"/>
                <a:ext cx="949272" cy="949272"/>
              </a:xfrm>
              <a:prstGeom prst="rect">
                <a:avLst/>
              </a:prstGeom>
            </p:spPr>
          </p:pic>
          <p:pic>
            <p:nvPicPr>
              <p:cNvPr id="19" name="Рисунок 18" descr="Крыса со сплошной заливкой">
                <a:extLst>
                  <a:ext uri="{FF2B5EF4-FFF2-40B4-BE49-F238E27FC236}">
                    <a16:creationId xmlns:a16="http://schemas.microsoft.com/office/drawing/2014/main" xmlns="" id="{90ACFB99-EAAF-407E-86B9-61A156CD3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4532351" y="1371970"/>
                <a:ext cx="949272" cy="94927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E1A926B-B6E8-46D2-9A78-C0F73240F3BF}"/>
                  </a:ext>
                </a:extLst>
              </p:cNvPr>
              <p:cNvSpPr txBox="1"/>
              <p:nvPr/>
            </p:nvSpPr>
            <p:spPr>
              <a:xfrm>
                <a:off x="4583695" y="1991527"/>
                <a:ext cx="1279331" cy="768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/>
                  <a:t>Контроль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D817D55-14A0-4170-A18F-ADA06AEA7A18}"/>
                  </a:ext>
                </a:extLst>
              </p:cNvPr>
              <p:cNvSpPr txBox="1"/>
              <p:nvPr/>
            </p:nvSpPr>
            <p:spPr>
              <a:xfrm>
                <a:off x="5744744" y="2018244"/>
                <a:ext cx="836978" cy="472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/>
                  <a:t>СД2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8ABCD45-51DD-4CFE-A8FE-4BD9F2A38E0E}"/>
                  </a:ext>
                </a:extLst>
              </p:cNvPr>
              <p:cNvSpPr txBox="1"/>
              <p:nvPr/>
            </p:nvSpPr>
            <p:spPr>
              <a:xfrm>
                <a:off x="5078234" y="1219005"/>
                <a:ext cx="1026354" cy="472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/>
                  <a:t>60 </a:t>
                </a:r>
                <a:r>
                  <a:rPr lang="ru-RU" sz="1000" dirty="0" err="1"/>
                  <a:t>сут</a:t>
                </a:r>
                <a:endParaRPr lang="ru-RU" sz="1000" dirty="0"/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1151774" y="5269943"/>
            <a:ext cx="2948473" cy="571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экспериментальных групп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579" y="2144638"/>
            <a:ext cx="1832158" cy="251099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7790" y="1502498"/>
            <a:ext cx="2554744" cy="63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Поиск протоколов и их отработка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131" y="3602069"/>
            <a:ext cx="2006276" cy="13569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7973" y="2718747"/>
            <a:ext cx="2337588" cy="9088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Подготовка к эксперименту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5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enia\Desktop\ДИССЕРтация финал\Защита 16 июня 2021\199emblemorg32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" y="7937"/>
            <a:ext cx="1833350" cy="8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2627" y="2808267"/>
            <a:ext cx="2337588" cy="9088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Осваиваемые методики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75" y="141391"/>
            <a:ext cx="3306799" cy="2480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8521" r="129" b="28208"/>
          <a:stretch/>
        </p:blipFill>
        <p:spPr>
          <a:xfrm>
            <a:off x="4518720" y="61099"/>
            <a:ext cx="2180552" cy="1321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43" b="89984" l="24349" r="91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5167" y="-180223"/>
            <a:ext cx="2439130" cy="1829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724" y="1204300"/>
            <a:ext cx="3044955" cy="2283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5" y="3594224"/>
            <a:ext cx="2520702" cy="1890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0" y="5221751"/>
            <a:ext cx="2154665" cy="1615998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6</a:t>
            </a:fld>
            <a:endParaRPr lang="ru-RU"/>
          </a:p>
        </p:txBody>
      </p:sp>
      <p:pic>
        <p:nvPicPr>
          <p:cNvPr id="12" name="Picture 6" descr="https://i.sunhome.ru/journal/176/lecheniya-stvolovimi-kletkami-v2.or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73" y="4923737"/>
            <a:ext cx="2372024" cy="15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83078" y="2071708"/>
            <a:ext cx="1800809" cy="55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Гистологические методы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45890" y="5221751"/>
            <a:ext cx="1735495" cy="55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Биохимические методы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78324" y="4120888"/>
            <a:ext cx="2621861" cy="566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Методы работы с клеточными культурами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353EFA-C5F0-4110-9A0D-1D7B9AF1596B}"/>
              </a:ext>
            </a:extLst>
          </p:cNvPr>
          <p:cNvSpPr txBox="1"/>
          <p:nvPr/>
        </p:nvSpPr>
        <p:spPr>
          <a:xfrm>
            <a:off x="5471047" y="4694715"/>
            <a:ext cx="2201833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Выделение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Культивирование</a:t>
            </a:r>
          </a:p>
          <a:p>
            <a:pPr marL="285750" indent="-285750">
              <a:buFontTx/>
              <a:buChar char="-"/>
            </a:pPr>
            <a:r>
              <a:rPr lang="ru-RU" sz="1400" dirty="0" err="1">
                <a:solidFill>
                  <a:schemeClr val="bg1"/>
                </a:solidFill>
              </a:rPr>
              <a:t>Иммуноцитохимия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C353EFA-C5F0-4110-9A0D-1D7B9AF1596B}"/>
              </a:ext>
            </a:extLst>
          </p:cNvPr>
          <p:cNvSpPr txBox="1"/>
          <p:nvPr/>
        </p:nvSpPr>
        <p:spPr>
          <a:xfrm>
            <a:off x="6883887" y="2073162"/>
            <a:ext cx="1981486" cy="160043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Забор органов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Фиксация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Проводка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Заливка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Нарезка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Окраска</a:t>
            </a:r>
          </a:p>
          <a:p>
            <a:pPr marL="285750" indent="-285750">
              <a:buFontTx/>
              <a:buChar char="-"/>
            </a:pPr>
            <a:r>
              <a:rPr lang="ru-RU" sz="1400" dirty="0" err="1">
                <a:solidFill>
                  <a:schemeClr val="bg1"/>
                </a:solidFill>
              </a:rPr>
              <a:t>Иммуногистохимия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C353EFA-C5F0-4110-9A0D-1D7B9AF1596B}"/>
              </a:ext>
            </a:extLst>
          </p:cNvPr>
          <p:cNvSpPr txBox="1"/>
          <p:nvPr/>
        </p:nvSpPr>
        <p:spPr>
          <a:xfrm>
            <a:off x="2564163" y="5780086"/>
            <a:ext cx="3011263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Метод оценки глюкозы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Метод определения относительного содержания </a:t>
            </a:r>
            <a:r>
              <a:rPr lang="ru-RU" sz="1400" dirty="0" err="1">
                <a:solidFill>
                  <a:schemeClr val="bg1"/>
                </a:solidFill>
              </a:rPr>
              <a:t>гликированного</a:t>
            </a:r>
            <a:r>
              <a:rPr lang="ru-RU" sz="1400" dirty="0">
                <a:solidFill>
                  <a:schemeClr val="bg1"/>
                </a:solidFill>
              </a:rPr>
              <a:t> гемоглобина</a:t>
            </a:r>
          </a:p>
        </p:txBody>
      </p:sp>
    </p:spTree>
    <p:extLst>
      <p:ext uri="{BB962C8B-B14F-4D97-AF65-F5344CB8AC3E}">
        <p14:creationId xmlns:p14="http://schemas.microsoft.com/office/powerpoint/2010/main" val="149298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1DBF6-D040-4B4C-B24D-807BCAE35225}" type="slidenum">
              <a:rPr lang="ru-RU" smtClean="0"/>
              <a:t>7</a:t>
            </a:fld>
            <a:endParaRPr lang="ru-RU"/>
          </a:p>
        </p:txBody>
      </p:sp>
      <p:pic>
        <p:nvPicPr>
          <p:cNvPr id="3" name="Picture 2" descr="C:\Users\Xenia\Desktop\ДИССЕРтация финал\Защита 16 июня 2021\199emblemorg32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" y="7937"/>
            <a:ext cx="1833350" cy="8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850" y="2371725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2507" y="5784979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Это только начало большого пути!</a:t>
            </a:r>
          </a:p>
        </p:txBody>
      </p:sp>
    </p:spTree>
    <p:extLst>
      <p:ext uri="{BB962C8B-B14F-4D97-AF65-F5344CB8AC3E}">
        <p14:creationId xmlns:p14="http://schemas.microsoft.com/office/powerpoint/2010/main" val="714353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333</Words>
  <Application>Microsoft Office PowerPoint</Application>
  <PresentationFormat>Экран (4:3)</PresentationFormat>
  <Paragraphs>107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РЕАКЦИЯ ФИБРОБЛАСТОВ И ФИБРОБЛАСТОПОДОБНЫХ КЛЕТОК ПОДЖЕЛУДОЧНОЙ ЖЕЛЕЗЫ ПРИ РАЗВИТИИ КОМПЕНСАТОРНЫХ ПРОЦЕССОВ В УСЛОВИЯХ ЭКСПЕРИМЕНТАЛЬНОГО САХАРНОГО ДИАБЕТА 2 ТИПА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РЕАКЦИЯ ФИБРОБЛАСТОВ И ФИБРОБЛАСТОПОДОБНЫХ КЛЕТОК ПОДЖЕЛУДОЧНОЙ ЖЕЛЕЗЫ ПРИ РАЗВИТИИ КОМПЕНСАТОРНЫХ ПРОЦЕССОВ В УСЛОВИЯХ ЭКСПЕРИМЕНТАЛЬНОГО САХАРНОГО ДИАБЕТА 2 ТИПА</dc:title>
  <dc:creator>Татьяна</dc:creator>
  <cp:lastModifiedBy>Татьяна</cp:lastModifiedBy>
  <cp:revision>59</cp:revision>
  <dcterms:created xsi:type="dcterms:W3CDTF">2022-01-18T05:10:18Z</dcterms:created>
  <dcterms:modified xsi:type="dcterms:W3CDTF">2022-01-19T07:00:27Z</dcterms:modified>
</cp:coreProperties>
</file>