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6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2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9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9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11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6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5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9791-8289-430C-AF52-B3DB005BE7F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A24A-65C0-4FCA-B152-01AE41FB5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80110" y="2270760"/>
            <a:ext cx="8641699" cy="1636875"/>
          </a:xfrm>
        </p:spPr>
        <p:txBody>
          <a:bodyPr rtlCol="0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МЕЖЖЕЛУДОЧКОВЫЕ ОСОБЕННОСТИ РЕГУЛЯЦИИ МЕХАНИЧЕСКОЙ ФУНКЦИИ КАРДИОМИОЦИТОВ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22323"/>
            <a:ext cx="922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Аспирант: </a:t>
            </a:r>
            <a:r>
              <a:rPr lang="ru-RU" sz="2400" spc="-30" dirty="0">
                <a:latin typeface="Arial" panose="020B0604020202020204" pitchFamily="34" charset="0"/>
                <a:cs typeface="Arial" panose="020B0604020202020204" pitchFamily="34" charset="0"/>
              </a:rPr>
              <a:t>Волжанинов Д.А.</a:t>
            </a:r>
          </a:p>
          <a:p>
            <a:pPr>
              <a:lnSpc>
                <a:spcPct val="150000"/>
              </a:lnSpc>
            </a:pPr>
            <a:r>
              <a:rPr lang="ru-RU"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  <a:r>
              <a:rPr lang="ru-RU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профессор, </a:t>
            </a:r>
            <a:r>
              <a:rPr lang="ru-RU" sz="2400" spc="-30" dirty="0">
                <a:latin typeface="Arial" panose="020B0604020202020204" pitchFamily="34" charset="0"/>
                <a:cs typeface="Arial" panose="020B0604020202020204" pitchFamily="34" charset="0"/>
              </a:rPr>
              <a:t>д.ф.-</a:t>
            </a:r>
            <a:r>
              <a:rPr lang="ru-RU" sz="2400" spc="-30" dirty="0" err="1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2400" spc="-30" dirty="0">
                <a:latin typeface="Arial" panose="020B0604020202020204" pitchFamily="34" charset="0"/>
                <a:cs typeface="Arial" panose="020B0604020202020204" pitchFamily="34" charset="0"/>
              </a:rPr>
              <a:t>: Соловьева О.Э</a:t>
            </a:r>
            <a:r>
              <a:rPr lang="ru-RU" sz="24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консультант: </a:t>
            </a:r>
            <a:r>
              <a:rPr lang="ru-RU" sz="24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доцент, к.ф.-</a:t>
            </a:r>
            <a:r>
              <a:rPr lang="ru-RU" sz="2400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sz="24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: Хохлова А.Д.</a:t>
            </a:r>
            <a:endParaRPr lang="ru-RU" sz="24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6" y="112150"/>
            <a:ext cx="7179318" cy="8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22393" y="3434343"/>
            <a:ext cx="4188069" cy="3300135"/>
            <a:chOff x="211015" y="134208"/>
            <a:chExt cx="4188069" cy="3300135"/>
          </a:xfrm>
        </p:grpSpPr>
        <p:sp>
          <p:nvSpPr>
            <p:cNvPr id="4" name="TextBox 3"/>
            <p:cNvSpPr txBox="1"/>
            <p:nvPr/>
          </p:nvSpPr>
          <p:spPr>
            <a:xfrm>
              <a:off x="258883" y="134208"/>
              <a:ext cx="4140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Инновационные</a:t>
              </a:r>
              <a:r>
                <a:rPr lang="ru-RU" b="1" dirty="0" smtClean="0"/>
                <a:t> инженерные решения</a:t>
              </a:r>
              <a:endParaRPr lang="ru-RU" b="1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2C06D087-74AC-4A01-9DE5-1A2490CCF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84" y="721922"/>
              <a:ext cx="2378703" cy="1411683"/>
            </a:xfrm>
            <a:prstGeom prst="snip2DiagRect">
              <a:avLst>
                <a:gd name="adj1" fmla="val 26573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F6CE0C9-7EA5-4EFE-8DD8-CBE458B38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0118" y="1422368"/>
              <a:ext cx="2202266" cy="135831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211015" y="2972678"/>
              <a:ext cx="41226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800" i="1" dirty="0"/>
                <a:t>Konstantin </a:t>
              </a:r>
              <a:r>
                <a:rPr lang="en-US" sz="800" i="1" dirty="0" err="1"/>
                <a:t>Sakhno</a:t>
              </a:r>
              <a:r>
                <a:rPr lang="en-US" sz="800" i="1" dirty="0"/>
                <a:t>, Denis Volzhaninov and Alexander </a:t>
              </a:r>
              <a:r>
                <a:rPr lang="en-US" sz="800" i="1" dirty="0" err="1"/>
                <a:t>Balakin</a:t>
              </a:r>
              <a:r>
                <a:rPr lang="en-US" sz="800" i="1" dirty="0"/>
                <a:t> The Development of the Thermostat based on the Small Sized Peltier Elements for Maintaining the Predefined Temperature of a Biological Preparation // AIP Conference Proceedings </a:t>
              </a:r>
              <a:r>
                <a:rPr lang="ru-RU" sz="800" i="1" dirty="0" smtClean="0"/>
                <a:t>2022 </a:t>
              </a:r>
              <a:r>
                <a:rPr lang="en-US" sz="800" i="1" dirty="0" err="1" smtClean="0"/>
                <a:t>PrePrint</a:t>
              </a:r>
              <a:endParaRPr lang="ru-RU" sz="800" i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53716" y="3434343"/>
            <a:ext cx="4490284" cy="3300135"/>
            <a:chOff x="4835770" y="134208"/>
            <a:chExt cx="4490284" cy="3300135"/>
          </a:xfrm>
        </p:grpSpPr>
        <p:sp>
          <p:nvSpPr>
            <p:cNvPr id="5" name="TextBox 4"/>
            <p:cNvSpPr txBox="1"/>
            <p:nvPr/>
          </p:nvSpPr>
          <p:spPr>
            <a:xfrm>
              <a:off x="4835770" y="134208"/>
              <a:ext cx="449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Эксклюзивное</a:t>
              </a:r>
              <a:r>
                <a:rPr lang="ru-RU" b="1" dirty="0" smtClean="0"/>
                <a:t> </a:t>
              </a:r>
              <a:r>
                <a:rPr lang="ru-RU" b="1" dirty="0" smtClean="0"/>
                <a:t>программное обеспечение</a:t>
              </a:r>
              <a:endParaRPr lang="ru-RU" b="1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837725" y="2490486"/>
              <a:ext cx="41362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800" i="1" dirty="0" smtClean="0"/>
                <a:t>Volzhaninov </a:t>
              </a:r>
              <a:r>
                <a:rPr lang="en-US" sz="800" i="1" dirty="0"/>
                <a:t>D., Khokhlova A. Parallel Control of Two Digital Micromanipulators for Biomechanical Experiments Using LabVIEW // 2019 Ural Symposium on Biomedical Engineering, </a:t>
              </a:r>
              <a:r>
                <a:rPr lang="en-US" sz="800" i="1" dirty="0" err="1"/>
                <a:t>Radioelectronics</a:t>
              </a:r>
              <a:r>
                <a:rPr lang="en-US" sz="800" i="1" dirty="0"/>
                <a:t> and Information Technology (USBEREIT)</a:t>
              </a:r>
              <a:endParaRPr lang="ru-RU" sz="800" i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35770" y="2972678"/>
              <a:ext cx="41362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800" i="1" dirty="0" smtClean="0"/>
                <a:t>ПрЭВМ </a:t>
              </a:r>
              <a:r>
                <a:rPr lang="ru-RU" sz="800" i="1" dirty="0"/>
                <a:t>2021610500 «Программа</a:t>
              </a:r>
              <a:r>
                <a:rPr lang="ru-RU" sz="800" i="1" dirty="0" smtClean="0"/>
                <a:t> </a:t>
              </a:r>
              <a:r>
                <a:rPr lang="ru-RU" sz="800" i="1" dirty="0"/>
                <a:t>управления цифровыми манипуляторами для задания последовательного растяжения биологической ткани или одиночной клетки»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7481" y="666526"/>
              <a:ext cx="2552869" cy="1688792"/>
            </a:xfrm>
            <a:prstGeom prst="round2DiagRect">
              <a:avLst>
                <a:gd name="adj1" fmla="val 5560"/>
                <a:gd name="adj2" fmla="val 6942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22393" y="134208"/>
            <a:ext cx="4431323" cy="2977444"/>
            <a:chOff x="211015" y="3481128"/>
            <a:chExt cx="4431323" cy="2977444"/>
          </a:xfrm>
        </p:grpSpPr>
        <p:sp>
          <p:nvSpPr>
            <p:cNvPr id="6" name="TextBox 5"/>
            <p:cNvSpPr txBox="1"/>
            <p:nvPr/>
          </p:nvSpPr>
          <p:spPr>
            <a:xfrm>
              <a:off x="211015" y="3481128"/>
              <a:ext cx="44313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Установка, </a:t>
              </a:r>
              <a:r>
                <a:rPr lang="ru-RU" b="1" dirty="0" smtClean="0">
                  <a:solidFill>
                    <a:srgbClr val="FF0000"/>
                  </a:solidFill>
                </a:rPr>
                <a:t>не имеющая аналогов</a:t>
              </a:r>
              <a:r>
                <a:rPr lang="ru-RU" b="1" dirty="0" smtClean="0"/>
                <a:t> в мире </a:t>
              </a:r>
              <a:r>
                <a:rPr lang="ru-RU" sz="1200" i="1" dirty="0" smtClean="0"/>
                <a:t>(практически)</a:t>
              </a:r>
              <a:endParaRPr lang="ru-RU" sz="1200" i="1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476" y="4080817"/>
              <a:ext cx="3344399" cy="237775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4653716" y="383972"/>
            <a:ext cx="4127305" cy="2973619"/>
            <a:chOff x="4831080" y="3675224"/>
            <a:chExt cx="4127305" cy="2973619"/>
          </a:xfrm>
        </p:grpSpPr>
        <p:pic>
          <p:nvPicPr>
            <p:cNvPr id="11" name="Рисунок 10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5860" y="3675224"/>
              <a:ext cx="3863626" cy="1696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4835770" y="6187178"/>
              <a:ext cx="41226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800" i="1" dirty="0"/>
                <a:t>Denis </a:t>
              </a:r>
              <a:r>
                <a:rPr lang="en-US" sz="800" i="1" dirty="0" smtClean="0"/>
                <a:t>Volzhaninov </a:t>
              </a:r>
              <a:r>
                <a:rPr lang="en-US" sz="800" i="1" dirty="0"/>
                <a:t>and Anastasia </a:t>
              </a:r>
              <a:r>
                <a:rPr lang="en-US" sz="800" i="1" dirty="0" smtClean="0"/>
                <a:t>Khokhlova</a:t>
              </a:r>
              <a:r>
                <a:rPr lang="ru-RU" sz="800" i="1" dirty="0" smtClean="0"/>
                <a:t> </a:t>
              </a:r>
              <a:r>
                <a:rPr lang="en-US" sz="800" i="1" dirty="0"/>
                <a:t>The Implementation of Near-Isometric Contractions of Single Cardiomyocytes using a Digital Micromanipulation System // AIP Conference Proceedings </a:t>
              </a:r>
              <a:r>
                <a:rPr lang="ru-RU" sz="800" i="1" dirty="0" smtClean="0"/>
                <a:t>2022 </a:t>
              </a:r>
              <a:r>
                <a:rPr lang="en-US" sz="800" i="1" dirty="0" err="1" smtClean="0"/>
                <a:t>PrePrint</a:t>
              </a:r>
              <a:endParaRPr lang="ru-RU" sz="800" i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831080" y="5602403"/>
              <a:ext cx="41273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800" i="1" dirty="0" smtClean="0"/>
                <a:t>Volzhaninov </a:t>
              </a:r>
              <a:r>
                <a:rPr lang="en-US" sz="800" i="1" dirty="0"/>
                <a:t>D. A., </a:t>
              </a:r>
              <a:r>
                <a:rPr lang="en-US" sz="800" i="1" dirty="0" err="1"/>
                <a:t>Lookin</a:t>
              </a:r>
              <a:r>
                <a:rPr lang="en-US" sz="800" i="1" dirty="0"/>
                <a:t> O. N., </a:t>
              </a:r>
              <a:r>
                <a:rPr lang="en-US" sz="800" i="1" dirty="0" err="1"/>
                <a:t>Antsygin</a:t>
              </a:r>
              <a:r>
                <a:rPr lang="en-US" sz="800" i="1" dirty="0"/>
                <a:t> I. N., Khokhlova A</a:t>
              </a:r>
              <a:r>
                <a:rPr lang="en-US" sz="800" i="1" dirty="0" smtClean="0"/>
                <a:t>.</a:t>
              </a:r>
              <a:r>
                <a:rPr lang="ru-RU" sz="800" i="1" dirty="0" smtClean="0"/>
                <a:t> </a:t>
              </a:r>
              <a:r>
                <a:rPr lang="en-US" sz="800" i="1" dirty="0" smtClean="0"/>
                <a:t>D. </a:t>
              </a:r>
              <a:r>
                <a:rPr lang="en-US" sz="800" i="1" dirty="0"/>
                <a:t>Design and Programming of the Micromanipulator Network to Study Single Cardiac Cell Mechanics // CSAI ’18: Proceedings of the 2018 2nd International Conference on Computer Science and Artificial Intelligence. – 2018. – P.455–458</a:t>
              </a:r>
              <a:r>
                <a:rPr lang="en-US" sz="800" i="1" dirty="0" smtClean="0"/>
                <a:t>.</a:t>
              </a:r>
              <a:endParaRPr lang="ru-RU" sz="800" i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276" y="3105217"/>
            <a:ext cx="462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Уникальная</a:t>
            </a:r>
            <a:r>
              <a:rPr lang="ru-RU" b="1" dirty="0" smtClean="0"/>
              <a:t> </a:t>
            </a:r>
            <a:r>
              <a:rPr lang="ru-RU" b="1" dirty="0" smtClean="0"/>
              <a:t>методика карбоновых волокон</a:t>
            </a:r>
            <a:endParaRPr lang="ru-RU" b="1" dirty="0"/>
          </a:p>
        </p:txBody>
      </p:sp>
      <p:sp>
        <p:nvSpPr>
          <p:cNvPr id="16" name="Стрелка вправо с вырезом 15"/>
          <p:cNvSpPr/>
          <p:nvPr/>
        </p:nvSpPr>
        <p:spPr>
          <a:xfrm rot="12204339">
            <a:off x="2308218" y="2974449"/>
            <a:ext cx="445477" cy="215726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5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03" y="1160399"/>
            <a:ext cx="85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Новые </a:t>
            </a:r>
            <a:r>
              <a:rPr lang="ru-RU" b="1" dirty="0" smtClean="0"/>
              <a:t>физиологические данные об </a:t>
            </a:r>
            <a:r>
              <a:rPr lang="ru-RU" b="1" dirty="0" smtClean="0">
                <a:solidFill>
                  <a:srgbClr val="FF0000"/>
                </a:solidFill>
              </a:rPr>
              <a:t>особенностях межжелудочковой регуляции</a:t>
            </a:r>
            <a:r>
              <a:rPr lang="ru-RU" b="1" dirty="0" smtClean="0"/>
              <a:t> механической функции кардиомиоцитов при …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392" y="1799101"/>
            <a:ext cx="205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… контрольных условиях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4858" y="1799101"/>
            <a:ext cx="205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… сахарном диабете 1 типа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957" y="4859714"/>
            <a:ext cx="302846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«В </a:t>
            </a:r>
            <a:r>
              <a:rPr lang="ru-RU" sz="1200" i="1" dirty="0"/>
              <a:t>группе </a:t>
            </a:r>
            <a:r>
              <a:rPr lang="ru-RU" sz="1200" i="1" dirty="0" smtClean="0"/>
              <a:t>крыс-самцов линии </a:t>
            </a:r>
            <a:r>
              <a:rPr lang="ru-RU" sz="1200" i="1" dirty="0" err="1"/>
              <a:t>Wistar</a:t>
            </a:r>
            <a:r>
              <a:rPr lang="ru-RU" sz="1200" i="1" dirty="0"/>
              <a:t> возрастом 18 </a:t>
            </a:r>
            <a:r>
              <a:rPr lang="ru-RU" sz="1200" i="1" dirty="0" smtClean="0"/>
              <a:t>недель </a:t>
            </a:r>
            <a:r>
              <a:rPr lang="ru-RU" sz="1200" i="1" dirty="0"/>
              <a:t>угловой коэффициент прямых «длина-активная сила», характеризующий </a:t>
            </a:r>
            <a:r>
              <a:rPr lang="ru-RU" sz="1200" b="1" i="1" dirty="0">
                <a:solidFill>
                  <a:srgbClr val="FF0000"/>
                </a:solidFill>
              </a:rPr>
              <a:t>сократимость</a:t>
            </a:r>
            <a:r>
              <a:rPr lang="ru-RU" sz="1200" i="1" dirty="0"/>
              <a:t> кардиомиоцитов, был </a:t>
            </a:r>
            <a:r>
              <a:rPr lang="ru-RU" sz="1200" b="1" i="1" dirty="0">
                <a:solidFill>
                  <a:srgbClr val="FF0000"/>
                </a:solidFill>
              </a:rPr>
              <a:t>меньше</a:t>
            </a:r>
            <a:r>
              <a:rPr lang="ru-RU" sz="1200" i="1" dirty="0"/>
              <a:t> для клеток </a:t>
            </a:r>
            <a:r>
              <a:rPr lang="ru-RU" sz="1200" b="1" i="1" dirty="0" err="1">
                <a:solidFill>
                  <a:srgbClr val="FF0000"/>
                </a:solidFill>
              </a:rPr>
              <a:t>МжП</a:t>
            </a:r>
            <a:r>
              <a:rPr lang="ru-RU" sz="1200" i="1" dirty="0"/>
              <a:t> по сравнению с </a:t>
            </a:r>
            <a:r>
              <a:rPr lang="ru-RU" sz="1200" i="1" dirty="0" err="1"/>
              <a:t>кардиомиоцитами</a:t>
            </a:r>
            <a:r>
              <a:rPr lang="ru-RU" sz="1200" i="1" dirty="0"/>
              <a:t> </a:t>
            </a:r>
            <a:r>
              <a:rPr lang="ru-RU" sz="1200" b="1" i="1" dirty="0" smtClean="0">
                <a:solidFill>
                  <a:srgbClr val="FF0000"/>
                </a:solidFill>
              </a:rPr>
              <a:t>ПЖ</a:t>
            </a:r>
            <a:r>
              <a:rPr lang="ru-RU" sz="1200" i="1" dirty="0" smtClean="0"/>
              <a:t>»</a:t>
            </a:r>
            <a:endParaRPr lang="ru-RU" sz="1200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61" y="2445432"/>
            <a:ext cx="3230988" cy="22942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56397" y="6245525"/>
            <a:ext cx="3075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i="1" dirty="0" smtClean="0"/>
              <a:t>Denis Volzhaninov, Tatiana </a:t>
            </a:r>
            <a:r>
              <a:rPr lang="en-US" sz="800" i="1" dirty="0" err="1" smtClean="0"/>
              <a:t>Myachina</a:t>
            </a:r>
            <a:r>
              <a:rPr lang="en-US" sz="800" i="1" dirty="0" smtClean="0"/>
              <a:t>, Xenia </a:t>
            </a:r>
            <a:r>
              <a:rPr lang="en-US" sz="800" i="1" dirty="0" err="1" smtClean="0"/>
              <a:t>Butova</a:t>
            </a:r>
            <a:r>
              <a:rPr lang="en-US" sz="800" i="1" dirty="0" smtClean="0"/>
              <a:t>, Anastasia Khokhlova THE EFFECT OF TYPE 1 DIABETES ON FORCE-LENGTH RELATIONS IN SINGLE LEFT AND RIGHT VENTRICULAR CARDIOMYOCYTES // ESB 2021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8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10720" y="6244709"/>
            <a:ext cx="3098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i="1" dirty="0"/>
              <a:t>Anastasia </a:t>
            </a:r>
            <a:r>
              <a:rPr lang="en-US" sz="800" i="1" dirty="0" smtClean="0"/>
              <a:t>Khokhlova, </a:t>
            </a:r>
            <a:r>
              <a:rPr lang="en-US" sz="800" i="1" dirty="0"/>
              <a:t>Tatiana </a:t>
            </a:r>
            <a:r>
              <a:rPr lang="en-US" sz="800" i="1" dirty="0" err="1" smtClean="0"/>
              <a:t>Myachina</a:t>
            </a:r>
            <a:r>
              <a:rPr lang="en-US" sz="800" i="1" dirty="0" smtClean="0"/>
              <a:t>, </a:t>
            </a:r>
            <a:r>
              <a:rPr lang="en-US" sz="800" i="1" dirty="0"/>
              <a:t>Denis </a:t>
            </a:r>
            <a:r>
              <a:rPr lang="en-US" sz="800" i="1" dirty="0" smtClean="0"/>
              <a:t>Volzhaninov et </a:t>
            </a:r>
            <a:r>
              <a:rPr lang="en-US" sz="800" i="1" dirty="0"/>
              <a:t>al. Type 1 Diabetes Impairs Contractility of Cardiomyocytes in the Left and Right Ventricular Free Walls but Preserves that in the Interventricular </a:t>
            </a:r>
            <a:r>
              <a:rPr lang="en-US" sz="800" i="1" dirty="0" smtClean="0"/>
              <a:t>Septum // IJMS 2022 </a:t>
            </a:r>
            <a:r>
              <a:rPr lang="en-US" sz="800" i="1" dirty="0" err="1" smtClean="0"/>
              <a:t>PrePrint</a:t>
            </a:r>
            <a:endParaRPr lang="ru-RU" sz="8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73180" y="4830736"/>
            <a:ext cx="2766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«При </a:t>
            </a:r>
            <a:r>
              <a:rPr lang="ru-RU" sz="1200" i="1" dirty="0" err="1"/>
              <a:t>гипоэстрогении</a:t>
            </a:r>
            <a:r>
              <a:rPr lang="ru-RU" sz="1200" i="1" dirty="0"/>
              <a:t> в большей степени изменяется </a:t>
            </a:r>
            <a:r>
              <a:rPr lang="ru-RU" sz="1200" i="1" dirty="0" err="1" smtClean="0"/>
              <a:t>длинозависимая</a:t>
            </a:r>
            <a:r>
              <a:rPr lang="ru-RU" sz="1200" i="1" dirty="0" smtClean="0"/>
              <a:t> активация </a:t>
            </a:r>
            <a:r>
              <a:rPr lang="ru-RU" sz="1200" i="1" dirty="0" err="1"/>
              <a:t>миофиламентов</a:t>
            </a:r>
            <a:r>
              <a:rPr lang="ru-RU" sz="1200" i="1" dirty="0"/>
              <a:t> (феномен Франка-</a:t>
            </a:r>
            <a:r>
              <a:rPr lang="ru-RU" sz="1200" i="1" dirty="0" err="1"/>
              <a:t>Старлинга</a:t>
            </a:r>
            <a:r>
              <a:rPr lang="ru-RU" sz="1200" i="1" dirty="0"/>
              <a:t>) кардиомиоцитов ПЖ, </a:t>
            </a:r>
            <a:r>
              <a:rPr lang="ru-RU" sz="1200" b="1" i="1" dirty="0">
                <a:solidFill>
                  <a:srgbClr val="FF0000"/>
                </a:solidFill>
              </a:rPr>
              <a:t>приводя </a:t>
            </a:r>
            <a:r>
              <a:rPr lang="ru-RU" sz="1200" b="1" i="1" dirty="0" smtClean="0">
                <a:solidFill>
                  <a:srgbClr val="FF0000"/>
                </a:solidFill>
              </a:rPr>
              <a:t>к уменьшению </a:t>
            </a:r>
            <a:r>
              <a:rPr lang="ru-RU" sz="1200" b="1" i="1" dirty="0">
                <a:solidFill>
                  <a:srgbClr val="FF0000"/>
                </a:solidFill>
              </a:rPr>
              <a:t>различий сократимости </a:t>
            </a:r>
            <a:r>
              <a:rPr lang="ru-RU" sz="1200" i="1" dirty="0"/>
              <a:t>кардиомиоцитов ПЖ и </a:t>
            </a:r>
            <a:r>
              <a:rPr lang="ru-RU" sz="1200" i="1" dirty="0" smtClean="0"/>
              <a:t>ЛЖ/</a:t>
            </a:r>
            <a:r>
              <a:rPr lang="ru-RU" sz="1200" i="1" dirty="0" err="1" smtClean="0"/>
              <a:t>МжП</a:t>
            </a:r>
            <a:r>
              <a:rPr lang="ru-RU" sz="1200" i="1" dirty="0" smtClean="0"/>
              <a:t>»</a:t>
            </a:r>
            <a:endParaRPr lang="ru-RU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35256" y="1913051"/>
            <a:ext cx="205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… </a:t>
            </a:r>
            <a:r>
              <a:rPr lang="ru-RU" b="1" dirty="0" err="1"/>
              <a:t>Г</a:t>
            </a:r>
            <a:r>
              <a:rPr lang="ru-RU" b="1" dirty="0" err="1" smtClean="0"/>
              <a:t>ипоэстрогении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628" y="2507359"/>
            <a:ext cx="1751257" cy="1203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631" y="2814703"/>
            <a:ext cx="1704373" cy="120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3195352" y="4844267"/>
            <a:ext cx="2766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«</a:t>
            </a:r>
            <a:r>
              <a:rPr lang="ru-RU" sz="1200" i="1" dirty="0"/>
              <a:t>При </a:t>
            </a:r>
            <a:r>
              <a:rPr lang="ru-RU" sz="1200" i="1" dirty="0" smtClean="0"/>
              <a:t>СД1 в большей степени нарушалась </a:t>
            </a:r>
            <a:r>
              <a:rPr lang="ru-RU" sz="1200" i="1" dirty="0" err="1" smtClean="0"/>
              <a:t>длинозависимая</a:t>
            </a:r>
            <a:r>
              <a:rPr lang="ru-RU" sz="1200" i="1" dirty="0" smtClean="0"/>
              <a:t> активация </a:t>
            </a:r>
            <a:r>
              <a:rPr lang="ru-RU" sz="1200" i="1" dirty="0" err="1" smtClean="0"/>
              <a:t>миофиламентов</a:t>
            </a:r>
            <a:r>
              <a:rPr lang="ru-RU" sz="1200" i="1" dirty="0" smtClean="0"/>
              <a:t> </a:t>
            </a:r>
            <a:r>
              <a:rPr lang="ru-RU" sz="1200" i="1" dirty="0"/>
              <a:t>(феномен Франка-</a:t>
            </a:r>
            <a:r>
              <a:rPr lang="ru-RU" sz="1200" i="1" dirty="0" err="1"/>
              <a:t>Старлинга</a:t>
            </a:r>
            <a:r>
              <a:rPr lang="ru-RU" sz="1200" i="1" dirty="0"/>
              <a:t>) кардиомиоцитов </a:t>
            </a:r>
            <a:r>
              <a:rPr lang="ru-RU" sz="1200" i="1" dirty="0" smtClean="0"/>
              <a:t>ЛЖ и ПЖ</a:t>
            </a:r>
            <a:r>
              <a:rPr lang="ru-RU" sz="1200" i="1" dirty="0"/>
              <a:t>. Однако </a:t>
            </a:r>
            <a:r>
              <a:rPr lang="ru-RU" sz="1200" b="1" i="1" dirty="0">
                <a:solidFill>
                  <a:srgbClr val="FF0000"/>
                </a:solidFill>
              </a:rPr>
              <a:t>сократительная функция </a:t>
            </a:r>
            <a:r>
              <a:rPr lang="ru-RU" sz="1200" b="1" i="1" dirty="0" smtClean="0">
                <a:solidFill>
                  <a:srgbClr val="FF0000"/>
                </a:solidFill>
              </a:rPr>
              <a:t>кардиомиоцитов</a:t>
            </a:r>
            <a:r>
              <a:rPr lang="ru-RU" sz="1200" i="1" dirty="0" smtClean="0"/>
              <a:t>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МжП</a:t>
            </a:r>
            <a:r>
              <a:rPr lang="ru-RU" sz="1200" b="1" i="1" dirty="0" smtClean="0">
                <a:solidFill>
                  <a:srgbClr val="FF0000"/>
                </a:solidFill>
              </a:rPr>
              <a:t> сохранялась</a:t>
            </a:r>
            <a:r>
              <a:rPr lang="ru-RU" sz="1200" i="1" dirty="0"/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99884" y="6244709"/>
            <a:ext cx="3284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i="1" dirty="0"/>
              <a:t>Khokhlova A., </a:t>
            </a:r>
            <a:r>
              <a:rPr lang="en-US" sz="800" i="1" dirty="0" err="1"/>
              <a:t>Myachina</a:t>
            </a:r>
            <a:r>
              <a:rPr lang="en-US" sz="800" i="1" dirty="0"/>
              <a:t> T., </a:t>
            </a:r>
            <a:r>
              <a:rPr lang="en-US" sz="800" i="1" dirty="0" err="1"/>
              <a:t>Butova</a:t>
            </a:r>
            <a:r>
              <a:rPr lang="en-US" sz="800" i="1" dirty="0"/>
              <a:t> X., Volzhaninov D., </a:t>
            </a:r>
            <a:r>
              <a:rPr lang="en-US" sz="800" i="1" dirty="0" smtClean="0"/>
              <a:t>et al. </a:t>
            </a:r>
            <a:r>
              <a:rPr lang="en-US" sz="800" i="1" dirty="0"/>
              <a:t>Differing effects of estrogen deficiency on the contractile function of atrial and ventricular myocardium // Biochemical and Biophysical Research Communications. – 2021. – V. 541. – pp. 30–35</a:t>
            </a:r>
            <a:endParaRPr lang="ru-RU" sz="800" i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598891" y="3440048"/>
            <a:ext cx="1727200" cy="1269880"/>
            <a:chOff x="6370028" y="2809338"/>
            <a:chExt cx="1727200" cy="126988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0028" y="2809338"/>
              <a:ext cx="1727200" cy="12698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24"/>
            <p:cNvSpPr txBox="1"/>
            <p:nvPr/>
          </p:nvSpPr>
          <p:spPr>
            <a:xfrm>
              <a:off x="7196466" y="3094202"/>
              <a:ext cx="261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640" y="2445432"/>
            <a:ext cx="3043683" cy="2398835"/>
            <a:chOff x="7610" y="1829664"/>
            <a:chExt cx="3043683" cy="239883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" y="1829664"/>
              <a:ext cx="3043683" cy="239883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5474" y="2021558"/>
              <a:ext cx="2478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cs typeface="Times New Roman" panose="02020603050405020304" pitchFamily="18" charset="0"/>
                </a:rPr>
                <a:t>Сократимость кардиомиоцитов</a:t>
              </a:r>
              <a:endParaRPr lang="ru-RU" sz="12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36872" y="114116"/>
            <a:ext cx="85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Сократимость кардиомиоцитов ЛЖ, ПЖ, </a:t>
            </a:r>
            <a:r>
              <a:rPr lang="ru-RU" b="1" dirty="0" err="1" smtClean="0"/>
              <a:t>МжП</a:t>
            </a:r>
            <a:r>
              <a:rPr lang="ru-RU" b="1" dirty="0" smtClean="0"/>
              <a:t> в контрольных условиях </a:t>
            </a:r>
            <a:r>
              <a:rPr lang="ru-RU" b="1" dirty="0" smtClean="0">
                <a:solidFill>
                  <a:srgbClr val="FF0000"/>
                </a:solidFill>
              </a:rPr>
              <a:t>различна!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075" y="462925"/>
            <a:ext cx="85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Патологические процессы </a:t>
            </a:r>
            <a:r>
              <a:rPr lang="ru-RU" b="1" dirty="0" smtClean="0">
                <a:solidFill>
                  <a:srgbClr val="FF0000"/>
                </a:solidFill>
              </a:rPr>
              <a:t>уменьшают</a:t>
            </a:r>
            <a:r>
              <a:rPr lang="ru-RU" b="1" dirty="0" smtClean="0"/>
              <a:t> различия сократимости кардиомиоцитов!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1992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463</Words>
  <Application>Microsoft Office PowerPoint</Application>
  <PresentationFormat>Экран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МЕЖЖЕЛУДОЧКОВЫЕ ОСОБЕННОСТИ РЕГУЛЯЦИИ МЕХАНИЧЕСКОЙ ФУНКЦИИ КАРДИОМИОЦИТОВ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34</cp:revision>
  <dcterms:created xsi:type="dcterms:W3CDTF">2022-01-17T06:17:49Z</dcterms:created>
  <dcterms:modified xsi:type="dcterms:W3CDTF">2022-01-20T07:24:34Z</dcterms:modified>
</cp:coreProperties>
</file>