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06" r:id="rId2"/>
    <p:sldId id="265" r:id="rId3"/>
    <p:sldId id="291" r:id="rId4"/>
    <p:sldId id="333" r:id="rId5"/>
    <p:sldId id="336" r:id="rId6"/>
    <p:sldId id="33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542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AE6506-5DDF-436D-AE29-D833C0EE5A42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1FE80C-72A9-408B-A801-588CE620D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0EB8DE-F34C-457D-A173-6EDF8F335ED8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1B7300-13FA-4D5B-BDAB-5D269A77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42B5-8D22-49FB-96A7-D34B1585D200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AD6A-277A-4141-A308-8E94DAFFC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5832-9AE9-41C9-841A-522617E6CC95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1118-7731-4738-9A48-A5D257A1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05A7-8CA4-4F70-B29B-0E6040AE0A1B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D8E6-CFD0-4C98-B2BF-06FBEAD00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80E5-1733-4377-A7AC-2ADB91ABD236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0A22-24D5-4519-B652-CCDAE1E3B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E456B-568D-40CF-AAF1-ACC0ED2896FC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593D9-F4FD-4045-98FF-AEDB98904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835FA-C3C7-4444-8824-5D60F0CFF396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0368B6-EF5C-498F-8381-F1A44B3B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C944B-EB6C-40FD-BFCD-5DD8B3B085FA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2E58C-6A5E-468A-8AB6-E78FA1E47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EE69B1-0664-4E5A-9FA5-411DDBB2497E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5AC565-27CE-4F22-994A-0E8C17DB9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F8F3-0419-444B-A747-C1CCCF942FD7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09C8-C388-45C2-93B9-29F5BEC2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0E29CF-84E9-42E0-893E-6969C8BCD75C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BDE8F5-084A-459E-B11C-954A2F9E1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F1CA7D-0275-4AB6-B578-14A82565DA9D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3C7739-7A26-4727-ABAD-3BAB80213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1AC55FA8-914F-4B0A-B7F7-3AFAADDDC944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689FC87-EC8C-4354-8125-CFC0DB3A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6" r:id="rId3"/>
    <p:sldLayoutId id="2147483687" r:id="rId4"/>
    <p:sldLayoutId id="2147483688" r:id="rId5"/>
    <p:sldLayoutId id="2147483689" r:id="rId6"/>
    <p:sldLayoutId id="2147483681" r:id="rId7"/>
    <p:sldLayoutId id="2147483690" r:id="rId8"/>
    <p:sldLayoutId id="214748369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755650" y="188913"/>
            <a:ext cx="7772400" cy="16557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effectLst/>
                <a:latin typeface="Arial" charset="0"/>
              </a:rPr>
              <a:t>Отчетный доклад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Arial" charset="0"/>
              </a:rPr>
              <a:t>за четвертый год обучения аспиранта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Arial" charset="0"/>
              </a:rPr>
              <a:t>Фоминой Людмилы Олеговны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000" dirty="0" smtClean="0">
                <a:effectLst/>
              </a:rPr>
              <a:t>по направлению подготовки 06.06.01 – биологичес</a:t>
            </a:r>
            <a:r>
              <a:rPr lang="ru-RU" sz="2000" dirty="0" smtClean="0">
                <a:effectLst/>
                <a:latin typeface="Arial" charset="0"/>
              </a:rPr>
              <a:t>к</a:t>
            </a:r>
            <a:r>
              <a:rPr lang="ru-RU" sz="2000" dirty="0" smtClean="0">
                <a:effectLst/>
              </a:rPr>
              <a:t>ие науки, специальность 03.03.01 - физиология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85786" y="2071678"/>
            <a:ext cx="7072312" cy="458152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3200" dirty="0" smtClean="0"/>
              <a:t>Тема: </a:t>
            </a:r>
            <a:r>
              <a:rPr lang="ru-RU" sz="3200" b="1" dirty="0" smtClean="0">
                <a:latin typeface="Arial" charset="0"/>
              </a:rPr>
              <a:t>«Исследование цитокиноподобных веществ стафилококков: строение и функции»</a:t>
            </a:r>
            <a:endParaRPr lang="ru-RU" sz="3200" dirty="0" smtClean="0"/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700" dirty="0" smtClean="0"/>
              <a:t> </a:t>
            </a:r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100" dirty="0" smtClean="0"/>
              <a:t>Научные руководители:</a:t>
            </a:r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100" b="1" dirty="0" smtClean="0"/>
              <a:t>Зурочка А.В., </a:t>
            </a:r>
            <a:r>
              <a:rPr lang="ru-RU" sz="2100" dirty="0" smtClean="0"/>
              <a:t>д.м.н., профессор, в.н.с.  Института иммунологии и физиологии УрО РАН, Россия</a:t>
            </a:r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100" dirty="0" smtClean="0"/>
              <a:t> </a:t>
            </a:r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100" b="1" dirty="0" smtClean="0"/>
              <a:t>Гриценко В.А</a:t>
            </a:r>
            <a:r>
              <a:rPr lang="ru-RU" sz="2100" dirty="0" smtClean="0"/>
              <a:t>., д.м.н., профессор Института клеточного и внутриклеточного симбиоза УрО РАН, Оренбург, Россия</a:t>
            </a:r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100" dirty="0" smtClean="0"/>
          </a:p>
          <a:p>
            <a:pPr marL="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643306" y="142853"/>
            <a:ext cx="524986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 algn="ctr"/>
            <a:r>
              <a:rPr lang="ru-RU" sz="3200" b="1" dirty="0" smtClean="0"/>
              <a:t>ЦЕЛЬ ИССЛЕДОВАНИЯ.</a:t>
            </a:r>
          </a:p>
          <a:p>
            <a:pPr lvl="4"/>
            <a:endParaRPr lang="ru-RU" sz="2400" dirty="0" smtClean="0">
              <a:latin typeface="Arial" charset="0"/>
            </a:endParaRPr>
          </a:p>
          <a:p>
            <a:pPr lvl="4"/>
            <a:r>
              <a:rPr lang="ru-RU" sz="2400" dirty="0" smtClean="0">
                <a:latin typeface="Arial" charset="0"/>
              </a:rPr>
              <a:t>О</a:t>
            </a:r>
            <a:r>
              <a:rPr lang="ru-RU" sz="2400" dirty="0" smtClean="0"/>
              <a:t>пределение наличия </a:t>
            </a:r>
            <a:r>
              <a:rPr lang="ru-RU" sz="2400" dirty="0" err="1" smtClean="0"/>
              <a:t>цитокиноподобной</a:t>
            </a:r>
            <a:r>
              <a:rPr lang="ru-RU" sz="2400" dirty="0" smtClean="0"/>
              <a:t> активности у стафилококков, выявление биохимической характеристики </a:t>
            </a:r>
            <a:r>
              <a:rPr lang="ru-RU" sz="2400" dirty="0" err="1" smtClean="0"/>
              <a:t>цитокиноподобных</a:t>
            </a:r>
            <a:r>
              <a:rPr lang="ru-RU" sz="2400" dirty="0" smtClean="0"/>
              <a:t> веществ стафилококков и оценка их функциональной активности.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079" t="7812" r="12701" b="6250"/>
          <a:stretch>
            <a:fillRect/>
          </a:stretch>
        </p:blipFill>
        <p:spPr bwMode="auto">
          <a:xfrm>
            <a:off x="285720" y="1857364"/>
            <a:ext cx="511591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/>
          </p:cNvSpPr>
          <p:nvPr/>
        </p:nvSpPr>
        <p:spPr bwMode="auto">
          <a:xfrm>
            <a:off x="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000">
              <a:latin typeface="Lucida Sans Unicode" pitchFamily="34" charset="0"/>
            </a:endParaRP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85720" y="0"/>
            <a:ext cx="86756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400" b="1" dirty="0"/>
              <a:t>ЗАДАЧИ ИССЛЕДОВАНИЯ.</a:t>
            </a:r>
            <a:r>
              <a:rPr lang="ru-RU" sz="2400" dirty="0"/>
              <a:t> </a:t>
            </a:r>
          </a:p>
          <a:p>
            <a:pPr marL="342900" indent="-342900" algn="ctr"/>
            <a:r>
              <a:rPr lang="ru-RU" dirty="0"/>
              <a:t>Для достижения поставленной цели необходимо решить следующие задачи</a:t>
            </a:r>
            <a:r>
              <a:rPr lang="ru-RU" dirty="0" smtClean="0"/>
              <a:t>:</a:t>
            </a: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b="1" dirty="0"/>
              <a:t>Провести сравнительное исследование спектра цитокиновой активности у различных видов и штаммов стафилококков с использованием тест-систем различных фирм </a:t>
            </a:r>
            <a:r>
              <a:rPr lang="ru-RU" sz="2400" b="1" dirty="0" smtClean="0"/>
              <a:t>производителей методами ИФА.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/>
              <a:t>Определить специфичность реакций ЦПВ и иммуноглобулинов тест-систем различных фирм-производителей и провести эксперименты по определению неспецифической активности ЦПВ к тест-системам различных фирм производителей. </a:t>
            </a:r>
            <a:endParaRPr lang="ru-RU" sz="2400" b="1" dirty="0"/>
          </a:p>
          <a:p>
            <a:pPr marL="342900" indent="-342900">
              <a:buFontTx/>
              <a:buAutoNum type="arabicPeriod"/>
            </a:pPr>
            <a:r>
              <a:rPr lang="ru-RU" sz="2400" b="1" dirty="0" smtClean="0"/>
              <a:t>Выделить и количественно определить методом ВЭЖХ </a:t>
            </a:r>
            <a:r>
              <a:rPr lang="ru-RU" sz="2400" b="1" dirty="0" err="1" smtClean="0"/>
              <a:t>цитокиноподобные</a:t>
            </a:r>
            <a:r>
              <a:rPr lang="ru-RU" sz="2400" b="1" dirty="0" smtClean="0"/>
              <a:t> вещества стафилококков в биомассе и </a:t>
            </a:r>
            <a:r>
              <a:rPr lang="ru-RU" sz="2400" b="1" dirty="0" err="1" smtClean="0"/>
              <a:t>культуральной</a:t>
            </a:r>
            <a:r>
              <a:rPr lang="ru-RU" sz="2400" b="1" dirty="0" smtClean="0"/>
              <a:t> жидкости.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Дать </a:t>
            </a:r>
            <a:r>
              <a:rPr lang="ru-RU" sz="2400" dirty="0"/>
              <a:t>биохимическую характеристику </a:t>
            </a:r>
            <a:r>
              <a:rPr lang="ru-RU" sz="2400" dirty="0" smtClean="0"/>
              <a:t>и определить функциональную  активность выделенных </a:t>
            </a:r>
            <a:r>
              <a:rPr lang="ru-RU" sz="2400" dirty="0"/>
              <a:t>субстанций цитокинов стафилококков</a:t>
            </a:r>
            <a:r>
              <a:rPr lang="ru-RU" sz="2400" dirty="0" smtClean="0"/>
              <a:t>.</a:t>
            </a:r>
          </a:p>
          <a:p>
            <a:pPr marL="342900" indent="-342900"/>
            <a:r>
              <a:rPr lang="ru-RU" sz="2000" dirty="0" smtClean="0"/>
              <a:t>                                                                      Примечание: жирный шрифт - сделано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Методы исследования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09" t="2068" r="14409" b="2205"/>
          <a:stretch>
            <a:fillRect/>
          </a:stretch>
        </p:blipFill>
        <p:spPr bwMode="auto">
          <a:xfrm>
            <a:off x="3214677" y="785794"/>
            <a:ext cx="245654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509" t="4839" r="14760" b="14516"/>
          <a:stretch>
            <a:fillRect/>
          </a:stretch>
        </p:blipFill>
        <p:spPr bwMode="auto">
          <a:xfrm>
            <a:off x="285720" y="785794"/>
            <a:ext cx="2897524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076" t="12890" r="6076" b="12890"/>
          <a:stretch>
            <a:fillRect/>
          </a:stretch>
        </p:blipFill>
        <p:spPr bwMode="auto">
          <a:xfrm>
            <a:off x="428596" y="3357562"/>
            <a:ext cx="2857519" cy="18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Фомина\Диссертация Фоминой Л.О\источники для диссера\микробная эндокринология\хроматография\РЕД ЭФ стафилокок АС Симбирцев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214686"/>
            <a:ext cx="30263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21962" t="17578" r="20937" b="17969"/>
          <a:stretch>
            <a:fillRect/>
          </a:stretch>
        </p:blipFill>
        <p:spPr bwMode="auto">
          <a:xfrm>
            <a:off x="5715008" y="785794"/>
            <a:ext cx="31542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24707" r="24231" b="390"/>
          <a:stretch>
            <a:fillRect/>
          </a:stretch>
        </p:blipFill>
        <p:spPr bwMode="auto">
          <a:xfrm>
            <a:off x="3286116" y="3214686"/>
            <a:ext cx="2571768" cy="28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1"/>
          <p:cNvSpPr txBox="1">
            <a:spLocks/>
          </p:cNvSpPr>
          <p:nvPr/>
        </p:nvSpPr>
        <p:spPr bwMode="auto">
          <a:xfrm>
            <a:off x="0" y="2786058"/>
            <a:ext cx="328614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Бактриологический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метод, микроскопия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S.aureus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"/>
          <p:cNvSpPr txBox="1">
            <a:spLocks/>
          </p:cNvSpPr>
          <p:nvPr/>
        </p:nvSpPr>
        <p:spPr bwMode="auto">
          <a:xfrm>
            <a:off x="4714876" y="2786058"/>
            <a:ext cx="314327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Иммуноферментный анализ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1"/>
          <p:cNvSpPr txBox="1">
            <a:spLocks/>
          </p:cNvSpPr>
          <p:nvPr/>
        </p:nvSpPr>
        <p:spPr bwMode="auto">
          <a:xfrm>
            <a:off x="428596" y="5429264"/>
            <a:ext cx="26432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Проточная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цитометрия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"/>
          <p:cNvSpPr txBox="1">
            <a:spLocks/>
          </p:cNvSpPr>
          <p:nvPr/>
        </p:nvSpPr>
        <p:spPr bwMode="auto">
          <a:xfrm>
            <a:off x="6000760" y="5429264"/>
            <a:ext cx="27146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Хроматография с электрофорезом в геле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"/>
          <p:cNvSpPr txBox="1">
            <a:spLocks/>
          </p:cNvSpPr>
          <p:nvPr/>
        </p:nvSpPr>
        <p:spPr bwMode="auto">
          <a:xfrm>
            <a:off x="3357554" y="6143644"/>
            <a:ext cx="257176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Масс-спектроскопия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Экспериментальная часть исследования проводилась на базе: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64" t="7786" r="31364" b="8734"/>
          <a:stretch>
            <a:fillRect/>
          </a:stretch>
        </p:blipFill>
        <p:spPr bwMode="auto">
          <a:xfrm>
            <a:off x="214282" y="1071546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0747" t="14648" r="32467" b="11133"/>
          <a:stretch>
            <a:fillRect/>
          </a:stretch>
        </p:blipFill>
        <p:spPr bwMode="auto">
          <a:xfrm>
            <a:off x="4714876" y="571480"/>
            <a:ext cx="19523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3492" t="18554" r="32467" b="-586"/>
          <a:stretch>
            <a:fillRect/>
          </a:stretch>
        </p:blipFill>
        <p:spPr bwMode="auto">
          <a:xfrm>
            <a:off x="4714877" y="2786058"/>
            <a:ext cx="1857388" cy="251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26354" t="22461" r="37957" b="22851"/>
          <a:stretch>
            <a:fillRect/>
          </a:stretch>
        </p:blipFill>
        <p:spPr bwMode="auto">
          <a:xfrm>
            <a:off x="357158" y="4214818"/>
            <a:ext cx="250033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3108" y="928670"/>
            <a:ext cx="2786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Лаборатории персистенции и симбиоза микроорганизмов Института клеточного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внутриклеточного симбиоза </a:t>
            </a:r>
            <a:r>
              <a:rPr lang="ru-RU" dirty="0" err="1" smtClean="0"/>
              <a:t>УрО</a:t>
            </a:r>
            <a:r>
              <a:rPr lang="ru-RU" dirty="0" smtClean="0"/>
              <a:t> РАН</a:t>
            </a:r>
            <a:r>
              <a:rPr lang="ru-RU" dirty="0" smtClean="0"/>
              <a:t>, ФГБУН Оренбургский федеральный центр </a:t>
            </a:r>
            <a:r>
              <a:rPr lang="ru-RU" dirty="0" err="1" smtClean="0"/>
              <a:t>УрО</a:t>
            </a:r>
            <a:r>
              <a:rPr lang="ru-RU" dirty="0" smtClean="0"/>
              <a:t> РАН (д.м.н., профессор </a:t>
            </a:r>
            <a:r>
              <a:rPr lang="ru-RU" dirty="0" err="1" smtClean="0"/>
              <a:t>Гриценко</a:t>
            </a:r>
            <a:r>
              <a:rPr lang="ru-RU" dirty="0" smtClean="0"/>
              <a:t> В.А.).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714356"/>
            <a:ext cx="24288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Лаборатории иммунобиологии ФГАОУ ВО "</a:t>
            </a:r>
            <a:r>
              <a:rPr lang="ru-RU" dirty="0" err="1" smtClean="0"/>
              <a:t>ЮУрГУ</a:t>
            </a:r>
            <a:r>
              <a:rPr lang="ru-RU" dirty="0" smtClean="0"/>
              <a:t> (НИУ)" г.Челябинск (в.н.с., д.м.н., </a:t>
            </a:r>
            <a:endParaRPr lang="ru-RU" dirty="0" smtClean="0"/>
          </a:p>
          <a:p>
            <a:r>
              <a:rPr lang="ru-RU" dirty="0" smtClean="0"/>
              <a:t>профессор </a:t>
            </a:r>
            <a:r>
              <a:rPr lang="ru-RU" dirty="0" err="1" smtClean="0"/>
              <a:t>Зурочка</a:t>
            </a:r>
            <a:r>
              <a:rPr lang="ru-RU" dirty="0" smtClean="0"/>
              <a:t> </a:t>
            </a:r>
            <a:r>
              <a:rPr lang="ru-RU" dirty="0" smtClean="0"/>
              <a:t>А.В., д.м.н., с.н.с. </a:t>
            </a:r>
            <a:r>
              <a:rPr lang="ru-RU" dirty="0" err="1" smtClean="0"/>
              <a:t>Зурочка</a:t>
            </a:r>
            <a:r>
              <a:rPr lang="ru-RU" dirty="0" smtClean="0"/>
              <a:t> В.А.).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КДЛ </a:t>
            </a:r>
            <a:r>
              <a:rPr lang="ru-RU" dirty="0" smtClean="0"/>
              <a:t>ООО «ДОКТОРЛАБ», </a:t>
            </a:r>
            <a:endParaRPr lang="ru-RU" dirty="0" smtClean="0"/>
          </a:p>
          <a:p>
            <a:r>
              <a:rPr lang="ru-RU" dirty="0" smtClean="0"/>
              <a:t>г.Челябинск  </a:t>
            </a:r>
            <a:r>
              <a:rPr lang="ru-RU" dirty="0" smtClean="0"/>
              <a:t>(</a:t>
            </a:r>
            <a:r>
              <a:rPr lang="ru-RU" dirty="0" smtClean="0"/>
              <a:t>директор, </a:t>
            </a:r>
            <a:r>
              <a:rPr lang="ru-RU" dirty="0" smtClean="0"/>
              <a:t>д.м.н. </a:t>
            </a:r>
            <a:r>
              <a:rPr lang="ru-RU" dirty="0" err="1" smtClean="0"/>
              <a:t>Зурочка</a:t>
            </a:r>
            <a:r>
              <a:rPr lang="ru-RU" dirty="0" smtClean="0"/>
              <a:t> В.А.). 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538067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ФГУП «Государственный </a:t>
            </a:r>
            <a:r>
              <a:rPr lang="ru-RU" dirty="0" err="1" smtClean="0"/>
              <a:t>научно‑исследовательский</a:t>
            </a:r>
            <a:r>
              <a:rPr lang="ru-RU" dirty="0" smtClean="0"/>
              <a:t> институт особо чистых биопрепаратов» ФМБА России, г.Санкт-Петербург (научный руководитель института, член-корреспондент РАН, д.м.н., профессор Симбирцев А.С., </a:t>
            </a:r>
            <a:r>
              <a:rPr lang="ru-RU" dirty="0" smtClean="0"/>
              <a:t>д.б.н</a:t>
            </a:r>
            <a:r>
              <a:rPr lang="ru-RU" dirty="0" smtClean="0"/>
              <a:t>. Колобов А.А.). 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Достижения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73" t="-248" r="12673" b="18417"/>
          <a:stretch>
            <a:fillRect/>
          </a:stretch>
        </p:blipFill>
        <p:spPr bwMode="auto">
          <a:xfrm>
            <a:off x="4929190" y="714356"/>
            <a:ext cx="3714776" cy="21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857232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Проведены эксперименты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9136" t="195" r="29136" b="195"/>
          <a:stretch>
            <a:fillRect/>
          </a:stretch>
        </p:blipFill>
        <p:spPr bwMode="auto">
          <a:xfrm>
            <a:off x="500034" y="2071678"/>
            <a:ext cx="26081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8470" t="20703" r="38470" b="20703"/>
          <a:stretch>
            <a:fillRect/>
          </a:stretch>
        </p:blipFill>
        <p:spPr bwMode="auto">
          <a:xfrm>
            <a:off x="2214546" y="2357430"/>
            <a:ext cx="21502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00562" y="3143248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Публикационная активность (10 статей в РИЖ)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17368" t="16018" r="35029" b="17620"/>
          <a:stretch>
            <a:fillRect/>
          </a:stretch>
        </p:blipFill>
        <p:spPr bwMode="auto">
          <a:xfrm>
            <a:off x="6000760" y="4429132"/>
            <a:ext cx="2786082" cy="218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43042" y="5643578"/>
            <a:ext cx="43462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 smtClean="0"/>
              <a:t>Учебно-преподавательская</a:t>
            </a:r>
          </a:p>
          <a:p>
            <a:pPr algn="r"/>
            <a:r>
              <a:rPr lang="ru-RU" sz="2800" dirty="0" smtClean="0"/>
              <a:t> деятельность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262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Отчетный доклад  за четвертый год обучения аспиранта  Фоминой Людмилы Олеговны  по направлению подготовки 06.06.01 – биологические науки, специальность 03.03.01 - физиология</vt:lpstr>
      <vt:lpstr>Слайд 2</vt:lpstr>
      <vt:lpstr>Слайд 3</vt:lpstr>
      <vt:lpstr>Методы исследования</vt:lpstr>
      <vt:lpstr>Экспериментальная часть исследования проводилась на базе:</vt:lpstr>
      <vt:lpstr>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Лаборатория2</dc:creator>
  <cp:lastModifiedBy>Лабор2</cp:lastModifiedBy>
  <cp:revision>196</cp:revision>
  <dcterms:modified xsi:type="dcterms:W3CDTF">2022-01-17T11:17:41Z</dcterms:modified>
</cp:coreProperties>
</file>