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90" r:id="rId4"/>
    <p:sldId id="309" r:id="rId5"/>
    <p:sldId id="310" r:id="rId6"/>
    <p:sldId id="295" r:id="rId7"/>
    <p:sldId id="282" r:id="rId8"/>
    <p:sldId id="273" r:id="rId9"/>
    <p:sldId id="311" r:id="rId10"/>
    <p:sldId id="300" r:id="rId11"/>
    <p:sldId id="303" r:id="rId12"/>
    <p:sldId id="307" r:id="rId13"/>
    <p:sldId id="304" r:id="rId14"/>
    <p:sldId id="301" r:id="rId15"/>
    <p:sldId id="26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CC"/>
    <a:srgbClr val="AC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755" autoAdjust="0"/>
  </p:normalViewPr>
  <p:slideViewPr>
    <p:cSldViewPr>
      <p:cViewPr varScale="1">
        <p:scale>
          <a:sx n="71" d="100"/>
          <a:sy n="71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7598" y="4946636"/>
            <a:ext cx="6083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441" y="1844824"/>
            <a:ext cx="84920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иммунотропных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механизмов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 пептида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активного центра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гранулоцитарно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-макрофагального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колониестимулирующего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фактора – ZP2 на дыхательную систему в норме и патологии на примере хронической обструктивной болезни легких (ХОБЛ) в эксперименте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8441" y="4318650"/>
            <a:ext cx="4223821" cy="18722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itchFamily="34" charset="0"/>
              </a:rPr>
              <a:t>Научные руководители:</a:t>
            </a:r>
          </a:p>
          <a:p>
            <a:pPr marL="0" indent="0">
              <a:buNone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Зурочка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Владимир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Александрович</a:t>
            </a:r>
          </a:p>
          <a:p>
            <a:pPr marL="0" indent="0">
              <a:buNone/>
            </a:pP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д.м.н.,  </a:t>
            </a:r>
            <a:r>
              <a:rPr lang="ru-RU" sz="1300" i="1" dirty="0" err="1" smtClean="0">
                <a:latin typeface="Arial" pitchFamily="34" charset="0"/>
                <a:cs typeface="Arial" pitchFamily="34" charset="0"/>
              </a:rPr>
              <a:t>с.н.с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лаборатории иммунологии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воспаления ИИФ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УрО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 РАН</a:t>
            </a:r>
          </a:p>
          <a:p>
            <a:pPr marL="0" indent="0">
              <a:buNone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Забокрицкий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Николай Александрович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д.м.н., </a:t>
            </a:r>
            <a:r>
              <a:rPr lang="ru-RU" sz="1300" i="1" dirty="0" err="1" smtClean="0">
                <a:latin typeface="Arial" pitchFamily="34" charset="0"/>
                <a:cs typeface="Arial" pitchFamily="34" charset="0"/>
              </a:rPr>
              <a:t>с.н.с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лаборатории 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иммунофизиологии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иммунофармакологии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ИИФ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УрО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 РАН</a:t>
            </a:r>
          </a:p>
          <a:p>
            <a:endParaRPr lang="ru-RU" sz="1600" dirty="0" smtClean="0">
              <a:latin typeface="Arial" charset="0"/>
              <a:cs typeface="Arial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4609190" y="4581128"/>
            <a:ext cx="43924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Аспирант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3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года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i="1" noProof="0" dirty="0" smtClean="0"/>
              <a:t>Направление 06.06.01 Биологические науки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200" i="1" noProof="0" dirty="0" smtClean="0"/>
              <a:t>Специальность </a:t>
            </a:r>
            <a:r>
              <a:rPr lang="ru-RU" sz="1200" i="1" dirty="0" smtClean="0"/>
              <a:t>03.03.01 </a:t>
            </a:r>
            <a:r>
              <a:rPr lang="ru-RU" sz="1200" i="1" noProof="0" dirty="0" smtClean="0"/>
              <a:t>Физиология</a:t>
            </a:r>
            <a:r>
              <a:rPr lang="ru-RU" sz="1600" noProof="0" dirty="0" smtClean="0"/>
              <a:t/>
            </a:r>
            <a:br>
              <a:rPr lang="ru-RU" sz="1600" noProof="0" dirty="0" smtClean="0"/>
            </a:br>
            <a:endParaRPr lang="ru-RU" sz="1600" noProof="0" dirty="0" smtClean="0"/>
          </a:p>
          <a:p>
            <a:pPr algn="ctr">
              <a:spcBef>
                <a:spcPct val="20000"/>
              </a:spcBef>
              <a:defRPr/>
            </a:pPr>
            <a:r>
              <a:rPr lang="ru-RU" sz="1600" b="1" noProof="0" dirty="0" smtClean="0"/>
              <a:t>Федотиков Евгений Романович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027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Результаты: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1\Desktop\хуета фоток гисты\контро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5"/>
            <a:ext cx="3744416" cy="31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3" y="5368010"/>
            <a:ext cx="806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Легкие контрольной группы на 1й и 4й месяц эксперимента</a:t>
            </a:r>
          </a:p>
        </p:txBody>
      </p:sp>
      <p:pic>
        <p:nvPicPr>
          <p:cNvPr id="6" name="Picture 3" descr="C:\Users\1\Desktop\хуета фоток гисты\5й ме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29290" y="1844824"/>
            <a:ext cx="4031139" cy="31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027" y="62068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Результаты: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1\Desktop\хуета фоток гисты\1й месяц ре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8" y="1772816"/>
            <a:ext cx="820036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3187" y="558924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1</a:t>
            </a:r>
            <a:r>
              <a:rPr lang="ru-RU" sz="2000" dirty="0" smtClean="0">
                <a:latin typeface="Arial Black" panose="020B0A04020102020204" pitchFamily="34" charset="0"/>
              </a:rPr>
              <a:t>й месяц 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Группа </a:t>
            </a:r>
            <a:r>
              <a:rPr lang="en-US" sz="2000" dirty="0" smtClean="0">
                <a:latin typeface="Arial Black" panose="020B0A04020102020204" pitchFamily="34" charset="0"/>
              </a:rPr>
              <a:t>HB2</a:t>
            </a:r>
          </a:p>
        </p:txBody>
      </p:sp>
    </p:spTree>
    <p:extLst>
      <p:ext uri="{BB962C8B-B14F-4D97-AF65-F5344CB8AC3E}">
        <p14:creationId xmlns:p14="http://schemas.microsoft.com/office/powerpoint/2010/main" val="2100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027" y="62068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Результаты: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3187" y="558924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2</a:t>
            </a:r>
            <a:r>
              <a:rPr lang="ru-RU" sz="2000" dirty="0" smtClean="0">
                <a:latin typeface="Arial Black" panose="020B0A04020102020204" pitchFamily="34" charset="0"/>
              </a:rPr>
              <a:t>й месяц 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Группа </a:t>
            </a:r>
            <a:r>
              <a:rPr lang="en-US" sz="2000" dirty="0" smtClean="0">
                <a:latin typeface="Arial Black" panose="020B0A04020102020204" pitchFamily="34" charset="0"/>
              </a:rPr>
              <a:t>HB2</a:t>
            </a:r>
          </a:p>
        </p:txBody>
      </p:sp>
      <p:pic>
        <p:nvPicPr>
          <p:cNvPr id="5" name="Picture 3" descr="C:\Users\1\Desktop\хуета фоток гисты\3йме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7920880" cy="40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3027" y="62068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Результаты: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3187" y="580023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3</a:t>
            </a:r>
            <a:r>
              <a:rPr lang="ru-RU" sz="2000" dirty="0" smtClean="0">
                <a:latin typeface="Arial Black" panose="020B0A04020102020204" pitchFamily="34" charset="0"/>
              </a:rPr>
              <a:t>й месяц </a:t>
            </a: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Группа </a:t>
            </a:r>
            <a:r>
              <a:rPr lang="en-US" sz="2000" dirty="0" smtClean="0">
                <a:latin typeface="Arial Black" panose="020B0A04020102020204" pitchFamily="34" charset="0"/>
              </a:rPr>
              <a:t>HB2</a:t>
            </a:r>
          </a:p>
        </p:txBody>
      </p:sp>
      <p:pic>
        <p:nvPicPr>
          <p:cNvPr id="5" name="Picture 2" descr="C:\Users\1\Desktop\хуета фоток гисты\4й мес 2х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3" y="1477345"/>
            <a:ext cx="7704856" cy="41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хуета фоток гисты\Муци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06" y="1638981"/>
            <a:ext cx="5492170" cy="413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хуета фоток гисты\1HB1 легк [x40] -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57" y="1624832"/>
            <a:ext cx="5505219" cy="41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3027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Результаты: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6148" name="Picture 4" descr="C:\Users\1\Desktop\хуета фоток гисты\1HB1 легк [x40] -0025 утолщение стенок альвеол и фиброз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89" y="1582381"/>
            <a:ext cx="5475080" cy="41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хуета фоток гисты\1HB1 легк [x40] -0015 отслоение эпителия и Булл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0640"/>
            <a:ext cx="7341405" cy="41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59632" y="2780928"/>
            <a:ext cx="6727696" cy="14507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9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8541568" cy="544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</a:t>
            </a:r>
            <a:endParaRPr lang="ru-RU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Исследование механизмов действия пептида активного центра ГМ-КСФ на ремоделирование бронхов и альвеол в модели хронической обструкции дыхательных путей.</a:t>
            </a:r>
            <a:endParaRPr lang="ru-RU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ИССЛЕДОВАНИЯ: </a:t>
            </a:r>
            <a:endParaRPr lang="ru-RU" sz="16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0215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Оценить изменения структуры эпителия бронхов и альвеол, а также органов иммуногенеза при формировании ХОБЛ (гистологическим методом).</a:t>
            </a:r>
          </a:p>
          <a:p>
            <a:pPr marL="342900" lvl="0" indent="450215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Оценить изменения состояния легочной ткани при внутривенном введении </a:t>
            </a: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ZP</a:t>
            </a:r>
            <a:r>
              <a:rPr lang="ru-RU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 в норме и при формировании ХОБЛ в эксперименте (ответ эпителиальных клеток нормального легкого, легочных макрофагов), а также органов иммуногенеза (тимуса, селезенки, костного мозга, подколенных лимфоузлов).</a:t>
            </a:r>
          </a:p>
          <a:p>
            <a:pPr marL="342900" lvl="0" indent="450215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Оценить изменение функционального состояния иммунных клеток (нейтрофилов и макрофагов) под действием </a:t>
            </a: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ZP</a:t>
            </a:r>
            <a:r>
              <a:rPr lang="ru-RU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 при ХОБЛ и при нормальном состоянии дыхательной системы.</a:t>
            </a:r>
          </a:p>
          <a:p>
            <a:pPr marL="342900" lvl="0" indent="450215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Исследовать изменение уровней цитокинов под действием </a:t>
            </a: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ZP</a:t>
            </a:r>
            <a:r>
              <a:rPr lang="ru-RU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 в норме и при формировании ХОБЛ.</a:t>
            </a:r>
          </a:p>
        </p:txBody>
      </p:sp>
    </p:spTree>
    <p:extLst>
      <p:ext uri="{BB962C8B-B14F-4D97-AF65-F5344CB8AC3E}">
        <p14:creationId xmlns:p14="http://schemas.microsoft.com/office/powerpoint/2010/main" val="36687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5844" y="61357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Актуальность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678" y="1484784"/>
            <a:ext cx="8028893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000" algn="just"/>
            <a:r>
              <a:rPr lang="ru-RU" b="1" dirty="0" smtClean="0"/>
              <a:t>По </a:t>
            </a:r>
            <a:r>
              <a:rPr lang="ru-RU" b="1" dirty="0"/>
              <a:t>данным </a:t>
            </a:r>
            <a:r>
              <a:rPr lang="ru-RU" b="1" dirty="0" smtClean="0"/>
              <a:t>ВОЗ (ГББ 2016), распространенность </a:t>
            </a:r>
            <a:r>
              <a:rPr lang="ru-RU" b="1" dirty="0"/>
              <a:t>ХОБЛ в мире была на уровне 251 миллиона </a:t>
            </a:r>
            <a:r>
              <a:rPr lang="ru-RU" b="1" dirty="0" smtClean="0"/>
              <a:t>случаев и продолжает расти</a:t>
            </a:r>
            <a:r>
              <a:rPr lang="ru-RU" b="1" dirty="0" smtClean="0"/>
              <a:t>. Это заболевание занимает 3е место в смертности после болезне</a:t>
            </a:r>
            <a:r>
              <a:rPr lang="ru-RU" b="1" dirty="0" smtClean="0"/>
              <a:t>й сердца и онкологии.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6632" y="2996952"/>
            <a:ext cx="8003080" cy="13280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indent="360000" algn="just">
              <a:defRPr b="1"/>
            </a:lvl1pPr>
          </a:lstStyle>
          <a:p>
            <a:r>
              <a:rPr lang="ru-RU" dirty="0"/>
              <a:t>Использование новых веществ требует предварительного физиологического обоснования возможности их медицинского применения, в том числе – проведения специальных исследований на лабораторных животных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6139" y="4725144"/>
            <a:ext cx="7977432" cy="1021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indent="360000" algn="just">
              <a:defRPr b="1"/>
            </a:lvl1pPr>
          </a:lstStyle>
          <a:p>
            <a:r>
              <a:rPr lang="ru-RU" dirty="0"/>
              <a:t>Смоук-индуцированная модель ХОБЛ позволяет добиться достоверных изменений органов дыхания за счет воспалительных и дегенеративных </a:t>
            </a:r>
            <a:r>
              <a:rPr lang="ru-RU" dirty="0"/>
              <a:t>изменений.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8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5844" y="61357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Актуальность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677" y="1340768"/>
            <a:ext cx="8028893" cy="13280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indent="360000" algn="just">
              <a:defRPr b="1"/>
            </a:lvl1pPr>
          </a:lstStyle>
          <a:p>
            <a:r>
              <a:rPr lang="ru-RU" dirty="0" err="1"/>
              <a:t>Гранулоцитарно</a:t>
            </a:r>
            <a:r>
              <a:rPr lang="ru-RU" dirty="0"/>
              <a:t>-макрофагальный </a:t>
            </a:r>
            <a:r>
              <a:rPr lang="ru-RU" dirty="0" err="1"/>
              <a:t>колониестимулирующий</a:t>
            </a:r>
            <a:r>
              <a:rPr lang="ru-RU" dirty="0"/>
              <a:t> фактор (</a:t>
            </a:r>
            <a:r>
              <a:rPr lang="ru-RU" dirty="0"/>
              <a:t>ГМ-КСФ</a:t>
            </a:r>
            <a:r>
              <a:rPr lang="en-US" dirty="0"/>
              <a:t>) —</a:t>
            </a:r>
            <a:r>
              <a:rPr lang="ru-RU" dirty="0"/>
              <a:t> </a:t>
            </a:r>
            <a:r>
              <a:rPr lang="ru-RU" dirty="0"/>
              <a:t>цитокин (читай малый белок) направляющий </a:t>
            </a:r>
            <a:r>
              <a:rPr lang="ru-RU" dirty="0"/>
              <a:t>иммунный ответ </a:t>
            </a:r>
            <a:r>
              <a:rPr lang="ru-RU" dirty="0"/>
              <a:t>организма (активирующий </a:t>
            </a:r>
            <a:r>
              <a:rPr lang="ru-RU" dirty="0"/>
              <a:t>Т</a:t>
            </a:r>
            <a:r>
              <a:rPr lang="en-US" dirty="0"/>
              <a:t>h1-</a:t>
            </a:r>
            <a:r>
              <a:rPr lang="ru-RU" dirty="0"/>
              <a:t>зависимый иммунный </a:t>
            </a:r>
            <a:r>
              <a:rPr lang="ru-RU" dirty="0"/>
              <a:t>ответ, </a:t>
            </a:r>
            <a:r>
              <a:rPr lang="ru-RU" dirty="0"/>
              <a:t>развитие аутоиммунных заболеваний и аллергического </a:t>
            </a:r>
            <a:r>
              <a:rPr lang="ru-RU" dirty="0"/>
              <a:t>воспаления).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0490" y="2852936"/>
            <a:ext cx="8003080" cy="71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indent="360000" algn="just">
              <a:defRPr b="1"/>
            </a:lvl1pPr>
          </a:lstStyle>
          <a:p>
            <a:r>
              <a:rPr lang="ru-RU" dirty="0"/>
              <a:t>В медицине он применяется как </a:t>
            </a:r>
            <a:r>
              <a:rPr lang="ru-RU" dirty="0" smtClean="0"/>
              <a:t>иммуномодулятор </a:t>
            </a:r>
            <a:r>
              <a:rPr lang="ru-RU" dirty="0"/>
              <a:t>(например после </a:t>
            </a:r>
            <a:r>
              <a:rPr lang="ru-RU" dirty="0"/>
              <a:t>противоопухолевой химиотерапии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" r="17644" b="16054"/>
          <a:stretch/>
        </p:blipFill>
        <p:spPr>
          <a:xfrm>
            <a:off x="2051720" y="3712041"/>
            <a:ext cx="4388396" cy="26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5844" y="61357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Актуальность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6056" y="1700808"/>
            <a:ext cx="3672408" cy="16344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indent="360000" algn="just">
              <a:defRPr b="1"/>
            </a:lvl1pPr>
          </a:lstStyle>
          <a:p>
            <a:r>
              <a:rPr lang="ru-RU" dirty="0" smtClean="0"/>
              <a:t>Рецепторы ГМ-КСФ есть не только на клетках иммунной системы, но и на клетках других тканей, например альвеоцитах легких.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861048"/>
            <a:ext cx="3672408" cy="16344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indent="360000" algn="just">
              <a:defRPr b="1"/>
            </a:lvl1pPr>
          </a:lstStyle>
          <a:p>
            <a:r>
              <a:rPr lang="ru-RU" dirty="0"/>
              <a:t>Возможное влияние ГМ-КСФ на разные ткани организма отрывает </a:t>
            </a:r>
            <a:r>
              <a:rPr lang="ru-RU" dirty="0"/>
              <a:t>новые перспективы </a:t>
            </a:r>
            <a:r>
              <a:rPr lang="ru-RU" dirty="0"/>
              <a:t>для его широкого </a:t>
            </a:r>
            <a:r>
              <a:rPr lang="ru-RU" dirty="0"/>
              <a:t>клинического использования.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"/>
          <a:stretch/>
        </p:blipFill>
        <p:spPr>
          <a:xfrm>
            <a:off x="323529" y="1556793"/>
            <a:ext cx="4266471" cy="42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6D9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3" y="1052736"/>
            <a:ext cx="7668344" cy="4608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810000" y="456300"/>
            <a:ext cx="5575568" cy="456574"/>
          </a:xfrm>
          <a:prstGeom prst="rect">
            <a:avLst/>
          </a:prstGeom>
          <a:solidFill>
            <a:schemeClr val="bg1">
              <a:lumMod val="95000"/>
              <a:alpha val="34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>
                <a:latin typeface="Arial Black" panose="020B0A04020102020204" pitchFamily="34" charset="0"/>
              </a:rPr>
              <a:t>Моделирование </a:t>
            </a:r>
            <a:r>
              <a:rPr lang="ru-RU" sz="2400" dirty="0" smtClean="0">
                <a:latin typeface="Arial Black" panose="020B0A04020102020204" pitchFamily="34" charset="0"/>
              </a:rPr>
              <a:t>ХОБЛ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>
            <a:off x="1475656" y="3068960"/>
            <a:ext cx="2448272" cy="1736576"/>
          </a:xfrm>
          <a:prstGeom prst="curvedConnector3">
            <a:avLst>
              <a:gd name="adj1" fmla="val 40114"/>
            </a:avLst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>
            <a:off x="1458247" y="2601866"/>
            <a:ext cx="2465681" cy="1691230"/>
          </a:xfrm>
          <a:prstGeom prst="curvedConnector3">
            <a:avLst>
              <a:gd name="adj1" fmla="val 55999"/>
            </a:avLst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flipV="1">
            <a:off x="4083177" y="2420888"/>
            <a:ext cx="2820580" cy="2384648"/>
          </a:xfrm>
          <a:prstGeom prst="curvedConnector3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flipV="1">
            <a:off x="4152598" y="2420888"/>
            <a:ext cx="2016224" cy="1872208"/>
          </a:xfrm>
          <a:prstGeom prst="curvedConnector3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2607012" y="5857831"/>
            <a:ext cx="369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Обычный режим работы</a:t>
            </a:r>
          </a:p>
        </p:txBody>
      </p:sp>
      <p:sp>
        <p:nvSpPr>
          <p:cNvPr id="1035" name="Стрелка влево 1034"/>
          <p:cNvSpPr/>
          <p:nvPr/>
        </p:nvSpPr>
        <p:spPr>
          <a:xfrm>
            <a:off x="1262598" y="1406185"/>
            <a:ext cx="5641159" cy="144016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36" name="Стрелка углом 1035"/>
          <p:cNvSpPr/>
          <p:nvPr/>
        </p:nvSpPr>
        <p:spPr>
          <a:xfrm flipH="1">
            <a:off x="7022087" y="1406185"/>
            <a:ext cx="396000" cy="942695"/>
          </a:xfrm>
          <a:prstGeom prst="bentArrow">
            <a:avLst>
              <a:gd name="adj1" fmla="val 22894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7" name="Стрелка углом 1036"/>
          <p:cNvSpPr/>
          <p:nvPr/>
        </p:nvSpPr>
        <p:spPr>
          <a:xfrm flipV="1">
            <a:off x="683567" y="1637322"/>
            <a:ext cx="311807" cy="1302735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8" name="TextBox 1037"/>
          <p:cNvSpPr txBox="1"/>
          <p:nvPr/>
        </p:nvSpPr>
        <p:spPr>
          <a:xfrm>
            <a:off x="2607012" y="5866191"/>
            <a:ext cx="378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Измерение концентрации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39" name="Стрелка влево 1038"/>
          <p:cNvSpPr/>
          <p:nvPr/>
        </p:nvSpPr>
        <p:spPr>
          <a:xfrm flipH="1">
            <a:off x="6585759" y="4374232"/>
            <a:ext cx="360040" cy="144016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0" name="Стрелка углом 1039"/>
          <p:cNvSpPr/>
          <p:nvPr/>
        </p:nvSpPr>
        <p:spPr>
          <a:xfrm rot="16200000">
            <a:off x="7373164" y="3654560"/>
            <a:ext cx="144016" cy="220216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1" name="Овал 1040"/>
          <p:cNvSpPr/>
          <p:nvPr/>
        </p:nvSpPr>
        <p:spPr>
          <a:xfrm>
            <a:off x="7247172" y="3429958"/>
            <a:ext cx="308108" cy="11220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5" name="Стрелка вправо 1044"/>
          <p:cNvSpPr/>
          <p:nvPr/>
        </p:nvSpPr>
        <p:spPr>
          <a:xfrm>
            <a:off x="1281941" y="2744923"/>
            <a:ext cx="180020" cy="21602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6" name="Стрелка влево 1045"/>
          <p:cNvSpPr/>
          <p:nvPr/>
        </p:nvSpPr>
        <p:spPr>
          <a:xfrm>
            <a:off x="6585759" y="2852932"/>
            <a:ext cx="362505" cy="108014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7" grpId="1"/>
      <p:bldP spid="1035" grpId="0" animBg="1"/>
      <p:bldP spid="1036" grpId="0" animBg="1"/>
      <p:bldP spid="1037" grpId="0" animBg="1"/>
      <p:bldP spid="1038" grpId="0"/>
      <p:bldP spid="1039" grpId="0" animBg="1"/>
      <p:bldP spid="1040" grpId="0" animBg="1"/>
      <p:bldP spid="1045" grpId="0" animBg="1"/>
      <p:bldP spid="10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476672"/>
            <a:ext cx="5832648" cy="864096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Ингаляционная камера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44816" cy="489654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652120" y="353701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2339752" y="4725144"/>
            <a:ext cx="936104" cy="468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2730134" y="3655440"/>
            <a:ext cx="900100" cy="3960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700000">
            <a:off x="6986447" y="2939189"/>
            <a:ext cx="115212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3" y="1097226"/>
            <a:ext cx="8460433" cy="4608512"/>
          </a:xfrm>
          <a:prstGeom prst="rect">
            <a:avLst/>
          </a:prstGeom>
        </p:spPr>
      </p:pic>
      <p:sp>
        <p:nvSpPr>
          <p:cNvPr id="1028" name="TextBox 1027"/>
          <p:cNvSpPr txBox="1"/>
          <p:nvPr/>
        </p:nvSpPr>
        <p:spPr>
          <a:xfrm>
            <a:off x="1705764" y="5705738"/>
            <a:ext cx="618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Режим проветривания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 и перемешивания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35" name="Стрелка влево 1034"/>
          <p:cNvSpPr/>
          <p:nvPr/>
        </p:nvSpPr>
        <p:spPr>
          <a:xfrm>
            <a:off x="989857" y="1406185"/>
            <a:ext cx="6480720" cy="144016"/>
          </a:xfrm>
          <a:prstGeom prst="lef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36" name="Стрелка углом 1035"/>
          <p:cNvSpPr/>
          <p:nvPr/>
        </p:nvSpPr>
        <p:spPr>
          <a:xfrm flipH="1">
            <a:off x="7682669" y="1359132"/>
            <a:ext cx="396000" cy="1080000"/>
          </a:xfrm>
          <a:prstGeom prst="bentArrow">
            <a:avLst>
              <a:gd name="adj1" fmla="val 22894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7" name="Стрелка углом 1036"/>
          <p:cNvSpPr/>
          <p:nvPr/>
        </p:nvSpPr>
        <p:spPr>
          <a:xfrm flipV="1">
            <a:off x="678050" y="1496118"/>
            <a:ext cx="311807" cy="1302735"/>
          </a:xfrm>
          <a:prstGeom prst="ben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 flipH="1">
            <a:off x="3166290" y="2640835"/>
            <a:ext cx="2060541" cy="271806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 rot="10800000">
            <a:off x="1637931" y="3168423"/>
            <a:ext cx="1705182" cy="1662884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0800000">
            <a:off x="1493913" y="2564907"/>
            <a:ext cx="1512168" cy="1207035"/>
          </a:xfrm>
          <a:prstGeom prst="curvedConnector3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лево 29"/>
          <p:cNvSpPr/>
          <p:nvPr/>
        </p:nvSpPr>
        <p:spPr>
          <a:xfrm>
            <a:off x="197768" y="2640835"/>
            <a:ext cx="480281" cy="284109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Стрелка вверх 1030"/>
          <p:cNvSpPr/>
          <p:nvPr/>
        </p:nvSpPr>
        <p:spPr>
          <a:xfrm>
            <a:off x="8040326" y="3650185"/>
            <a:ext cx="99000" cy="4261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Стрелка влево 1031"/>
          <p:cNvSpPr/>
          <p:nvPr/>
        </p:nvSpPr>
        <p:spPr>
          <a:xfrm>
            <a:off x="7308304" y="2504210"/>
            <a:ext cx="318239" cy="8972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/>
          <p:cNvSpPr/>
          <p:nvPr/>
        </p:nvSpPr>
        <p:spPr>
          <a:xfrm>
            <a:off x="6102425" y="2439132"/>
            <a:ext cx="545112" cy="2744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лево 44"/>
          <p:cNvSpPr/>
          <p:nvPr/>
        </p:nvSpPr>
        <p:spPr>
          <a:xfrm>
            <a:off x="6161356" y="3369790"/>
            <a:ext cx="545112" cy="2744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лево 45"/>
          <p:cNvSpPr/>
          <p:nvPr/>
        </p:nvSpPr>
        <p:spPr>
          <a:xfrm>
            <a:off x="6231870" y="4365104"/>
            <a:ext cx="545112" cy="2744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>
            <a:off x="8040326" y="3013578"/>
            <a:ext cx="99000" cy="4261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935772" y="3502080"/>
            <a:ext cx="308108" cy="11220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810000" y="456300"/>
            <a:ext cx="5575568" cy="456574"/>
          </a:xfrm>
          <a:prstGeom prst="rect">
            <a:avLst/>
          </a:prstGeom>
          <a:solidFill>
            <a:schemeClr val="bg1">
              <a:lumMod val="95000"/>
              <a:alpha val="34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>
                <a:latin typeface="Arial Black" panose="020B0A04020102020204" pitchFamily="34" charset="0"/>
              </a:rPr>
              <a:t>Моделирование </a:t>
            </a:r>
            <a:r>
              <a:rPr lang="ru-RU" sz="2400" dirty="0" smtClean="0">
                <a:latin typeface="Arial Black" panose="020B0A04020102020204" pitchFamily="34" charset="0"/>
              </a:rPr>
              <a:t>ХОБЛ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1" name="Облако 50"/>
          <p:cNvSpPr/>
          <p:nvPr/>
        </p:nvSpPr>
        <p:spPr>
          <a:xfrm flipH="1">
            <a:off x="1741956" y="2288850"/>
            <a:ext cx="5987126" cy="2966185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Стрелка вправо 1033"/>
          <p:cNvSpPr/>
          <p:nvPr/>
        </p:nvSpPr>
        <p:spPr>
          <a:xfrm>
            <a:off x="1493912" y="2600907"/>
            <a:ext cx="240525" cy="36396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3796221" y="2312961"/>
            <a:ext cx="867992" cy="80119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3868841" y="4119259"/>
            <a:ext cx="743918" cy="76611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5004048" y="3168425"/>
            <a:ext cx="743918" cy="76611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6" grpId="0" animBg="1"/>
      <p:bldP spid="1037" grpId="0" animBg="1"/>
      <p:bldP spid="4" grpId="0" animBg="1"/>
      <p:bldP spid="4" grpId="1" animBg="1"/>
      <p:bldP spid="30" grpId="0" animBg="1"/>
      <p:bldP spid="30" grpId="1" animBg="1"/>
      <p:bldP spid="1031" grpId="0" animBg="1"/>
      <p:bldP spid="1031" grpId="1" animBg="1"/>
      <p:bldP spid="1032" grpId="0" animBg="1"/>
      <p:bldP spid="103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51" grpId="0" animBg="1"/>
      <p:bldP spid="51" grpId="1" animBg="1"/>
      <p:bldP spid="1034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3728" y="519616"/>
            <a:ext cx="4999504" cy="648072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smtClean="0">
                <a:latin typeface="Arial Black" panose="020B0A04020102020204" pitchFamily="34" charset="0"/>
              </a:rPr>
              <a:t>Дизайн исследования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897314" y="2962280"/>
            <a:ext cx="2520280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908186" y="4572201"/>
            <a:ext cx="2520280" cy="14039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4424553" y="2437670"/>
            <a:ext cx="14532" cy="1035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право 31"/>
          <p:cNvSpPr/>
          <p:nvPr/>
        </p:nvSpPr>
        <p:spPr>
          <a:xfrm>
            <a:off x="1897314" y="3699441"/>
            <a:ext cx="3776793" cy="174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>
            <a:stCxn id="42" idx="0"/>
          </p:cNvCxnSpPr>
          <p:nvPr/>
        </p:nvCxnSpPr>
        <p:spPr>
          <a:xfrm>
            <a:off x="5687153" y="3465507"/>
            <a:ext cx="0" cy="858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7504" y="317232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Крыса</a:t>
            </a:r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4431544" y="4551559"/>
            <a:ext cx="2284712" cy="1680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158909" y="2602240"/>
            <a:ext cx="738664" cy="7200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/>
              <a:t>ХОБЛ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317821" y="3465507"/>
            <a:ext cx="738664" cy="7200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/>
              <a:t>ХОБЛ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925621" y="3353478"/>
            <a:ext cx="158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ым +</a:t>
            </a:r>
            <a:r>
              <a:rPr lang="en-US" dirty="0" smtClean="0"/>
              <a:t>ZP2</a:t>
            </a:r>
            <a:endParaRPr lang="ru-RU" dirty="0"/>
          </a:p>
        </p:txBody>
      </p:sp>
      <p:sp>
        <p:nvSpPr>
          <p:cNvPr id="46" name="Стрелка вправо 45"/>
          <p:cNvSpPr/>
          <p:nvPr/>
        </p:nvSpPr>
        <p:spPr>
          <a:xfrm>
            <a:off x="1897316" y="5739234"/>
            <a:ext cx="25342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724584" y="5085397"/>
            <a:ext cx="269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Хроническое введение </a:t>
            </a:r>
            <a:r>
              <a:rPr lang="en-US" dirty="0" smtClean="0"/>
              <a:t>ZP2</a:t>
            </a:r>
            <a:r>
              <a:rPr lang="ru-RU" dirty="0" smtClean="0"/>
              <a:t> без раздражителя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6762513" y="3172326"/>
            <a:ext cx="2584" cy="2236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844530" y="3246537"/>
            <a:ext cx="22582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Анализ морфологических и функциональных изменений в тканях легких, органах иммуногенеза и т.д.</a:t>
            </a:r>
            <a:endParaRPr lang="ru-RU" sz="1700" dirty="0"/>
          </a:p>
        </p:txBody>
      </p:sp>
      <p:cxnSp>
        <p:nvCxnSpPr>
          <p:cNvPr id="54" name="Скругленная соединительная линия 53"/>
          <p:cNvCxnSpPr>
            <a:stCxn id="40" idx="3"/>
          </p:cNvCxnSpPr>
          <p:nvPr/>
        </p:nvCxnSpPr>
        <p:spPr>
          <a:xfrm>
            <a:off x="4897573" y="2962280"/>
            <a:ext cx="1864939" cy="54470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>
            <a:stCxn id="42" idx="3"/>
          </p:cNvCxnSpPr>
          <p:nvPr/>
        </p:nvCxnSpPr>
        <p:spPr>
          <a:xfrm>
            <a:off x="6056485" y="3825547"/>
            <a:ext cx="746792" cy="49020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>
            <a:stCxn id="26" idx="3"/>
          </p:cNvCxnSpPr>
          <p:nvPr/>
        </p:nvCxnSpPr>
        <p:spPr>
          <a:xfrm flipV="1">
            <a:off x="4919068" y="4882420"/>
            <a:ext cx="1818683" cy="23157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25621" y="4219213"/>
            <a:ext cx="222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Только дым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4362314" y="41822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Только </a:t>
            </a:r>
            <a:r>
              <a:rPr lang="en-US" dirty="0" smtClean="0"/>
              <a:t>ZP2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1925621" y="2489582"/>
            <a:ext cx="222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Только дым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4428466" y="4077533"/>
            <a:ext cx="10619" cy="129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80404" y="4753959"/>
            <a:ext cx="738664" cy="7200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/>
              <a:t>ХОБЛ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1" y="2858914"/>
            <a:ext cx="1550803" cy="1933266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1908186" y="2048409"/>
            <a:ext cx="4856911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</a:endParaRPr>
          </a:p>
        </p:txBody>
      </p:sp>
      <p:cxnSp>
        <p:nvCxnSpPr>
          <p:cNvPr id="41" name="Скругленная соединительная линия 40"/>
          <p:cNvCxnSpPr>
            <a:stCxn id="17" idx="3"/>
            <a:endCxn id="52" idx="0"/>
          </p:cNvCxnSpPr>
          <p:nvPr/>
        </p:nvCxnSpPr>
        <p:spPr>
          <a:xfrm>
            <a:off x="6765097" y="2120417"/>
            <a:ext cx="1208554" cy="11261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19277" y="1701904"/>
            <a:ext cx="233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Контроль</a:t>
            </a:r>
            <a:endParaRPr lang="ru-RU" dirty="0"/>
          </a:p>
        </p:txBody>
      </p:sp>
      <p:cxnSp>
        <p:nvCxnSpPr>
          <p:cNvPr id="48" name="Скругленная соединительная линия 47"/>
          <p:cNvCxnSpPr>
            <a:stCxn id="46" idx="3"/>
          </p:cNvCxnSpPr>
          <p:nvPr/>
        </p:nvCxnSpPr>
        <p:spPr>
          <a:xfrm flipV="1">
            <a:off x="4431544" y="5152220"/>
            <a:ext cx="2284712" cy="659022"/>
          </a:xfrm>
          <a:prstGeom prst="curvedConnector3">
            <a:avLst>
              <a:gd name="adj1" fmla="val 669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413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Image&amp;Matros ®</cp:lastModifiedBy>
  <cp:revision>105</cp:revision>
  <dcterms:created xsi:type="dcterms:W3CDTF">2014-06-24T15:51:35Z</dcterms:created>
  <dcterms:modified xsi:type="dcterms:W3CDTF">2022-01-19T12:47:55Z</dcterms:modified>
</cp:coreProperties>
</file>